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31.jpg" ContentType="image/png"/>
  <Override PartName="/ppt/media/image13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6" r:id="rId24"/>
    <p:sldId id="278" r:id="rId25"/>
    <p:sldId id="279" r:id="rId26"/>
    <p:sldId id="299" r:id="rId27"/>
    <p:sldId id="298" r:id="rId28"/>
    <p:sldId id="280" r:id="rId29"/>
    <p:sldId id="300" r:id="rId30"/>
    <p:sldId id="281" r:id="rId31"/>
    <p:sldId id="301" r:id="rId32"/>
    <p:sldId id="282" r:id="rId33"/>
    <p:sldId id="283" r:id="rId34"/>
    <p:sldId id="284" r:id="rId35"/>
    <p:sldId id="285" r:id="rId36"/>
    <p:sldId id="287" r:id="rId37"/>
    <p:sldId id="302" r:id="rId38"/>
    <p:sldId id="303" r:id="rId39"/>
    <p:sldId id="304" r:id="rId40"/>
    <p:sldId id="305" r:id="rId41"/>
    <p:sldId id="288" r:id="rId42"/>
    <p:sldId id="289" r:id="rId43"/>
    <p:sldId id="290" r:id="rId44"/>
    <p:sldId id="291" r:id="rId45"/>
    <p:sldId id="292" r:id="rId46"/>
    <p:sldId id="293" r:id="rId47"/>
    <p:sldId id="316" r:id="rId48"/>
    <p:sldId id="294" r:id="rId49"/>
    <p:sldId id="295" r:id="rId50"/>
    <p:sldId id="296" r:id="rId51"/>
    <p:sldId id="306" r:id="rId52"/>
    <p:sldId id="297" r:id="rId53"/>
    <p:sldId id="307" r:id="rId54"/>
    <p:sldId id="308" r:id="rId55"/>
    <p:sldId id="309" r:id="rId56"/>
    <p:sldId id="310" r:id="rId57"/>
    <p:sldId id="311" r:id="rId58"/>
    <p:sldId id="312" r:id="rId59"/>
    <p:sldId id="313" r:id="rId60"/>
    <p:sldId id="314" r:id="rId61"/>
    <p:sldId id="315" r:id="rId62"/>
    <p:sldId id="317" r:id="rId63"/>
    <p:sldId id="318" r:id="rId64"/>
    <p:sldId id="319" r:id="rId65"/>
    <p:sldId id="323" r:id="rId66"/>
    <p:sldId id="320" r:id="rId67"/>
    <p:sldId id="321" r:id="rId68"/>
    <p:sldId id="322" r:id="rId69"/>
    <p:sldId id="324" r:id="rId70"/>
    <p:sldId id="325" r:id="rId71"/>
    <p:sldId id="326" r:id="rId72"/>
    <p:sldId id="327" r:id="rId73"/>
    <p:sldId id="329" r:id="rId74"/>
    <p:sldId id="328" r:id="rId75"/>
    <p:sldId id="330" r:id="rId76"/>
    <p:sldId id="333" r:id="rId77"/>
    <p:sldId id="331" r:id="rId78"/>
    <p:sldId id="332"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8" r:id="rId93"/>
    <p:sldId id="347" r:id="rId94"/>
    <p:sldId id="349" r:id="rId95"/>
    <p:sldId id="350"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99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3"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9583FC-3719-4CFE-A402-9E851C3ABBCE}" type="datetimeFigureOut">
              <a:rPr lang="en-US" smtClean="0"/>
              <a:t>9/16/2018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687709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583FC-3719-4CFE-A402-9E851C3ABBCE}" type="datetimeFigureOut">
              <a:rPr lang="en-US" smtClean="0"/>
              <a:t>9/16/2018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295471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583FC-3719-4CFE-A402-9E851C3ABBCE}" type="datetimeFigureOut">
              <a:rPr lang="en-US" smtClean="0"/>
              <a:t>9/16/2018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37800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583FC-3719-4CFE-A402-9E851C3ABBCE}" type="datetimeFigureOut">
              <a:rPr lang="en-US" smtClean="0"/>
              <a:t>9/16/2018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427377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9583FC-3719-4CFE-A402-9E851C3ABBCE}" type="datetimeFigureOut">
              <a:rPr lang="en-US" smtClean="0"/>
              <a:t>9/16/2018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347775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9583FC-3719-4CFE-A402-9E851C3ABBCE}" type="datetimeFigureOut">
              <a:rPr lang="en-US" smtClean="0"/>
              <a:t>9/16/2018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1292266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9583FC-3719-4CFE-A402-9E851C3ABBCE}" type="datetimeFigureOut">
              <a:rPr lang="en-US" smtClean="0"/>
              <a:t>9/16/2018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1898603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9583FC-3719-4CFE-A402-9E851C3ABBCE}" type="datetimeFigureOut">
              <a:rPr lang="en-US" smtClean="0"/>
              <a:t>9/16/2018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204802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583FC-3719-4CFE-A402-9E851C3ABBCE}" type="datetimeFigureOut">
              <a:rPr lang="en-US" smtClean="0"/>
              <a:t>9/16/2018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881799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9583FC-3719-4CFE-A402-9E851C3ABBCE}" type="datetimeFigureOut">
              <a:rPr lang="en-US" smtClean="0"/>
              <a:t>9/16/2018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1940696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9583FC-3719-4CFE-A402-9E851C3ABBCE}" type="datetimeFigureOut">
              <a:rPr lang="en-US" smtClean="0"/>
              <a:t>9/16/2018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2074144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583FC-3719-4CFE-A402-9E851C3ABBCE}" type="datetimeFigureOut">
              <a:rPr lang="en-US" smtClean="0"/>
              <a:t>9/16/2018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CBF0E-03BE-49C6-BAF0-5454DE190A8C}" type="slidenum">
              <a:rPr lang="en-US" smtClean="0"/>
              <a:t>‹#›</a:t>
            </a:fld>
            <a:endParaRPr lang="en-US"/>
          </a:p>
        </p:txBody>
      </p:sp>
    </p:spTree>
    <p:extLst>
      <p:ext uri="{BB962C8B-B14F-4D97-AF65-F5344CB8AC3E}">
        <p14:creationId xmlns:p14="http://schemas.microsoft.com/office/powerpoint/2010/main" val="3758112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________________@nsdstu.or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gi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s://apps.learning.amplify.com/scaletool" TargetMode="Externa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gif"/><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apps.learning.amplify.com/scaletool"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apps.learning.amplify.com/scaletool" TargetMode="Externa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apps.learning.amplify.com/scaletool" TargetMode="Externa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gif"/></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apps.learning.amplify.com/scaletool" TargetMode="External"/><Relationship Id="rId1" Type="http://schemas.openxmlformats.org/officeDocument/2006/relationships/slideLayout" Target="../slideLayouts/slideLayout7.xml"/><Relationship Id="rId6" Type="http://schemas.openxmlformats.org/officeDocument/2006/relationships/image" Target="../media/image74.gif"/><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gif"/></Relationships>
</file>

<file path=ppt/slides/_rels/slide6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ereader.learning.amplify.com/#/reader/2509809d-8a63-4834-83e3-3a7964217006" TargetMode="External"/><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0.gif"/><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2.gif"/><Relationship Id="rId4" Type="http://schemas.openxmlformats.org/officeDocument/2006/relationships/image" Target="../media/image141.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1461685" y="367570"/>
            <a:ext cx="9089348"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Getting on to Amplify</a:t>
            </a:r>
          </a:p>
        </p:txBody>
      </p:sp>
      <p:sp>
        <p:nvSpPr>
          <p:cNvPr id="3" name="TextBox 2"/>
          <p:cNvSpPr txBox="1"/>
          <p:nvPr/>
        </p:nvSpPr>
        <p:spPr>
          <a:xfrm>
            <a:off x="735106" y="2312894"/>
            <a:ext cx="10564110" cy="2554545"/>
          </a:xfrm>
          <a:prstGeom prst="rect">
            <a:avLst/>
          </a:prstGeom>
          <a:noFill/>
        </p:spPr>
        <p:txBody>
          <a:bodyPr wrap="none" rtlCol="0">
            <a:spAutoFit/>
          </a:bodyPr>
          <a:lstStyle/>
          <a:p>
            <a:r>
              <a:rPr lang="en-US" sz="3200" dirty="0">
                <a:latin typeface="Comic Sans MS" panose="030F0702030302020204" pitchFamily="66" charset="0"/>
              </a:rPr>
              <a:t>Web Address: learning.amplify.com</a:t>
            </a:r>
          </a:p>
          <a:p>
            <a:endParaRPr lang="en-US" sz="3200" dirty="0">
              <a:latin typeface="Comic Sans MS" panose="030F0702030302020204" pitchFamily="66" charset="0"/>
            </a:endParaRPr>
          </a:p>
          <a:p>
            <a:r>
              <a:rPr lang="en-US" sz="3200" dirty="0">
                <a:latin typeface="Comic Sans MS" panose="030F0702030302020204" pitchFamily="66" charset="0"/>
              </a:rPr>
              <a:t>User name: </a:t>
            </a:r>
            <a:r>
              <a:rPr lang="en-US" sz="3200" dirty="0">
                <a:latin typeface="Comic Sans MS" panose="030F0702030302020204" pitchFamily="66" charset="0"/>
                <a:hlinkClick r:id="rId2"/>
              </a:rPr>
              <a:t>________________@nsdstu.org</a:t>
            </a:r>
            <a:endParaRPr lang="en-US" sz="3200" dirty="0">
              <a:latin typeface="Comic Sans MS" panose="030F0702030302020204" pitchFamily="66" charset="0"/>
            </a:endParaRPr>
          </a:p>
          <a:p>
            <a:endParaRPr lang="en-US" sz="3200" dirty="0">
              <a:latin typeface="Comic Sans MS" panose="030F0702030302020204" pitchFamily="66" charset="0"/>
            </a:endParaRPr>
          </a:p>
          <a:p>
            <a:r>
              <a:rPr lang="en-US" sz="3200" dirty="0">
                <a:latin typeface="Comic Sans MS" panose="030F0702030302020204" pitchFamily="66" charset="0"/>
              </a:rPr>
              <a:t>Password:  your 8 letter password in your agenda book</a:t>
            </a:r>
          </a:p>
        </p:txBody>
      </p:sp>
    </p:spTree>
    <p:extLst>
      <p:ext uri="{BB962C8B-B14F-4D97-AF65-F5344CB8AC3E}">
        <p14:creationId xmlns:p14="http://schemas.microsoft.com/office/powerpoint/2010/main" val="337220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assets-prdd.learning.amplify.com/damAssets/0be189fb-1515-413d-b228-74db37425fa5/5c70913d-92a8-49b4-a6b3-d39813de99e0/SCI_LS_MB_CU_1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667" y="0"/>
            <a:ext cx="13613667" cy="890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566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assets-prdd.learning.amplify.com/damAssets/99dcb79b-1310-4da1-9146-544faeeba1e4/61853b01-3ec4-4975-9802-f2cc4376c4fa/SCI_LS_MB_CU_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404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23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assets-prdd.learning.amplify.com/damAssets/92c58978-116a-4ba6-9937-3a011cb34e65/1e4fe305-ee4e-4749-b038-8c35d2b0c8bc/SCI_LS_MB_CU_1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53"/>
            <a:ext cx="12192000" cy="682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256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assets-prdd.learning.amplify.com/damAssets/9c6388f6-c4ff-4937-9506-e754ba757b1e/bdecde03-93de-4297-aeef-ef365a50596f/SCI_LS_MB_CU_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682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assets-prdd.learning.amplify.com/damAssets/402452aa-c6f2-4850-9db1-a37a8e4b2e71/b9f64174-5546-422d-a44f-08c546bd33d3/SCI_LS_MB_CU_2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014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assets-prdd.learning.amplify.com/damAssets/b4215727-9dc0-4173-aec9-6bbd3228debb/4e5bf031-ff06-42a1-9fd6-1a78a0283a8b/SCI_LS_MB_CU_1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8714" y="4008345"/>
            <a:ext cx="280717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FF0000"/>
                </a:solidFill>
                <a:effectLst>
                  <a:outerShdw dist="38100" dir="2700000" algn="bl" rotWithShape="0">
                    <a:schemeClr val="accent5"/>
                  </a:outerShdw>
                </a:effectLst>
                <a:latin typeface="Juice ITC" panose="04040403040A02020202" pitchFamily="82" charset="0"/>
              </a:rPr>
              <a:t>“Lice”</a:t>
            </a:r>
            <a:r>
              <a:rPr lang="en-US" sz="8000" b="1" cap="none" spc="0" dirty="0">
                <a:ln w="13462">
                  <a:solidFill>
                    <a:schemeClr val="bg1"/>
                  </a:solidFill>
                  <a:prstDash val="solid"/>
                </a:ln>
                <a:solidFill>
                  <a:srgbClr val="FF0000"/>
                </a:solidFill>
                <a:effectLst>
                  <a:outerShdw dist="38100" dir="2700000" algn="bl" rotWithShape="0">
                    <a:schemeClr val="accent5"/>
                  </a:outerShdw>
                </a:effectLst>
                <a:latin typeface="Juice ITC" panose="04040403040A02020202" pitchFamily="82" charset="0"/>
                <a:sym typeface="Wingdings" panose="05000000000000000000" pitchFamily="2" charset="2"/>
              </a:rPr>
              <a:t></a:t>
            </a:r>
            <a:endParaRPr lang="en-US" sz="8000" b="1" cap="none" spc="0" dirty="0">
              <a:ln w="13462">
                <a:solidFill>
                  <a:schemeClr val="bg1"/>
                </a:solidFill>
                <a:prstDash val="solid"/>
              </a:ln>
              <a:solidFill>
                <a:srgbClr val="FF0000"/>
              </a:solidFill>
              <a:effectLst>
                <a:outerShdw dist="38100" dir="2700000" algn="bl" rotWithShape="0">
                  <a:schemeClr val="accent5"/>
                </a:outerShdw>
              </a:effectLst>
              <a:latin typeface="Juice ITC" panose="04040403040A02020202" pitchFamily="82" charset="0"/>
            </a:endParaRPr>
          </a:p>
        </p:txBody>
      </p:sp>
    </p:spTree>
    <p:extLst>
      <p:ext uri="{BB962C8B-B14F-4D97-AF65-F5344CB8AC3E}">
        <p14:creationId xmlns:p14="http://schemas.microsoft.com/office/powerpoint/2010/main" val="113462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5362" name="Picture 2" descr="https://assets-prdd.learning.amplify.com/damAssets/b224392f-c796-4000-84e1-a03f85ccab02/a14539a3-e29d-45a4-822e-91b758b8d15c/SCI_LS_MB_CU_134-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785" y="787791"/>
            <a:ext cx="8825962" cy="515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038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assets-prdd.learning.amplify.com/damAssets/883567cc-8eac-4d36-a81a-b8cafa9760d2/bb3468d7-4707-4eed-aff8-3b76863dbff1/SCI_LS_MB_CU_135-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41" y="365759"/>
            <a:ext cx="10873731" cy="597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336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956083" cy="934278"/>
          </a:xfrm>
          <a:prstGeom prst="rect">
            <a:avLst/>
          </a:prstGeom>
        </p:spPr>
      </p:pic>
      <p:sp>
        <p:nvSpPr>
          <p:cNvPr id="3" name="Rectangle 2"/>
          <p:cNvSpPr/>
          <p:nvPr/>
        </p:nvSpPr>
        <p:spPr>
          <a:xfrm>
            <a:off x="165652" y="1515574"/>
            <a:ext cx="6096000" cy="2123658"/>
          </a:xfrm>
          <a:prstGeom prst="rect">
            <a:avLst/>
          </a:prstGeom>
        </p:spPr>
        <p:txBody>
          <a:bodyPr>
            <a:spAutoFit/>
          </a:bodyPr>
          <a:lstStyle/>
          <a:p>
            <a:r>
              <a:rPr lang="en-US" sz="4400" b="0" i="0" dirty="0">
                <a:solidFill>
                  <a:schemeClr val="bg1"/>
                </a:solidFill>
                <a:effectLst/>
                <a:latin typeface="Brush Script MT" panose="03060802040406070304" pitchFamily="66" charset="0"/>
              </a:rPr>
              <a:t>microorganism: an organism that is too small to be seen with the naked eye</a:t>
            </a:r>
          </a:p>
        </p:txBody>
      </p:sp>
      <p:pic>
        <p:nvPicPr>
          <p:cNvPr id="17410" name="Picture 2" descr="Image result for microscopic carto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82748" y="417444"/>
            <a:ext cx="6227936" cy="6261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2940" y="934278"/>
            <a:ext cx="971292" cy="369332"/>
          </a:xfrm>
          <a:prstGeom prst="rect">
            <a:avLst/>
          </a:prstGeom>
          <a:noFill/>
        </p:spPr>
        <p:txBody>
          <a:bodyPr wrap="none" rtlCol="0">
            <a:spAutoFit/>
          </a:bodyPr>
          <a:lstStyle/>
          <a:p>
            <a:r>
              <a:rPr lang="en-US" dirty="0">
                <a:solidFill>
                  <a:schemeClr val="bg1"/>
                </a:solidFill>
              </a:rPr>
              <a:t>Page 1 </a:t>
            </a:r>
            <a:r>
              <a:rPr lang="en-US" dirty="0"/>
              <a:t>1</a:t>
            </a:r>
          </a:p>
        </p:txBody>
      </p:sp>
    </p:spTree>
    <p:extLst>
      <p:ext uri="{BB962C8B-B14F-4D97-AF65-F5344CB8AC3E}">
        <p14:creationId xmlns:p14="http://schemas.microsoft.com/office/powerpoint/2010/main" val="2097136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956083" cy="934278"/>
          </a:xfrm>
          <a:prstGeom prst="rect">
            <a:avLst/>
          </a:prstGeom>
        </p:spPr>
      </p:pic>
      <p:sp>
        <p:nvSpPr>
          <p:cNvPr id="4" name="TextBox 3"/>
          <p:cNvSpPr txBox="1"/>
          <p:nvPr/>
        </p:nvSpPr>
        <p:spPr>
          <a:xfrm>
            <a:off x="1173012" y="674408"/>
            <a:ext cx="805029" cy="338554"/>
          </a:xfrm>
          <a:prstGeom prst="rect">
            <a:avLst/>
          </a:prstGeom>
          <a:noFill/>
        </p:spPr>
        <p:txBody>
          <a:bodyPr wrap="none" rtlCol="0">
            <a:spAutoFit/>
          </a:bodyPr>
          <a:lstStyle/>
          <a:p>
            <a:r>
              <a:rPr lang="en-US" sz="1600" dirty="0">
                <a:latin typeface="Comic Sans MS" panose="030F0702030302020204" pitchFamily="66" charset="0"/>
              </a:rPr>
              <a:t>Page 2</a:t>
            </a:r>
          </a:p>
        </p:txBody>
      </p:sp>
      <p:pic>
        <p:nvPicPr>
          <p:cNvPr id="18434" name="Picture 2" descr="https://assets-prdd.learning.amplify.com/damAssets/b224392f-c796-4000-84e1-a03f85ccab02/a14539a3-e29d-45a4-822e-91b758b8d15c/SCI_LS_MB_CU_134-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57" y="1303610"/>
            <a:ext cx="10933043" cy="5117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385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026" name="Picture 2" descr="Image result for cartoon microscopic 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336" y="987841"/>
            <a:ext cx="8008537" cy="52986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26664" y="64511"/>
            <a:ext cx="374173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arlow Solid Italic" panose="04030604020F02020D02" pitchFamily="82" charset="0"/>
              </a:rPr>
              <a:t>Microbiomes</a:t>
            </a:r>
          </a:p>
        </p:txBody>
      </p:sp>
    </p:spTree>
    <p:extLst>
      <p:ext uri="{BB962C8B-B14F-4D97-AF65-F5344CB8AC3E}">
        <p14:creationId xmlns:p14="http://schemas.microsoft.com/office/powerpoint/2010/main" val="440974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7805530" cy="6986528"/>
          </a:xfrm>
          <a:prstGeom prst="rect">
            <a:avLst/>
          </a:prstGeom>
        </p:spPr>
        <p:txBody>
          <a:bodyPr wrap="square">
            <a:spAutoFit/>
          </a:bodyPr>
          <a:lstStyle/>
          <a:p>
            <a:r>
              <a:rPr lang="en-US" sz="2800" b="0" i="0" dirty="0">
                <a:solidFill>
                  <a:schemeClr val="bg1"/>
                </a:solidFill>
                <a:effectLst/>
                <a:latin typeface="Comic Sans MS" panose="030F0702030302020204" pitchFamily="66" charset="0"/>
              </a:rPr>
              <a:t>What initial ideas do you have about the Chapter 1 Question? Record some of your ideas below.</a:t>
            </a:r>
          </a:p>
          <a:p>
            <a:endParaRPr lang="en-US" sz="2800" b="0" i="0" dirty="0">
              <a:solidFill>
                <a:schemeClr val="bg1"/>
              </a:solidFill>
              <a:effectLst/>
              <a:latin typeface="Comic Sans MS" panose="030F0702030302020204" pitchFamily="66" charset="0"/>
            </a:endParaRPr>
          </a:p>
          <a:p>
            <a:pPr>
              <a:buFont typeface="Arial" panose="020B0604020202020204" pitchFamily="34" charset="0"/>
              <a:buChar char="•"/>
            </a:pPr>
            <a:r>
              <a:rPr lang="en-US" sz="2800" b="0" i="0" dirty="0">
                <a:solidFill>
                  <a:schemeClr val="bg1"/>
                </a:solidFill>
                <a:effectLst/>
                <a:latin typeface="Comic Sans MS" panose="030F0702030302020204" pitchFamily="66" charset="0"/>
              </a:rPr>
              <a:t>Don’t worry if you don’t have a lot of ideas yet. These are just your initial ideas about the question.</a:t>
            </a:r>
          </a:p>
          <a:p>
            <a:pPr>
              <a:buFont typeface="Arial" panose="020B0604020202020204" pitchFamily="34" charset="0"/>
              <a:buChar char="•"/>
            </a:pPr>
            <a:endParaRPr lang="en-US" sz="2800" b="0" i="0" dirty="0">
              <a:solidFill>
                <a:schemeClr val="bg1"/>
              </a:solidFill>
              <a:effectLst/>
              <a:latin typeface="Comic Sans MS" panose="030F0702030302020204" pitchFamily="66" charset="0"/>
            </a:endParaRPr>
          </a:p>
          <a:p>
            <a:pPr>
              <a:buFont typeface="Arial" panose="020B0604020202020204" pitchFamily="34" charset="0"/>
              <a:buChar char="•"/>
            </a:pPr>
            <a:r>
              <a:rPr lang="en-US" sz="2800" b="0" i="0" dirty="0">
                <a:solidFill>
                  <a:schemeClr val="bg1"/>
                </a:solidFill>
                <a:effectLst/>
                <a:latin typeface="Comic Sans MS" panose="030F0702030302020204" pitchFamily="66" charset="0"/>
              </a:rPr>
              <a:t>If you need help getting started, use some of the sentence starters below to help you record your ideas.</a:t>
            </a:r>
          </a:p>
          <a:p>
            <a:pPr>
              <a:buFont typeface="Arial" panose="020B0604020202020204" pitchFamily="34" charset="0"/>
              <a:buChar char="•"/>
            </a:pPr>
            <a:br>
              <a:rPr lang="en-US" sz="2800" b="0" i="0" dirty="0">
                <a:solidFill>
                  <a:schemeClr val="bg1"/>
                </a:solidFill>
                <a:effectLst/>
                <a:latin typeface="Comic Sans MS" panose="030F0702030302020204" pitchFamily="66" charset="0"/>
              </a:rPr>
            </a:br>
            <a:br>
              <a:rPr lang="en-US" sz="2800" b="0" i="0" dirty="0">
                <a:solidFill>
                  <a:schemeClr val="bg1"/>
                </a:solidFill>
                <a:effectLst/>
                <a:latin typeface="Comic Sans MS" panose="030F0702030302020204" pitchFamily="66" charset="0"/>
              </a:rPr>
            </a:br>
            <a:r>
              <a:rPr lang="en-US" sz="2800" b="0" i="0" dirty="0">
                <a:solidFill>
                  <a:schemeClr val="bg1"/>
                </a:solidFill>
                <a:effectLst/>
                <a:latin typeface="Comic Sans MS" panose="030F0702030302020204" pitchFamily="66" charset="0"/>
              </a:rPr>
              <a:t>I think a microorganism is smaller than a . . . </a:t>
            </a:r>
          </a:p>
          <a:p>
            <a:br>
              <a:rPr lang="en-US" sz="2800" b="0" i="0" dirty="0">
                <a:solidFill>
                  <a:schemeClr val="bg1"/>
                </a:solidFill>
                <a:effectLst/>
                <a:latin typeface="Comic Sans MS" panose="030F0702030302020204" pitchFamily="66" charset="0"/>
              </a:rPr>
            </a:br>
            <a:r>
              <a:rPr lang="en-US" sz="2800" b="0" i="0" dirty="0">
                <a:solidFill>
                  <a:schemeClr val="bg1"/>
                </a:solidFill>
                <a:effectLst/>
                <a:latin typeface="Comic Sans MS" panose="030F0702030302020204" pitchFamily="66" charset="0"/>
              </a:rPr>
              <a:t>I think this because . . </a:t>
            </a:r>
          </a:p>
        </p:txBody>
      </p:sp>
      <p:pic>
        <p:nvPicPr>
          <p:cNvPr id="19458" name="Picture 2" descr="Image result for think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74226" y="19878"/>
            <a:ext cx="4717774" cy="6838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687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731026" cy="914400"/>
          </a:xfrm>
          <a:prstGeom prst="rect">
            <a:avLst/>
          </a:prstGeom>
        </p:spPr>
      </p:pic>
      <p:pic>
        <p:nvPicPr>
          <p:cNvPr id="20482" name="Picture 2" descr="Projection of paper scale c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026" y="0"/>
            <a:ext cx="746097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012954"/>
            <a:ext cx="5420140" cy="4832092"/>
          </a:xfrm>
          <a:prstGeom prst="rect">
            <a:avLst/>
          </a:prstGeom>
        </p:spPr>
        <p:txBody>
          <a:bodyPr wrap="square">
            <a:spAutoFit/>
          </a:bodyPr>
          <a:lstStyle/>
          <a:p>
            <a:r>
              <a:rPr lang="en-US" sz="2800" b="0" i="0" dirty="0">
                <a:solidFill>
                  <a:srgbClr val="262626"/>
                </a:solidFill>
                <a:effectLst/>
                <a:latin typeface="Comic Sans MS" panose="030F0702030302020204" pitchFamily="66" charset="0"/>
              </a:rPr>
              <a:t>Completing the Scale Card Sort</a:t>
            </a:r>
          </a:p>
          <a:p>
            <a:pPr>
              <a:buFont typeface="+mj-lt"/>
              <a:buAutoNum type="arabicPeriod"/>
            </a:pPr>
            <a:r>
              <a:rPr lang="en-US" sz="2800" b="0" i="0" dirty="0">
                <a:solidFill>
                  <a:srgbClr val="262626"/>
                </a:solidFill>
                <a:effectLst/>
                <a:latin typeface="Comic Sans MS" panose="030F0702030302020204" pitchFamily="66" charset="0"/>
              </a:rPr>
              <a:t>Sort the organisms and objects on the </a:t>
            </a:r>
          </a:p>
          <a:p>
            <a:pPr>
              <a:buFont typeface="+mj-lt"/>
              <a:buAutoNum type="arabicPeriod"/>
            </a:pPr>
            <a:r>
              <a:rPr lang="en-US" sz="2800" b="0" i="0" dirty="0">
                <a:solidFill>
                  <a:srgbClr val="262626"/>
                </a:solidFill>
                <a:effectLst/>
                <a:latin typeface="Comic Sans MS" panose="030F0702030302020204" pitchFamily="66" charset="0"/>
              </a:rPr>
              <a:t>Scale Cards: Set #1 from smallest to largest (left to right).</a:t>
            </a:r>
          </a:p>
          <a:p>
            <a:endParaRPr lang="en-US" sz="2800" dirty="0">
              <a:solidFill>
                <a:srgbClr val="262626"/>
              </a:solidFill>
              <a:latin typeface="Comic Sans MS" panose="030F0702030302020204" pitchFamily="66" charset="0"/>
            </a:endParaRPr>
          </a:p>
          <a:p>
            <a:endParaRPr lang="en-US" sz="2800" b="0" i="0" dirty="0">
              <a:solidFill>
                <a:srgbClr val="262626"/>
              </a:solidFill>
              <a:effectLst/>
              <a:latin typeface="Comic Sans MS" panose="030F0702030302020204" pitchFamily="66" charset="0"/>
            </a:endParaRPr>
          </a:p>
          <a:p>
            <a:r>
              <a:rPr lang="en-US" sz="2800" dirty="0">
                <a:solidFill>
                  <a:srgbClr val="262626"/>
                </a:solidFill>
                <a:latin typeface="Comic Sans MS" panose="030F0702030302020204" pitchFamily="66" charset="0"/>
              </a:rPr>
              <a:t>**</a:t>
            </a:r>
            <a:r>
              <a:rPr lang="en-US" sz="2800" b="0" i="0" dirty="0">
                <a:solidFill>
                  <a:srgbClr val="262626"/>
                </a:solidFill>
                <a:effectLst/>
                <a:latin typeface="Comic Sans MS" panose="030F0702030302020204" pitchFamily="66" charset="0"/>
              </a:rPr>
              <a:t>Remember to discuss </a:t>
            </a:r>
          </a:p>
          <a:p>
            <a:r>
              <a:rPr lang="en-US" sz="2800" b="0" i="0" dirty="0">
                <a:solidFill>
                  <a:srgbClr val="262626"/>
                </a:solidFill>
                <a:effectLst/>
                <a:latin typeface="Comic Sans MS" panose="030F0702030302020204" pitchFamily="66" charset="0"/>
              </a:rPr>
              <a:t>your ideas as you work!</a:t>
            </a:r>
          </a:p>
        </p:txBody>
      </p:sp>
    </p:spTree>
    <p:extLst>
      <p:ext uri="{BB962C8B-B14F-4D97-AF65-F5344CB8AC3E}">
        <p14:creationId xmlns:p14="http://schemas.microsoft.com/office/powerpoint/2010/main" val="438871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134680" cy="1033670"/>
          </a:xfrm>
          <a:prstGeom prst="rect">
            <a:avLst/>
          </a:prstGeom>
        </p:spPr>
      </p:pic>
      <p:sp>
        <p:nvSpPr>
          <p:cNvPr id="3" name="Rectangle 2"/>
          <p:cNvSpPr/>
          <p:nvPr/>
        </p:nvSpPr>
        <p:spPr>
          <a:xfrm>
            <a:off x="0" y="1200116"/>
            <a:ext cx="6659217" cy="5632311"/>
          </a:xfrm>
          <a:prstGeom prst="rect">
            <a:avLst/>
          </a:prstGeom>
        </p:spPr>
        <p:txBody>
          <a:bodyPr wrap="square">
            <a:spAutoFit/>
          </a:bodyPr>
          <a:lstStyle/>
          <a:p>
            <a:r>
              <a:rPr lang="en-US" sz="4000" b="1" i="0" dirty="0">
                <a:solidFill>
                  <a:srgbClr val="262626"/>
                </a:solidFill>
                <a:effectLst/>
                <a:latin typeface="Comic Sans MS" panose="030F0702030302020204" pitchFamily="66" charset="0"/>
              </a:rPr>
              <a:t>Scale</a:t>
            </a:r>
            <a:r>
              <a:rPr lang="en-US" sz="3200" b="0" i="0" dirty="0">
                <a:solidFill>
                  <a:srgbClr val="262626"/>
                </a:solidFill>
                <a:effectLst/>
                <a:latin typeface="Comic Sans MS" panose="030F0702030302020204" pitchFamily="66" charset="0"/>
              </a:rPr>
              <a:t>-For example, an adult human is bigger than a child, but they are still a similar scale. The adult is not 10 or 100 times bigger than the child. However, a human is 1000 times bigger than a bacterium. And, a human is 100 times smaller than a redwood tree. The Scale Tool will give you a chance to explore these kinds of differences in scale.</a:t>
            </a:r>
            <a:endParaRPr lang="en-US" sz="3200" dirty="0">
              <a:latin typeface="Comic Sans MS" panose="030F0702030302020204" pitchFamily="66" charset="0"/>
            </a:endParaRPr>
          </a:p>
        </p:txBody>
      </p:sp>
      <p:pic>
        <p:nvPicPr>
          <p:cNvPr id="21506" name="Picture 2" descr="Image result for father and son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81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241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What's n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53" y="344210"/>
            <a:ext cx="7754219" cy="60963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29672" y="854765"/>
            <a:ext cx="3281667" cy="4524315"/>
          </a:xfrm>
          <a:prstGeom prst="rect">
            <a:avLst/>
          </a:prstGeom>
          <a:noFill/>
        </p:spPr>
        <p:txBody>
          <a:bodyPr wrap="square" rtlCol="0">
            <a:spAutoFit/>
          </a:bodyPr>
          <a:lstStyle/>
          <a:p>
            <a:r>
              <a:rPr lang="en-US" sz="3600" dirty="0">
                <a:latin typeface="Kristen ITC" panose="03050502040202030202" pitchFamily="66" charset="0"/>
              </a:rPr>
              <a:t>Since the pictures are NOT to scale,</a:t>
            </a:r>
          </a:p>
          <a:p>
            <a:r>
              <a:rPr lang="en-US" sz="3600" dirty="0">
                <a:latin typeface="Kristen ITC" panose="03050502040202030202" pitchFamily="66" charset="0"/>
              </a:rPr>
              <a:t>use the Scale Tool to correct your </a:t>
            </a:r>
          </a:p>
          <a:p>
            <a:r>
              <a:rPr lang="en-US" sz="3600" dirty="0">
                <a:latin typeface="Kristen ITC" panose="03050502040202030202" pitchFamily="66" charset="0"/>
              </a:rPr>
              <a:t>card sort.</a:t>
            </a:r>
          </a:p>
        </p:txBody>
      </p:sp>
    </p:spTree>
    <p:extLst>
      <p:ext uri="{BB962C8B-B14F-4D97-AF65-F5344CB8AC3E}">
        <p14:creationId xmlns:p14="http://schemas.microsoft.com/office/powerpoint/2010/main" val="2830998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678" y="465916"/>
            <a:ext cx="6096000" cy="5693866"/>
          </a:xfrm>
          <a:prstGeom prst="rect">
            <a:avLst/>
          </a:prstGeom>
        </p:spPr>
        <p:txBody>
          <a:bodyPr>
            <a:spAutoFit/>
          </a:bodyPr>
          <a:lstStyle/>
          <a:p>
            <a:pPr>
              <a:buFont typeface="Arial" panose="020B0604020202020204" pitchFamily="34" charset="0"/>
              <a:buChar char="•"/>
            </a:pPr>
            <a:r>
              <a:rPr lang="en-US" sz="2800" b="0" i="1" dirty="0">
                <a:solidFill>
                  <a:srgbClr val="262626"/>
                </a:solidFill>
                <a:effectLst/>
                <a:latin typeface="Kristen ITC" panose="03050502040202030202" pitchFamily="66" charset="0"/>
              </a:rPr>
              <a:t>Is a red blood cell or a human skin cell smaller? How do you know?</a:t>
            </a:r>
            <a:endParaRPr lang="en-US" sz="2800" b="0" i="0" dirty="0">
              <a:solidFill>
                <a:srgbClr val="262626"/>
              </a:solidFill>
              <a:effectLst/>
              <a:latin typeface="Kristen ITC" panose="03050502040202030202" pitchFamily="66" charset="0"/>
            </a:endParaRPr>
          </a:p>
          <a:p>
            <a:pPr>
              <a:buFont typeface="Arial" panose="020B0604020202020204" pitchFamily="34" charset="0"/>
              <a:buChar char="•"/>
            </a:pPr>
            <a:r>
              <a:rPr lang="en-US" sz="2800" b="0" i="1" dirty="0">
                <a:solidFill>
                  <a:srgbClr val="262626"/>
                </a:solidFill>
                <a:effectLst/>
                <a:latin typeface="Kristen ITC" panose="03050502040202030202" pitchFamily="66" charset="0"/>
              </a:rPr>
              <a:t>Which objects can be seen with the naked eye? Which objects cannot be seen with the naked eye?</a:t>
            </a:r>
            <a:endParaRPr lang="en-US" sz="2800" b="0" i="0" dirty="0">
              <a:solidFill>
                <a:srgbClr val="262626"/>
              </a:solidFill>
              <a:effectLst/>
              <a:latin typeface="Kristen ITC" panose="03050502040202030202" pitchFamily="66" charset="0"/>
            </a:endParaRPr>
          </a:p>
          <a:p>
            <a:pPr>
              <a:buFont typeface="Arial" panose="020B0604020202020204" pitchFamily="34" charset="0"/>
              <a:buChar char="•"/>
            </a:pPr>
            <a:r>
              <a:rPr lang="en-US" sz="2800" b="0" i="1" dirty="0">
                <a:solidFill>
                  <a:srgbClr val="262626"/>
                </a:solidFill>
                <a:effectLst/>
                <a:latin typeface="Kristen ITC" panose="03050502040202030202" pitchFamily="66" charset="0"/>
              </a:rPr>
              <a:t>Were any of the objects hard to sort? Why?</a:t>
            </a:r>
            <a:endParaRPr lang="en-US" sz="2800" b="0" i="0" dirty="0">
              <a:solidFill>
                <a:srgbClr val="262626"/>
              </a:solidFill>
              <a:effectLst/>
              <a:latin typeface="Kristen ITC" panose="03050502040202030202" pitchFamily="66" charset="0"/>
            </a:endParaRPr>
          </a:p>
          <a:p>
            <a:pPr>
              <a:buFont typeface="Arial" panose="020B0604020202020204" pitchFamily="34" charset="0"/>
              <a:buChar char="•"/>
            </a:pPr>
            <a:r>
              <a:rPr lang="en-US" sz="2800" b="0" i="1" dirty="0">
                <a:solidFill>
                  <a:srgbClr val="262626"/>
                </a:solidFill>
                <a:effectLst/>
                <a:latin typeface="Kristen ITC" panose="03050502040202030202" pitchFamily="66" charset="0"/>
              </a:rPr>
              <a:t>What is the smallest object on the cards? Using what you discovered in the Scale Tool, name something even smaller.</a:t>
            </a:r>
            <a:endParaRPr lang="en-US" sz="2800" b="0" i="0" dirty="0">
              <a:solidFill>
                <a:srgbClr val="262626"/>
              </a:solidFill>
              <a:effectLst/>
              <a:latin typeface="Kristen ITC" panose="03050502040202030202" pitchFamily="66" charset="0"/>
            </a:endParaRPr>
          </a:p>
        </p:txBody>
      </p:sp>
      <p:pic>
        <p:nvPicPr>
          <p:cNvPr id="23554" name="Picture 2" descr="Image result for group discussion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66520" y="-155788"/>
            <a:ext cx="5100810" cy="37482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999549" y="3640228"/>
            <a:ext cx="1758815"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0000"/>
                </a:solidFill>
                <a:effectLst>
                  <a:outerShdw dist="38100" dir="2700000" algn="tl" rotWithShape="0">
                    <a:schemeClr val="accent2"/>
                  </a:outerShdw>
                </a:effectLst>
                <a:latin typeface="Kristen ITC" panose="03050502040202030202" pitchFamily="66" charset="0"/>
              </a:rPr>
              <a:t>RBC</a:t>
            </a:r>
          </a:p>
        </p:txBody>
      </p:sp>
      <p:sp>
        <p:nvSpPr>
          <p:cNvPr id="4" name="Rectangle 3"/>
          <p:cNvSpPr/>
          <p:nvPr/>
        </p:nvSpPr>
        <p:spPr>
          <a:xfrm>
            <a:off x="5858738" y="4271682"/>
            <a:ext cx="6040436"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Anything above 1 mm</a:t>
            </a:r>
          </a:p>
        </p:txBody>
      </p:sp>
      <p:sp>
        <p:nvSpPr>
          <p:cNvPr id="5" name="Rectangle 4"/>
          <p:cNvSpPr/>
          <p:nvPr/>
        </p:nvSpPr>
        <p:spPr>
          <a:xfrm>
            <a:off x="5793817" y="4796986"/>
            <a:ext cx="5670398" cy="923330"/>
          </a:xfrm>
          <a:prstGeom prst="rect">
            <a:avLst/>
          </a:prstGeom>
          <a:noFill/>
        </p:spPr>
        <p:txBody>
          <a:bodyPr wrap="none" lIns="91440" tIns="45720" rIns="91440" bIns="45720">
            <a:spAutoFit/>
          </a:bodyPr>
          <a:lstStyle/>
          <a:p>
            <a:pPr algn="ctr"/>
            <a:r>
              <a:rPr lang="en-US" sz="3600" b="0" cap="none" spc="0" dirty="0">
                <a:ln w="0"/>
                <a:solidFill>
                  <a:schemeClr val="accent2">
                    <a:lumMod val="75000"/>
                  </a:schemeClr>
                </a:solidFill>
                <a:effectLst>
                  <a:outerShdw blurRad="38100" dist="19050" dir="2700000" algn="tl" rotWithShape="0">
                    <a:schemeClr val="dk1">
                      <a:alpha val="40000"/>
                    </a:schemeClr>
                  </a:outerShdw>
                </a:effectLst>
                <a:latin typeface="Brush Script MT" panose="03060802040406070304" pitchFamily="66" charset="0"/>
              </a:rPr>
              <a:t>When drawn they look the same size</a:t>
            </a: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6" name="Rectangle 5"/>
          <p:cNvSpPr/>
          <p:nvPr/>
        </p:nvSpPr>
        <p:spPr>
          <a:xfrm>
            <a:off x="5380788" y="5953744"/>
            <a:ext cx="6518386"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7030A0"/>
                </a:solidFill>
                <a:effectLst>
                  <a:outerShdw dist="38100" dir="2700000" algn="bl" rotWithShape="0">
                    <a:schemeClr val="accent5"/>
                  </a:outerShdw>
                </a:effectLst>
                <a:latin typeface="Forte" panose="03060902040502070203" pitchFamily="66" charset="0"/>
              </a:rPr>
              <a:t>Water, smaller an electron</a:t>
            </a:r>
          </a:p>
        </p:txBody>
      </p:sp>
    </p:spTree>
    <p:extLst>
      <p:ext uri="{BB962C8B-B14F-4D97-AF65-F5344CB8AC3E}">
        <p14:creationId xmlns:p14="http://schemas.microsoft.com/office/powerpoint/2010/main" val="362339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ppt_w</p:attrName>
                                        </p:attrNameLst>
                                      </p:cBhvr>
                                      <p:tavLst>
                                        <p:tav tm="0" fmla="#ppt_w*sin(2.5*pi*$)">
                                          <p:val>
                                            <p:fltVal val="0"/>
                                          </p:val>
                                        </p:tav>
                                        <p:tav tm="100000">
                                          <p:val>
                                            <p:fltVal val="1"/>
                                          </p:val>
                                        </p:tav>
                                      </p:tavLst>
                                    </p:anim>
                                    <p:anim calcmode="lin" valueType="num">
                                      <p:cBhvr>
                                        <p:cTn id="2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424030" cy="775252"/>
          </a:xfrm>
          <a:prstGeom prst="rect">
            <a:avLst/>
          </a:prstGeom>
        </p:spPr>
      </p:pic>
      <p:pic>
        <p:nvPicPr>
          <p:cNvPr id="24578" name="Picture 2" descr="https://assets-prdd.learning.amplify.com/damAssets/883567cc-8eac-4d36-a81a-b8cafa9760d2/bb3468d7-4707-4eed-aff8-3b76863dbff1/SCI_LS_MB_CU_135-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28" y="927652"/>
            <a:ext cx="6708632" cy="5732228"/>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e result for microscope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93735" y="259080"/>
            <a:ext cx="2922905" cy="29229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7528560" y="4053840"/>
            <a:ext cx="4236720" cy="2305050"/>
          </a:xfrm>
          <a:prstGeom prst="rect">
            <a:avLst/>
          </a:prstGeom>
        </p:spPr>
      </p:pic>
      <p:sp>
        <p:nvSpPr>
          <p:cNvPr id="4" name="Rectangle 3"/>
          <p:cNvSpPr/>
          <p:nvPr/>
        </p:nvSpPr>
        <p:spPr>
          <a:xfrm>
            <a:off x="10249640" y="5664815"/>
            <a:ext cx="1324402" cy="584775"/>
          </a:xfrm>
          <a:prstGeom prst="rect">
            <a:avLst/>
          </a:prstGeom>
          <a:noFill/>
        </p:spPr>
        <p:txBody>
          <a:bodyPr wrap="none" lIns="91440" tIns="45720" rIns="91440" bIns="45720">
            <a:spAutoFit/>
          </a:bodyPr>
          <a:lstStyle/>
          <a:p>
            <a:pPr algn="ctr"/>
            <a:r>
              <a:rPr lang="en-US" sz="3200" b="1" cap="none" spc="0" dirty="0">
                <a:ln w="6600">
                  <a:solidFill>
                    <a:schemeClr val="accent2"/>
                  </a:solidFill>
                  <a:prstDash val="solid"/>
                </a:ln>
                <a:solidFill>
                  <a:srgbClr val="FFFF00"/>
                </a:solidFill>
                <a:effectLst>
                  <a:outerShdw dist="38100" dir="2700000" algn="tl" rotWithShape="0">
                    <a:schemeClr val="accent2"/>
                  </a:outerShdw>
                </a:effectLst>
                <a:latin typeface="Kristen ITC" panose="03050502040202030202" pitchFamily="66" charset="0"/>
              </a:rPr>
              <a:t>E.coli</a:t>
            </a:r>
          </a:p>
        </p:txBody>
      </p:sp>
    </p:spTree>
    <p:extLst>
      <p:ext uri="{BB962C8B-B14F-4D97-AF65-F5344CB8AC3E}">
        <p14:creationId xmlns:p14="http://schemas.microsoft.com/office/powerpoint/2010/main" val="826133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AutoShape 4" descr="Image result for MRS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07975" y="-44708"/>
            <a:ext cx="10750059" cy="1077218"/>
          </a:xfrm>
          <a:prstGeom prst="rect">
            <a:avLst/>
          </a:prstGeom>
          <a:noFill/>
        </p:spPr>
        <p:txBody>
          <a:bodyPr wrap="none" rtlCol="0">
            <a:spAutoFit/>
          </a:bodyPr>
          <a:lstStyle/>
          <a:p>
            <a:r>
              <a:rPr lang="en-US" sz="3200" dirty="0">
                <a:latin typeface="Kristen ITC" panose="03050502040202030202" pitchFamily="66" charset="0"/>
              </a:rPr>
              <a:t>Most microorganisms are harmless or </a:t>
            </a:r>
            <a:r>
              <a:rPr lang="en-US" sz="3200" b="1" i="1" u="sng" dirty="0">
                <a:effectLst>
                  <a:outerShdw blurRad="38100" dist="38100" dir="2700000" algn="tl">
                    <a:srgbClr val="000000">
                      <a:alpha val="43137"/>
                    </a:srgbClr>
                  </a:outerShdw>
                </a:effectLst>
                <a:latin typeface="Kristen ITC" panose="03050502040202030202" pitchFamily="66" charset="0"/>
              </a:rPr>
              <a:t>even beneficial</a:t>
            </a:r>
          </a:p>
          <a:p>
            <a:pPr algn="ctr"/>
            <a:r>
              <a:rPr lang="en-US" sz="3200" dirty="0">
                <a:latin typeface="Kristen ITC" panose="03050502040202030202" pitchFamily="66" charset="0"/>
              </a:rPr>
              <a:t> to us but….</a:t>
            </a:r>
          </a:p>
        </p:txBody>
      </p:sp>
      <p:pic>
        <p:nvPicPr>
          <p:cNvPr id="6" name="Picture 5"/>
          <p:cNvPicPr>
            <a:picLocks noChangeAspect="1"/>
          </p:cNvPicPr>
          <p:nvPr/>
        </p:nvPicPr>
        <p:blipFill>
          <a:blip r:embed="rId2"/>
          <a:stretch>
            <a:fillRect/>
          </a:stretch>
        </p:blipFill>
        <p:spPr>
          <a:xfrm>
            <a:off x="307975" y="626597"/>
            <a:ext cx="2952750" cy="2790825"/>
          </a:xfrm>
          <a:prstGeom prst="rect">
            <a:avLst/>
          </a:prstGeom>
        </p:spPr>
      </p:pic>
      <p:sp>
        <p:nvSpPr>
          <p:cNvPr id="7" name="Rectangle 6"/>
          <p:cNvSpPr/>
          <p:nvPr/>
        </p:nvSpPr>
        <p:spPr>
          <a:xfrm>
            <a:off x="155575" y="3547934"/>
            <a:ext cx="3419526" cy="1077218"/>
          </a:xfrm>
          <a:prstGeom prst="rect">
            <a:avLst/>
          </a:prstGeom>
        </p:spPr>
        <p:txBody>
          <a:bodyPr wrap="none">
            <a:spAutoFit/>
          </a:bodyPr>
          <a:lstStyle/>
          <a:p>
            <a:pPr algn="ctr"/>
            <a:r>
              <a:rPr lang="en-US" sz="3200" i="1" dirty="0" err="1">
                <a:solidFill>
                  <a:srgbClr val="282828"/>
                </a:solidFill>
                <a:latin typeface="Forte" panose="03060902040502070203" pitchFamily="66" charset="0"/>
              </a:rPr>
              <a:t>Propionibacterium</a:t>
            </a:r>
            <a:r>
              <a:rPr lang="en-US" sz="3200" i="1" dirty="0">
                <a:solidFill>
                  <a:srgbClr val="282828"/>
                </a:solidFill>
                <a:latin typeface="Forte" panose="03060902040502070203" pitchFamily="66" charset="0"/>
              </a:rPr>
              <a:t> </a:t>
            </a:r>
          </a:p>
          <a:p>
            <a:pPr algn="ctr"/>
            <a:r>
              <a:rPr lang="en-US" sz="3200" i="1" dirty="0">
                <a:solidFill>
                  <a:srgbClr val="282828"/>
                </a:solidFill>
                <a:latin typeface="Forte" panose="03060902040502070203" pitchFamily="66" charset="0"/>
              </a:rPr>
              <a:t>acnes</a:t>
            </a:r>
            <a:endParaRPr lang="en-US" sz="3200" dirty="0">
              <a:latin typeface="Forte" panose="03060902040502070203" pitchFamily="66" charset="0"/>
            </a:endParaRPr>
          </a:p>
        </p:txBody>
      </p:sp>
      <p:pic>
        <p:nvPicPr>
          <p:cNvPr id="10" name="Picture 9"/>
          <p:cNvPicPr>
            <a:picLocks noChangeAspect="1"/>
          </p:cNvPicPr>
          <p:nvPr/>
        </p:nvPicPr>
        <p:blipFill>
          <a:blip r:embed="rId3"/>
          <a:stretch>
            <a:fillRect/>
          </a:stretch>
        </p:blipFill>
        <p:spPr>
          <a:xfrm>
            <a:off x="3954780" y="1104009"/>
            <a:ext cx="3878580" cy="2628248"/>
          </a:xfrm>
          <a:prstGeom prst="rect">
            <a:avLst/>
          </a:prstGeom>
        </p:spPr>
      </p:pic>
      <p:pic>
        <p:nvPicPr>
          <p:cNvPr id="11" name="Picture 10"/>
          <p:cNvPicPr>
            <a:picLocks noChangeAspect="1"/>
          </p:cNvPicPr>
          <p:nvPr/>
        </p:nvPicPr>
        <p:blipFill>
          <a:blip r:embed="rId4"/>
          <a:stretch>
            <a:fillRect/>
          </a:stretch>
        </p:blipFill>
        <p:spPr>
          <a:xfrm>
            <a:off x="8213039" y="1607950"/>
            <a:ext cx="3833584" cy="5006210"/>
          </a:xfrm>
          <a:prstGeom prst="rect">
            <a:avLst/>
          </a:prstGeom>
        </p:spPr>
      </p:pic>
    </p:spTree>
    <p:extLst>
      <p:ext uri="{BB962C8B-B14F-4D97-AF65-F5344CB8AC3E}">
        <p14:creationId xmlns:p14="http://schemas.microsoft.com/office/powerpoint/2010/main" val="34386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80">
                                          <p:stCondLst>
                                            <p:cond delay="0"/>
                                          </p:stCondLst>
                                        </p:cTn>
                                        <p:tgtEl>
                                          <p:spTgt spid="11"/>
                                        </p:tgtEl>
                                      </p:cBhvr>
                                    </p:animEffect>
                                    <p:anim calcmode="lin" valueType="num">
                                      <p:cBhvr>
                                        <p:cTn id="3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
                                        </p:tgtEl>
                                      </p:cBhvr>
                                      <p:to x="100000" y="60000"/>
                                    </p:animScale>
                                    <p:animScale>
                                      <p:cBhvr>
                                        <p:cTn id="44" dur="166" decel="50000">
                                          <p:stCondLst>
                                            <p:cond delay="676"/>
                                          </p:stCondLst>
                                        </p:cTn>
                                        <p:tgtEl>
                                          <p:spTgt spid="11"/>
                                        </p:tgtEl>
                                      </p:cBhvr>
                                      <p:to x="100000" y="100000"/>
                                    </p:animScale>
                                    <p:animScale>
                                      <p:cBhvr>
                                        <p:cTn id="45" dur="26">
                                          <p:stCondLst>
                                            <p:cond delay="1312"/>
                                          </p:stCondLst>
                                        </p:cTn>
                                        <p:tgtEl>
                                          <p:spTgt spid="11"/>
                                        </p:tgtEl>
                                      </p:cBhvr>
                                      <p:to x="100000" y="80000"/>
                                    </p:animScale>
                                    <p:animScale>
                                      <p:cBhvr>
                                        <p:cTn id="46" dur="166" decel="50000">
                                          <p:stCondLst>
                                            <p:cond delay="1338"/>
                                          </p:stCondLst>
                                        </p:cTn>
                                        <p:tgtEl>
                                          <p:spTgt spid="11"/>
                                        </p:tgtEl>
                                      </p:cBhvr>
                                      <p:to x="100000" y="100000"/>
                                    </p:animScale>
                                    <p:animScale>
                                      <p:cBhvr>
                                        <p:cTn id="47" dur="26">
                                          <p:stCondLst>
                                            <p:cond delay="1642"/>
                                          </p:stCondLst>
                                        </p:cTn>
                                        <p:tgtEl>
                                          <p:spTgt spid="11"/>
                                        </p:tgtEl>
                                      </p:cBhvr>
                                      <p:to x="100000" y="90000"/>
                                    </p:animScale>
                                    <p:animScale>
                                      <p:cBhvr>
                                        <p:cTn id="48" dur="166" decel="50000">
                                          <p:stCondLst>
                                            <p:cond delay="1668"/>
                                          </p:stCondLst>
                                        </p:cTn>
                                        <p:tgtEl>
                                          <p:spTgt spid="11"/>
                                        </p:tgtEl>
                                      </p:cBhvr>
                                      <p:to x="100000" y="100000"/>
                                    </p:animScale>
                                    <p:animScale>
                                      <p:cBhvr>
                                        <p:cTn id="49" dur="26">
                                          <p:stCondLst>
                                            <p:cond delay="1808"/>
                                          </p:stCondLst>
                                        </p:cTn>
                                        <p:tgtEl>
                                          <p:spTgt spid="11"/>
                                        </p:tgtEl>
                                      </p:cBhvr>
                                      <p:to x="100000" y="95000"/>
                                    </p:animScale>
                                    <p:animScale>
                                      <p:cBhvr>
                                        <p:cTn id="5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098" name="Picture 2" descr="Human neutrophil ingesting MR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86117"/>
            <a:ext cx="2095500" cy="277177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MRS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Image result for M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1255" y="1295399"/>
            <a:ext cx="3363164" cy="2528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7975" y="-44708"/>
            <a:ext cx="10750059" cy="1077218"/>
          </a:xfrm>
          <a:prstGeom prst="rect">
            <a:avLst/>
          </a:prstGeom>
          <a:noFill/>
        </p:spPr>
        <p:txBody>
          <a:bodyPr wrap="none" rtlCol="0">
            <a:spAutoFit/>
          </a:bodyPr>
          <a:lstStyle/>
          <a:p>
            <a:r>
              <a:rPr lang="en-US" sz="3200" dirty="0">
                <a:latin typeface="Kristen ITC" panose="03050502040202030202" pitchFamily="66" charset="0"/>
              </a:rPr>
              <a:t>Most microorganisms are harmless or </a:t>
            </a:r>
            <a:r>
              <a:rPr lang="en-US" sz="3200" b="1" i="1" u="sng" dirty="0">
                <a:effectLst>
                  <a:outerShdw blurRad="38100" dist="38100" dir="2700000" algn="tl">
                    <a:srgbClr val="000000">
                      <a:alpha val="43137"/>
                    </a:srgbClr>
                  </a:outerShdw>
                </a:effectLst>
                <a:latin typeface="Kristen ITC" panose="03050502040202030202" pitchFamily="66" charset="0"/>
              </a:rPr>
              <a:t>even beneficial</a:t>
            </a:r>
          </a:p>
          <a:p>
            <a:pPr algn="ctr"/>
            <a:r>
              <a:rPr lang="en-US" sz="3200" dirty="0">
                <a:latin typeface="Kristen ITC" panose="03050502040202030202" pitchFamily="66" charset="0"/>
              </a:rPr>
              <a:t> to us but….</a:t>
            </a:r>
          </a:p>
        </p:txBody>
      </p:sp>
      <p:sp>
        <p:nvSpPr>
          <p:cNvPr id="4" name="Rectangle 3"/>
          <p:cNvSpPr/>
          <p:nvPr/>
        </p:nvSpPr>
        <p:spPr>
          <a:xfrm>
            <a:off x="552158" y="3727053"/>
            <a:ext cx="1911934" cy="923330"/>
          </a:xfrm>
          <a:prstGeom prst="rect">
            <a:avLst/>
          </a:prstGeom>
          <a:solidFill>
            <a:srgbClr val="FF0000"/>
          </a:solid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MRSA</a:t>
            </a:r>
          </a:p>
        </p:txBody>
      </p:sp>
      <p:pic>
        <p:nvPicPr>
          <p:cNvPr id="4104" name="Picture 8" descr="Image result for M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264" y="4086543"/>
            <a:ext cx="5451496" cy="251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8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fade">
                                      <p:cBhvr>
                                        <p:cTn id="32" dur="500"/>
                                        <p:tgtEl>
                                          <p:spTgt spid="4102"/>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4104"/>
                                        </p:tgtEl>
                                        <p:attrNameLst>
                                          <p:attrName>style.visibility</p:attrName>
                                        </p:attrNameLst>
                                      </p:cBhvr>
                                      <p:to>
                                        <p:strVal val="visible"/>
                                      </p:to>
                                    </p:set>
                                    <p:animEffect transition="in" filter="wipe(down)">
                                      <p:cBhvr>
                                        <p:cTn id="37" dur="580">
                                          <p:stCondLst>
                                            <p:cond delay="0"/>
                                          </p:stCondLst>
                                        </p:cTn>
                                        <p:tgtEl>
                                          <p:spTgt spid="4104"/>
                                        </p:tgtEl>
                                      </p:cBhvr>
                                    </p:animEffect>
                                    <p:anim calcmode="lin" valueType="num">
                                      <p:cBhvr>
                                        <p:cTn id="38" dur="1822" tmFilter="0,0; 0.14,0.36; 0.43,0.73; 0.71,0.91; 1.0,1.0">
                                          <p:stCondLst>
                                            <p:cond delay="0"/>
                                          </p:stCondLst>
                                        </p:cTn>
                                        <p:tgtEl>
                                          <p:spTgt spid="410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10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10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10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104"/>
                                        </p:tgtEl>
                                        <p:attrNameLst>
                                          <p:attrName>ppt_y</p:attrName>
                                        </p:attrNameLst>
                                      </p:cBhvr>
                                      <p:tavLst>
                                        <p:tav tm="0" fmla="#ppt_y-sin(pi*$)/81">
                                          <p:val>
                                            <p:fltVal val="0"/>
                                          </p:val>
                                        </p:tav>
                                        <p:tav tm="100000">
                                          <p:val>
                                            <p:fltVal val="1"/>
                                          </p:val>
                                        </p:tav>
                                      </p:tavLst>
                                    </p:anim>
                                    <p:animScale>
                                      <p:cBhvr>
                                        <p:cTn id="43" dur="26">
                                          <p:stCondLst>
                                            <p:cond delay="650"/>
                                          </p:stCondLst>
                                        </p:cTn>
                                        <p:tgtEl>
                                          <p:spTgt spid="4104"/>
                                        </p:tgtEl>
                                      </p:cBhvr>
                                      <p:to x="100000" y="60000"/>
                                    </p:animScale>
                                    <p:animScale>
                                      <p:cBhvr>
                                        <p:cTn id="44" dur="166" decel="50000">
                                          <p:stCondLst>
                                            <p:cond delay="676"/>
                                          </p:stCondLst>
                                        </p:cTn>
                                        <p:tgtEl>
                                          <p:spTgt spid="4104"/>
                                        </p:tgtEl>
                                      </p:cBhvr>
                                      <p:to x="100000" y="100000"/>
                                    </p:animScale>
                                    <p:animScale>
                                      <p:cBhvr>
                                        <p:cTn id="45" dur="26">
                                          <p:stCondLst>
                                            <p:cond delay="1312"/>
                                          </p:stCondLst>
                                        </p:cTn>
                                        <p:tgtEl>
                                          <p:spTgt spid="4104"/>
                                        </p:tgtEl>
                                      </p:cBhvr>
                                      <p:to x="100000" y="80000"/>
                                    </p:animScale>
                                    <p:animScale>
                                      <p:cBhvr>
                                        <p:cTn id="46" dur="166" decel="50000">
                                          <p:stCondLst>
                                            <p:cond delay="1338"/>
                                          </p:stCondLst>
                                        </p:cTn>
                                        <p:tgtEl>
                                          <p:spTgt spid="4104"/>
                                        </p:tgtEl>
                                      </p:cBhvr>
                                      <p:to x="100000" y="100000"/>
                                    </p:animScale>
                                    <p:animScale>
                                      <p:cBhvr>
                                        <p:cTn id="47" dur="26">
                                          <p:stCondLst>
                                            <p:cond delay="1642"/>
                                          </p:stCondLst>
                                        </p:cTn>
                                        <p:tgtEl>
                                          <p:spTgt spid="4104"/>
                                        </p:tgtEl>
                                      </p:cBhvr>
                                      <p:to x="100000" y="90000"/>
                                    </p:animScale>
                                    <p:animScale>
                                      <p:cBhvr>
                                        <p:cTn id="48" dur="166" decel="50000">
                                          <p:stCondLst>
                                            <p:cond delay="1668"/>
                                          </p:stCondLst>
                                        </p:cTn>
                                        <p:tgtEl>
                                          <p:spTgt spid="4104"/>
                                        </p:tgtEl>
                                      </p:cBhvr>
                                      <p:to x="100000" y="100000"/>
                                    </p:animScale>
                                    <p:animScale>
                                      <p:cBhvr>
                                        <p:cTn id="49" dur="26">
                                          <p:stCondLst>
                                            <p:cond delay="1808"/>
                                          </p:stCondLst>
                                        </p:cTn>
                                        <p:tgtEl>
                                          <p:spTgt spid="4104"/>
                                        </p:tgtEl>
                                      </p:cBhvr>
                                      <p:to x="100000" y="95000"/>
                                    </p:animScale>
                                    <p:animScale>
                                      <p:cBhvr>
                                        <p:cTn id="50" dur="166" decel="50000">
                                          <p:stCondLst>
                                            <p:cond delay="1834"/>
                                          </p:stCondLst>
                                        </p:cTn>
                                        <p:tgtEl>
                                          <p:spTgt spid="410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505075" cy="581025"/>
          </a:xfrm>
          <a:prstGeom prst="rect">
            <a:avLst/>
          </a:prstGeom>
        </p:spPr>
      </p:pic>
      <p:sp>
        <p:nvSpPr>
          <p:cNvPr id="3" name="Rectangle 2"/>
          <p:cNvSpPr/>
          <p:nvPr/>
        </p:nvSpPr>
        <p:spPr>
          <a:xfrm>
            <a:off x="152400" y="691218"/>
            <a:ext cx="6096000" cy="2677656"/>
          </a:xfrm>
          <a:prstGeom prst="rect">
            <a:avLst/>
          </a:prstGeom>
        </p:spPr>
        <p:txBody>
          <a:bodyPr>
            <a:spAutoFit/>
          </a:bodyPr>
          <a:lstStyle/>
          <a:p>
            <a:r>
              <a:rPr lang="en-US" sz="2400" b="0" i="0" dirty="0">
                <a:solidFill>
                  <a:srgbClr val="7030A0"/>
                </a:solidFill>
                <a:effectLst/>
                <a:latin typeface="Forte" panose="03060902040502070203" pitchFamily="66" charset="0"/>
              </a:rPr>
              <a:t>Final Sort</a:t>
            </a:r>
          </a:p>
          <a:p>
            <a:r>
              <a:rPr lang="en-US" sz="2400" b="0" i="0" dirty="0">
                <a:solidFill>
                  <a:srgbClr val="7030A0"/>
                </a:solidFill>
                <a:effectLst/>
                <a:latin typeface="Forte" panose="03060902040502070203" pitchFamily="66" charset="0"/>
              </a:rPr>
              <a:t>Below are some of the objects featured on the Scale Cards: Set #1.</a:t>
            </a:r>
          </a:p>
          <a:p>
            <a:pPr>
              <a:buFont typeface="+mj-lt"/>
              <a:buAutoNum type="arabicPeriod"/>
            </a:pPr>
            <a:r>
              <a:rPr lang="en-US" sz="2400" b="0" i="0" dirty="0">
                <a:solidFill>
                  <a:srgbClr val="7030A0"/>
                </a:solidFill>
                <a:effectLst/>
                <a:latin typeface="Forte" panose="03060902040502070203" pitchFamily="66" charset="0"/>
              </a:rPr>
              <a:t>Drag the objects to order them from smallest to largest (top to bottom).</a:t>
            </a:r>
          </a:p>
          <a:p>
            <a:pPr>
              <a:buFont typeface="+mj-lt"/>
              <a:buAutoNum type="arabicPeriod"/>
            </a:pPr>
            <a:r>
              <a:rPr lang="en-US" sz="2400" b="0" i="0" dirty="0">
                <a:solidFill>
                  <a:srgbClr val="7030A0"/>
                </a:solidFill>
                <a:effectLst/>
                <a:latin typeface="Forte" panose="03060902040502070203" pitchFamily="66" charset="0"/>
              </a:rPr>
              <a:t>Use the </a:t>
            </a:r>
            <a:r>
              <a:rPr lang="en-US" sz="2400" b="0" i="0" u="none" strike="noStrike" dirty="0">
                <a:solidFill>
                  <a:srgbClr val="7030A0"/>
                </a:solidFill>
                <a:effectLst/>
                <a:latin typeface="Forte" panose="03060902040502070203" pitchFamily="66" charset="0"/>
                <a:hlinkClick r:id="rId3"/>
              </a:rPr>
              <a:t>Scale Tool</a:t>
            </a:r>
            <a:r>
              <a:rPr lang="en-US" sz="2400" b="0" i="0" dirty="0">
                <a:solidFill>
                  <a:srgbClr val="7030A0"/>
                </a:solidFill>
                <a:effectLst/>
                <a:latin typeface="Forte" panose="03060902040502070203" pitchFamily="66" charset="0"/>
              </a:rPr>
              <a:t> to help you order the objects, if needed.</a:t>
            </a:r>
          </a:p>
        </p:txBody>
      </p:sp>
      <p:pic>
        <p:nvPicPr>
          <p:cNvPr id="4" name="Picture 3"/>
          <p:cNvPicPr>
            <a:picLocks noChangeAspect="1"/>
          </p:cNvPicPr>
          <p:nvPr/>
        </p:nvPicPr>
        <p:blipFill>
          <a:blip r:embed="rId4"/>
          <a:stretch>
            <a:fillRect/>
          </a:stretch>
        </p:blipFill>
        <p:spPr>
          <a:xfrm>
            <a:off x="553402" y="3479068"/>
            <a:ext cx="10968038" cy="3165572"/>
          </a:xfrm>
          <a:prstGeom prst="rect">
            <a:avLst/>
          </a:prstGeom>
        </p:spPr>
      </p:pic>
      <p:pic>
        <p:nvPicPr>
          <p:cNvPr id="25602" name="Picture 2" descr="[POP quiz]"/>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09814" y="727025"/>
            <a:ext cx="3837305" cy="26861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401550">
            <a:off x="8289669" y="27027"/>
            <a:ext cx="2318263" cy="1107996"/>
          </a:xfrm>
          <a:prstGeom prst="rect">
            <a:avLst/>
          </a:prstGeom>
          <a:noFill/>
        </p:spPr>
        <p:txBody>
          <a:bodyPr wrap="none" lIns="91440" tIns="45720" rIns="91440" bIns="45720">
            <a:spAutoFit/>
          </a:bodyPr>
          <a:lstStyle/>
          <a:p>
            <a:pPr algn="ctr"/>
            <a:r>
              <a:rPr lang="en-US" sz="6600" b="1" cap="none" spc="0" dirty="0">
                <a:ln w="13462">
                  <a:solidFill>
                    <a:schemeClr val="bg1"/>
                  </a:solidFill>
                  <a:prstDash val="solid"/>
                </a:ln>
                <a:solidFill>
                  <a:srgbClr val="FF0000"/>
                </a:solidFill>
                <a:effectLst>
                  <a:outerShdw dist="38100" dir="2700000" algn="bl" rotWithShape="0">
                    <a:schemeClr val="accent5"/>
                  </a:outerShdw>
                </a:effectLst>
                <a:latin typeface="Chiller" panose="04020404031007020602" pitchFamily="82" charset="0"/>
              </a:rPr>
              <a:t>Practice</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p:txBody>
      </p:sp>
    </p:spTree>
    <p:extLst>
      <p:ext uri="{BB962C8B-B14F-4D97-AF65-F5344CB8AC3E}">
        <p14:creationId xmlns:p14="http://schemas.microsoft.com/office/powerpoint/2010/main" val="2687913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5394960" y="2917597"/>
            <a:ext cx="6096000" cy="3539430"/>
          </a:xfrm>
          <a:prstGeom prst="rect">
            <a:avLst/>
          </a:prstGeom>
        </p:spPr>
        <p:txBody>
          <a:bodyPr>
            <a:spAutoFit/>
          </a:bodyPr>
          <a:lstStyle/>
          <a:p>
            <a:r>
              <a:rPr lang="en-US" sz="3200" b="1" dirty="0">
                <a:solidFill>
                  <a:srgbClr val="262626"/>
                </a:solidFill>
                <a:latin typeface="Kristen ITC" panose="03050502040202030202" pitchFamily="66" charset="0"/>
              </a:rPr>
              <a:t>The correct order, from smallest to largest, is</a:t>
            </a:r>
          </a:p>
          <a:p>
            <a:pPr>
              <a:buFont typeface="Arial" panose="020B0604020202020204" pitchFamily="34" charset="0"/>
              <a:buChar char="•"/>
            </a:pPr>
            <a:r>
              <a:rPr lang="en-US" sz="3200" b="1" dirty="0">
                <a:solidFill>
                  <a:srgbClr val="262626"/>
                </a:solidFill>
                <a:latin typeface="Kristen ITC" panose="03050502040202030202" pitchFamily="66" charset="0"/>
              </a:rPr>
              <a:t>water molecule</a:t>
            </a:r>
          </a:p>
          <a:p>
            <a:pPr>
              <a:buFont typeface="Arial" panose="020B0604020202020204" pitchFamily="34" charset="0"/>
              <a:buChar char="•"/>
            </a:pPr>
            <a:r>
              <a:rPr lang="en-US" sz="3200" b="1" i="1" dirty="0">
                <a:solidFill>
                  <a:srgbClr val="262626"/>
                </a:solidFill>
                <a:latin typeface="Kristen ITC" panose="03050502040202030202" pitchFamily="66" charset="0"/>
              </a:rPr>
              <a:t>E. coli</a:t>
            </a:r>
            <a:r>
              <a:rPr lang="en-US" sz="3200" b="1" dirty="0">
                <a:solidFill>
                  <a:srgbClr val="262626"/>
                </a:solidFill>
                <a:latin typeface="Kristen ITC" panose="03050502040202030202" pitchFamily="66" charset="0"/>
              </a:rPr>
              <a:t> bacteria</a:t>
            </a:r>
          </a:p>
          <a:p>
            <a:pPr>
              <a:buFont typeface="Arial" panose="020B0604020202020204" pitchFamily="34" charset="0"/>
              <a:buChar char="•"/>
            </a:pPr>
            <a:r>
              <a:rPr lang="en-US" sz="3200" b="1" dirty="0">
                <a:solidFill>
                  <a:srgbClr val="262626"/>
                </a:solidFill>
                <a:latin typeface="Kristen ITC" panose="03050502040202030202" pitchFamily="66" charset="0"/>
              </a:rPr>
              <a:t>skin cell</a:t>
            </a:r>
          </a:p>
          <a:p>
            <a:pPr>
              <a:buFont typeface="Arial" panose="020B0604020202020204" pitchFamily="34" charset="0"/>
              <a:buChar char="•"/>
            </a:pPr>
            <a:r>
              <a:rPr lang="en-US" sz="3200" b="1" dirty="0">
                <a:solidFill>
                  <a:srgbClr val="262626"/>
                </a:solidFill>
                <a:latin typeface="Kristen ITC" panose="03050502040202030202" pitchFamily="66" charset="0"/>
              </a:rPr>
              <a:t>grain of salt</a:t>
            </a:r>
          </a:p>
          <a:p>
            <a:pPr>
              <a:buFont typeface="Arial" panose="020B0604020202020204" pitchFamily="34" charset="0"/>
              <a:buChar char="•"/>
            </a:pPr>
            <a:r>
              <a:rPr lang="en-US" sz="3200" b="1" dirty="0">
                <a:solidFill>
                  <a:srgbClr val="262626"/>
                </a:solidFill>
                <a:latin typeface="Kristen ITC" panose="03050502040202030202" pitchFamily="66" charset="0"/>
              </a:rPr>
              <a:t>human</a:t>
            </a:r>
            <a:endParaRPr lang="en-US" sz="3200" b="1" i="0" dirty="0">
              <a:solidFill>
                <a:srgbClr val="262626"/>
              </a:solidFill>
              <a:effectLst/>
              <a:latin typeface="Kristen ITC" panose="03050502040202030202" pitchFamily="66" charset="0"/>
            </a:endParaRPr>
          </a:p>
        </p:txBody>
      </p:sp>
      <p:pic>
        <p:nvPicPr>
          <p:cNvPr id="7170" name="Picture 2" descr="Image result for solution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5175" y="808037"/>
            <a:ext cx="4121832" cy="40382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lated imag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3175" y="452913"/>
            <a:ext cx="2374265" cy="237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2715065" cy="619125"/>
          </a:xfrm>
          <a:prstGeom prst="rect">
            <a:avLst/>
          </a:prstGeom>
        </p:spPr>
      </p:pic>
      <p:pic>
        <p:nvPicPr>
          <p:cNvPr id="2050" name="Picture 2" descr="Image result for Life science gif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06573" y="1342072"/>
            <a:ext cx="6535987" cy="40036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5988" y="849647"/>
            <a:ext cx="4618892" cy="5693866"/>
          </a:xfrm>
          <a:prstGeom prst="rect">
            <a:avLst/>
          </a:prstGeom>
        </p:spPr>
        <p:txBody>
          <a:bodyPr wrap="square">
            <a:spAutoFit/>
          </a:bodyPr>
          <a:lstStyle/>
          <a:p>
            <a:r>
              <a:rPr lang="en-US" sz="2800" b="0" i="0" dirty="0">
                <a:solidFill>
                  <a:srgbClr val="262626"/>
                </a:solidFill>
                <a:effectLst/>
                <a:latin typeface="Comic Sans MS" panose="030F0702030302020204" pitchFamily="66" charset="0"/>
              </a:rPr>
              <a:t>Life science is the study of living things. Life science, like all kinds of science, is not just the knowledge you can read about in books—it is also the process used to figure out that knowledge—so you will not just learn about life science, you will learn how to see and investigate the world like a life scientist.</a:t>
            </a:r>
            <a:endParaRPr lang="en-US" sz="2800" dirty="0">
              <a:latin typeface="Comic Sans MS" panose="030F0702030302020204" pitchFamily="66" charset="0"/>
            </a:endParaRPr>
          </a:p>
        </p:txBody>
      </p:sp>
    </p:spTree>
    <p:extLst>
      <p:ext uri="{BB962C8B-B14F-4D97-AF65-F5344CB8AC3E}">
        <p14:creationId xmlns:p14="http://schemas.microsoft.com/office/powerpoint/2010/main" val="3454960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
            <a:ext cx="3711050" cy="975360"/>
          </a:xfrm>
          <a:prstGeom prst="rect">
            <a:avLst/>
          </a:prstGeom>
        </p:spPr>
      </p:pic>
      <p:sp>
        <p:nvSpPr>
          <p:cNvPr id="3" name="Rectangle 2"/>
          <p:cNvSpPr/>
          <p:nvPr/>
        </p:nvSpPr>
        <p:spPr>
          <a:xfrm>
            <a:off x="182880" y="1080760"/>
            <a:ext cx="6096000" cy="5632311"/>
          </a:xfrm>
          <a:prstGeom prst="rect">
            <a:avLst/>
          </a:prstGeom>
        </p:spPr>
        <p:txBody>
          <a:bodyPr>
            <a:spAutoFit/>
          </a:bodyPr>
          <a:lstStyle/>
          <a:p>
            <a:r>
              <a:rPr lang="en-US" sz="2400" b="1" i="0" dirty="0">
                <a:solidFill>
                  <a:srgbClr val="262626"/>
                </a:solidFill>
                <a:effectLst/>
                <a:latin typeface="Kristen ITC" panose="03050502040202030202" pitchFamily="66" charset="0"/>
              </a:rPr>
              <a:t>Reflecting About Microorganisms</a:t>
            </a:r>
          </a:p>
          <a:p>
            <a:r>
              <a:rPr lang="en-US" sz="2400" b="1" i="1" dirty="0">
                <a:solidFill>
                  <a:srgbClr val="262626"/>
                </a:solidFill>
                <a:effectLst/>
                <a:latin typeface="Kristen ITC" panose="03050502040202030202" pitchFamily="66" charset="0"/>
              </a:rPr>
              <a:t>Note: If you do not have access to Amplify Science at home, your teacher will provide you with an alternate way to complete this homework.</a:t>
            </a:r>
            <a:endParaRPr lang="en-US" sz="2400" b="1" i="0" dirty="0">
              <a:solidFill>
                <a:srgbClr val="262626"/>
              </a:solidFill>
              <a:effectLst/>
              <a:latin typeface="Kristen ITC" panose="03050502040202030202" pitchFamily="66" charset="0"/>
            </a:endParaRPr>
          </a:p>
          <a:p>
            <a:r>
              <a:rPr lang="en-US" sz="2400" b="1" i="0" dirty="0">
                <a:solidFill>
                  <a:srgbClr val="262626"/>
                </a:solidFill>
                <a:effectLst/>
                <a:latin typeface="Kristen ITC" panose="03050502040202030202" pitchFamily="66" charset="0"/>
              </a:rPr>
              <a:t>Respond to the two questions at the bottom of the screen. Try to use some of the words below that you heard today.</a:t>
            </a:r>
          </a:p>
          <a:p>
            <a:pPr>
              <a:buFont typeface="Arial" panose="020B0604020202020204" pitchFamily="34" charset="0"/>
              <a:buChar char="•"/>
            </a:pPr>
            <a:r>
              <a:rPr lang="en-US" sz="2400" b="1" i="1" dirty="0">
                <a:solidFill>
                  <a:srgbClr val="262626"/>
                </a:solidFill>
                <a:effectLst/>
                <a:latin typeface="Kristen ITC" panose="03050502040202030202" pitchFamily="66" charset="0"/>
              </a:rPr>
              <a:t>bacteria</a:t>
            </a:r>
            <a:endParaRPr lang="en-US" sz="2400" b="1" i="0" dirty="0">
              <a:solidFill>
                <a:srgbClr val="262626"/>
              </a:solidFill>
              <a:effectLst/>
              <a:latin typeface="Kristen ITC" panose="03050502040202030202" pitchFamily="66" charset="0"/>
            </a:endParaRPr>
          </a:p>
          <a:p>
            <a:pPr>
              <a:buFont typeface="Arial" panose="020B0604020202020204" pitchFamily="34" charset="0"/>
              <a:buChar char="•"/>
            </a:pPr>
            <a:r>
              <a:rPr lang="en-US" sz="2400" b="1" i="1" dirty="0">
                <a:solidFill>
                  <a:srgbClr val="262626"/>
                </a:solidFill>
                <a:effectLst/>
                <a:latin typeface="Kristen ITC" panose="03050502040202030202" pitchFamily="66" charset="0"/>
              </a:rPr>
              <a:t>cell</a:t>
            </a:r>
            <a:endParaRPr lang="en-US" sz="2400" b="1" i="0" dirty="0">
              <a:solidFill>
                <a:srgbClr val="262626"/>
              </a:solidFill>
              <a:effectLst/>
              <a:latin typeface="Kristen ITC" panose="03050502040202030202" pitchFamily="66" charset="0"/>
            </a:endParaRPr>
          </a:p>
          <a:p>
            <a:pPr>
              <a:buFont typeface="Arial" panose="020B0604020202020204" pitchFamily="34" charset="0"/>
              <a:buChar char="•"/>
            </a:pPr>
            <a:r>
              <a:rPr lang="en-US" sz="2400" b="1" i="1" dirty="0">
                <a:solidFill>
                  <a:srgbClr val="262626"/>
                </a:solidFill>
                <a:effectLst/>
                <a:latin typeface="Kristen ITC" panose="03050502040202030202" pitchFamily="66" charset="0"/>
              </a:rPr>
              <a:t>microorganism</a:t>
            </a:r>
            <a:endParaRPr lang="en-US" sz="2400" b="1" i="0" dirty="0">
              <a:solidFill>
                <a:srgbClr val="262626"/>
              </a:solidFill>
              <a:effectLst/>
              <a:latin typeface="Kristen ITC" panose="03050502040202030202" pitchFamily="66" charset="0"/>
            </a:endParaRPr>
          </a:p>
          <a:p>
            <a:pPr>
              <a:buFont typeface="Arial" panose="020B0604020202020204" pitchFamily="34" charset="0"/>
              <a:buChar char="•"/>
            </a:pPr>
            <a:r>
              <a:rPr lang="en-US" sz="2400" b="1" i="1" dirty="0">
                <a:solidFill>
                  <a:srgbClr val="262626"/>
                </a:solidFill>
                <a:effectLst/>
                <a:latin typeface="Kristen ITC" panose="03050502040202030202" pitchFamily="66" charset="0"/>
              </a:rPr>
              <a:t>microscopic</a:t>
            </a:r>
            <a:endParaRPr lang="en-US" sz="2400" b="1" i="0" dirty="0">
              <a:solidFill>
                <a:srgbClr val="262626"/>
              </a:solidFill>
              <a:effectLst/>
              <a:latin typeface="Kristen ITC" panose="03050502040202030202" pitchFamily="66" charset="0"/>
            </a:endParaRPr>
          </a:p>
          <a:p>
            <a:pPr>
              <a:buFont typeface="Arial" panose="020B0604020202020204" pitchFamily="34" charset="0"/>
              <a:buChar char="•"/>
            </a:pPr>
            <a:r>
              <a:rPr lang="en-US" sz="2400" b="1" i="1" dirty="0">
                <a:solidFill>
                  <a:srgbClr val="262626"/>
                </a:solidFill>
                <a:effectLst/>
                <a:latin typeface="Kristen ITC" panose="03050502040202030202" pitchFamily="66" charset="0"/>
              </a:rPr>
              <a:t>organism</a:t>
            </a:r>
            <a:endParaRPr lang="en-US" sz="2400" b="1" i="0" dirty="0">
              <a:solidFill>
                <a:srgbClr val="262626"/>
              </a:solidFill>
              <a:effectLst/>
              <a:latin typeface="Kristen ITC" panose="03050502040202030202" pitchFamily="66" charset="0"/>
            </a:endParaRPr>
          </a:p>
          <a:p>
            <a:pPr>
              <a:buFont typeface="Arial" panose="020B0604020202020204" pitchFamily="34" charset="0"/>
              <a:buChar char="•"/>
            </a:pPr>
            <a:r>
              <a:rPr lang="en-US" sz="2400" b="1" i="1" dirty="0">
                <a:solidFill>
                  <a:srgbClr val="262626"/>
                </a:solidFill>
                <a:effectLst/>
                <a:latin typeface="Kristen ITC" panose="03050502040202030202" pitchFamily="66" charset="0"/>
              </a:rPr>
              <a:t>scale</a:t>
            </a:r>
            <a:endParaRPr lang="en-US" sz="2400" b="1" i="0" dirty="0">
              <a:solidFill>
                <a:srgbClr val="262626"/>
              </a:solidFill>
              <a:effectLst/>
              <a:latin typeface="Kristen ITC" panose="03050502040202030202" pitchFamily="66"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880" y="1597284"/>
            <a:ext cx="5315243" cy="4599262"/>
          </a:xfrm>
          <a:prstGeom prst="rect">
            <a:avLst/>
          </a:prstGeom>
        </p:spPr>
      </p:pic>
      <p:sp>
        <p:nvSpPr>
          <p:cNvPr id="5" name="Rectangle 4"/>
          <p:cNvSpPr/>
          <p:nvPr/>
        </p:nvSpPr>
        <p:spPr>
          <a:xfrm>
            <a:off x="7841903" y="1227952"/>
            <a:ext cx="2358338" cy="461665"/>
          </a:xfrm>
          <a:prstGeom prst="rect">
            <a:avLst/>
          </a:prstGeom>
        </p:spPr>
        <p:txBody>
          <a:bodyPr wrap="none">
            <a:spAutoFit/>
          </a:bodyPr>
          <a:lstStyle/>
          <a:p>
            <a:r>
              <a:rPr lang="en-US" sz="2400" dirty="0">
                <a:solidFill>
                  <a:srgbClr val="FF0000"/>
                </a:solidFill>
                <a:latin typeface="Chiller" panose="04020404031007020602" pitchFamily="82" charset="0"/>
              </a:rPr>
              <a:t>Answer the 2 Questions</a:t>
            </a:r>
          </a:p>
        </p:txBody>
      </p:sp>
    </p:spTree>
    <p:extLst>
      <p:ext uri="{BB962C8B-B14F-4D97-AF65-F5344CB8AC3E}">
        <p14:creationId xmlns:p14="http://schemas.microsoft.com/office/powerpoint/2010/main" val="3926905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609600" y="393115"/>
            <a:ext cx="11125200" cy="1077218"/>
          </a:xfrm>
          <a:prstGeom prst="rect">
            <a:avLst/>
          </a:prstGeom>
        </p:spPr>
        <p:txBody>
          <a:bodyPr wrap="square">
            <a:spAutoFit/>
          </a:bodyPr>
          <a:lstStyle/>
          <a:p>
            <a:pPr>
              <a:buFont typeface="+mj-lt"/>
              <a:buAutoNum type="arabicPeriod"/>
            </a:pPr>
            <a:r>
              <a:rPr lang="en-US" sz="3200" dirty="0">
                <a:solidFill>
                  <a:srgbClr val="262626"/>
                </a:solidFill>
                <a:latin typeface="Comic Sans MS" panose="030F0702030302020204" pitchFamily="66" charset="0"/>
              </a:rPr>
              <a:t>What was surprising or interesting to learn about the very small organisms and objects in today’s lesson?</a:t>
            </a:r>
            <a:endParaRPr lang="en-US" sz="3200" b="0" i="0" dirty="0">
              <a:solidFill>
                <a:srgbClr val="262626"/>
              </a:solidFill>
              <a:effectLst/>
              <a:latin typeface="Comic Sans MS" panose="030F0702030302020204" pitchFamily="66" charset="0"/>
            </a:endParaRPr>
          </a:p>
        </p:txBody>
      </p:sp>
      <p:sp>
        <p:nvSpPr>
          <p:cNvPr id="3" name="Rectangle 2"/>
          <p:cNvSpPr/>
          <p:nvPr/>
        </p:nvSpPr>
        <p:spPr>
          <a:xfrm>
            <a:off x="609600" y="5605195"/>
            <a:ext cx="10911840" cy="1077218"/>
          </a:xfrm>
          <a:prstGeom prst="rect">
            <a:avLst/>
          </a:prstGeom>
        </p:spPr>
        <p:txBody>
          <a:bodyPr wrap="square">
            <a:spAutoFit/>
          </a:bodyPr>
          <a:lstStyle/>
          <a:p>
            <a:r>
              <a:rPr lang="en-US" sz="3200" dirty="0">
                <a:solidFill>
                  <a:srgbClr val="262626"/>
                </a:solidFill>
                <a:latin typeface="Comic Sans MS" panose="030F0702030302020204" pitchFamily="66" charset="0"/>
              </a:rPr>
              <a:t>2. What other questions do you have about microorganisms?</a:t>
            </a:r>
            <a:endParaRPr lang="en-US" sz="3200" b="0" i="0" dirty="0">
              <a:solidFill>
                <a:srgbClr val="262626"/>
              </a:solidFill>
              <a:effectLst/>
              <a:latin typeface="Comic Sans MS" panose="030F0702030302020204" pitchFamily="66" charset="0"/>
            </a:endParaRPr>
          </a:p>
        </p:txBody>
      </p:sp>
      <p:pic>
        <p:nvPicPr>
          <p:cNvPr id="8194" name="Picture 2" descr="Image result for surprise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29255" y="2096135"/>
            <a:ext cx="57150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question gif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84319" y="1652905"/>
            <a:ext cx="2872105" cy="287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81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xit" presetSubtype="0" fill="hold" nodeType="clickEffect">
                                  <p:stCondLst>
                                    <p:cond delay="0"/>
                                  </p:stCondLst>
                                  <p:childTnLst>
                                    <p:anim calcmode="lin" valueType="num">
                                      <p:cBhvr>
                                        <p:cTn id="18" dur="1000"/>
                                        <p:tgtEl>
                                          <p:spTgt spid="8194"/>
                                        </p:tgtEl>
                                        <p:attrNameLst>
                                          <p:attrName>ppt_w</p:attrName>
                                        </p:attrNameLst>
                                      </p:cBhvr>
                                      <p:tavLst>
                                        <p:tav tm="0">
                                          <p:val>
                                            <p:strVal val="ppt_w"/>
                                          </p:val>
                                        </p:tav>
                                        <p:tav tm="100000">
                                          <p:val>
                                            <p:fltVal val="0"/>
                                          </p:val>
                                        </p:tav>
                                      </p:tavLst>
                                    </p:anim>
                                    <p:anim calcmode="lin" valueType="num">
                                      <p:cBhvr>
                                        <p:cTn id="19" dur="1000"/>
                                        <p:tgtEl>
                                          <p:spTgt spid="8194"/>
                                        </p:tgtEl>
                                        <p:attrNameLst>
                                          <p:attrName>ppt_h</p:attrName>
                                        </p:attrNameLst>
                                      </p:cBhvr>
                                      <p:tavLst>
                                        <p:tav tm="0">
                                          <p:val>
                                            <p:strVal val="ppt_h"/>
                                          </p:val>
                                        </p:tav>
                                        <p:tav tm="100000">
                                          <p:val>
                                            <p:fltVal val="0"/>
                                          </p:val>
                                        </p:tav>
                                      </p:tavLst>
                                    </p:anim>
                                    <p:anim calcmode="lin" valueType="num">
                                      <p:cBhvr>
                                        <p:cTn id="20" dur="1000"/>
                                        <p:tgtEl>
                                          <p:spTgt spid="819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1" dur="1000"/>
                                        <p:tgtEl>
                                          <p:spTgt spid="819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2" dur="1" fill="hold">
                                          <p:stCondLst>
                                            <p:cond delay="999"/>
                                          </p:stCondLst>
                                        </p:cTn>
                                        <p:tgtEl>
                                          <p:spTgt spid="81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8196"/>
                                        </p:tgtEl>
                                        <p:attrNameLst>
                                          <p:attrName>style.visibility</p:attrName>
                                        </p:attrNameLst>
                                      </p:cBhvr>
                                      <p:to>
                                        <p:strVal val="visible"/>
                                      </p:to>
                                    </p:set>
                                    <p:animEffect transition="in" filter="wipe(down)">
                                      <p:cBhvr>
                                        <p:cTn id="27" dur="580">
                                          <p:stCondLst>
                                            <p:cond delay="0"/>
                                          </p:stCondLst>
                                        </p:cTn>
                                        <p:tgtEl>
                                          <p:spTgt spid="8196"/>
                                        </p:tgtEl>
                                      </p:cBhvr>
                                    </p:animEffect>
                                    <p:anim calcmode="lin" valueType="num">
                                      <p:cBhvr>
                                        <p:cTn id="28" dur="1822" tmFilter="0,0; 0.14,0.36; 0.43,0.73; 0.71,0.91; 1.0,1.0">
                                          <p:stCondLst>
                                            <p:cond delay="0"/>
                                          </p:stCondLst>
                                        </p:cTn>
                                        <p:tgtEl>
                                          <p:spTgt spid="819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19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19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19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196"/>
                                        </p:tgtEl>
                                        <p:attrNameLst>
                                          <p:attrName>ppt_y</p:attrName>
                                        </p:attrNameLst>
                                      </p:cBhvr>
                                      <p:tavLst>
                                        <p:tav tm="0" fmla="#ppt_y-sin(pi*$)/81">
                                          <p:val>
                                            <p:fltVal val="0"/>
                                          </p:val>
                                        </p:tav>
                                        <p:tav tm="100000">
                                          <p:val>
                                            <p:fltVal val="1"/>
                                          </p:val>
                                        </p:tav>
                                      </p:tavLst>
                                    </p:anim>
                                    <p:animScale>
                                      <p:cBhvr>
                                        <p:cTn id="33" dur="26">
                                          <p:stCondLst>
                                            <p:cond delay="650"/>
                                          </p:stCondLst>
                                        </p:cTn>
                                        <p:tgtEl>
                                          <p:spTgt spid="8196"/>
                                        </p:tgtEl>
                                      </p:cBhvr>
                                      <p:to x="100000" y="60000"/>
                                    </p:animScale>
                                    <p:animScale>
                                      <p:cBhvr>
                                        <p:cTn id="34" dur="166" decel="50000">
                                          <p:stCondLst>
                                            <p:cond delay="676"/>
                                          </p:stCondLst>
                                        </p:cTn>
                                        <p:tgtEl>
                                          <p:spTgt spid="8196"/>
                                        </p:tgtEl>
                                      </p:cBhvr>
                                      <p:to x="100000" y="100000"/>
                                    </p:animScale>
                                    <p:animScale>
                                      <p:cBhvr>
                                        <p:cTn id="35" dur="26">
                                          <p:stCondLst>
                                            <p:cond delay="1312"/>
                                          </p:stCondLst>
                                        </p:cTn>
                                        <p:tgtEl>
                                          <p:spTgt spid="8196"/>
                                        </p:tgtEl>
                                      </p:cBhvr>
                                      <p:to x="100000" y="80000"/>
                                    </p:animScale>
                                    <p:animScale>
                                      <p:cBhvr>
                                        <p:cTn id="36" dur="166" decel="50000">
                                          <p:stCondLst>
                                            <p:cond delay="1338"/>
                                          </p:stCondLst>
                                        </p:cTn>
                                        <p:tgtEl>
                                          <p:spTgt spid="8196"/>
                                        </p:tgtEl>
                                      </p:cBhvr>
                                      <p:to x="100000" y="100000"/>
                                    </p:animScale>
                                    <p:animScale>
                                      <p:cBhvr>
                                        <p:cTn id="37" dur="26">
                                          <p:stCondLst>
                                            <p:cond delay="1642"/>
                                          </p:stCondLst>
                                        </p:cTn>
                                        <p:tgtEl>
                                          <p:spTgt spid="8196"/>
                                        </p:tgtEl>
                                      </p:cBhvr>
                                      <p:to x="100000" y="90000"/>
                                    </p:animScale>
                                    <p:animScale>
                                      <p:cBhvr>
                                        <p:cTn id="38" dur="166" decel="50000">
                                          <p:stCondLst>
                                            <p:cond delay="1668"/>
                                          </p:stCondLst>
                                        </p:cTn>
                                        <p:tgtEl>
                                          <p:spTgt spid="8196"/>
                                        </p:tgtEl>
                                      </p:cBhvr>
                                      <p:to x="100000" y="100000"/>
                                    </p:animScale>
                                    <p:animScale>
                                      <p:cBhvr>
                                        <p:cTn id="39" dur="26">
                                          <p:stCondLst>
                                            <p:cond delay="1808"/>
                                          </p:stCondLst>
                                        </p:cTn>
                                        <p:tgtEl>
                                          <p:spTgt spid="8196"/>
                                        </p:tgtEl>
                                      </p:cBhvr>
                                      <p:to x="100000" y="95000"/>
                                    </p:animScale>
                                    <p:animScale>
                                      <p:cBhvr>
                                        <p:cTn id="40" dur="166" decel="50000">
                                          <p:stCondLst>
                                            <p:cond delay="1834"/>
                                          </p:stCondLst>
                                        </p:cTn>
                                        <p:tgtEl>
                                          <p:spTgt spid="8196"/>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019604" cy="757646"/>
          </a:xfrm>
          <a:prstGeom prst="rect">
            <a:avLst/>
          </a:prstGeom>
        </p:spPr>
      </p:pic>
      <p:sp>
        <p:nvSpPr>
          <p:cNvPr id="3" name="Rectangle 2"/>
          <p:cNvSpPr/>
          <p:nvPr/>
        </p:nvSpPr>
        <p:spPr>
          <a:xfrm>
            <a:off x="0" y="1180403"/>
            <a:ext cx="5907386" cy="461665"/>
          </a:xfrm>
          <a:prstGeom prst="rect">
            <a:avLst/>
          </a:prstGeom>
        </p:spPr>
        <p:txBody>
          <a:bodyPr wrap="none">
            <a:spAutoFit/>
          </a:bodyPr>
          <a:lstStyle/>
          <a:p>
            <a:r>
              <a:rPr lang="en-US" sz="2400" dirty="0">
                <a:solidFill>
                  <a:srgbClr val="262626"/>
                </a:solidFill>
                <a:latin typeface="Comic Sans MS" panose="030F0702030302020204" pitchFamily="66" charset="0"/>
              </a:rPr>
              <a:t>Select all the statements that are true.</a:t>
            </a:r>
            <a:endParaRPr lang="en-US" sz="2400" dirty="0">
              <a:latin typeface="Comic Sans MS" panose="030F0702030302020204" pitchFamily="66" charset="0"/>
            </a:endParaRPr>
          </a:p>
        </p:txBody>
      </p:sp>
      <p:sp>
        <p:nvSpPr>
          <p:cNvPr id="4" name="Rectangle 3"/>
          <p:cNvSpPr/>
          <p:nvPr/>
        </p:nvSpPr>
        <p:spPr>
          <a:xfrm>
            <a:off x="6096000" y="205881"/>
            <a:ext cx="6096000" cy="1200329"/>
          </a:xfrm>
          <a:prstGeom prst="rect">
            <a:avLst/>
          </a:prstGeom>
        </p:spPr>
        <p:txBody>
          <a:bodyPr>
            <a:spAutoFit/>
          </a:bodyPr>
          <a:lstStyle/>
          <a:p>
            <a:r>
              <a:rPr lang="en-US" sz="2400" dirty="0">
                <a:solidFill>
                  <a:srgbClr val="262626"/>
                </a:solidFill>
                <a:latin typeface="Comic Sans MS" panose="030F0702030302020204" pitchFamily="66" charset="0"/>
              </a:rPr>
              <a:t>What else do you know about cells? Record your ideas or any questions you have about cells below.</a:t>
            </a:r>
            <a:endParaRPr lang="en-US" sz="2400" dirty="0">
              <a:latin typeface="Comic Sans MS" panose="030F0702030302020204" pitchFamily="66" charset="0"/>
            </a:endParaRPr>
          </a:p>
        </p:txBody>
      </p:sp>
      <p:pic>
        <p:nvPicPr>
          <p:cNvPr id="5" name="Picture 4"/>
          <p:cNvPicPr>
            <a:picLocks noChangeAspect="1"/>
          </p:cNvPicPr>
          <p:nvPr/>
        </p:nvPicPr>
        <p:blipFill>
          <a:blip r:embed="rId3"/>
          <a:stretch>
            <a:fillRect/>
          </a:stretch>
        </p:blipFill>
        <p:spPr>
          <a:xfrm>
            <a:off x="452616" y="1883092"/>
            <a:ext cx="5133976" cy="4777801"/>
          </a:xfrm>
          <a:prstGeom prst="rect">
            <a:avLst/>
          </a:prstGeom>
        </p:spPr>
      </p:pic>
      <p:pic>
        <p:nvPicPr>
          <p:cNvPr id="1026" name="Picture 2" descr="Image result for cartoon c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01" y="1883092"/>
            <a:ext cx="2238742" cy="2238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imal ce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3750" y="4483736"/>
            <a:ext cx="3128250" cy="2562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555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335" y="-1"/>
            <a:ext cx="3042216" cy="718457"/>
          </a:xfrm>
          <a:prstGeom prst="rect">
            <a:avLst/>
          </a:prstGeom>
        </p:spPr>
      </p:pic>
      <p:pic>
        <p:nvPicPr>
          <p:cNvPr id="1026" name="Picture 2" descr="https://assets-prdd.learning.amplify.com/damAssets/34000a97-9092-49ec-a19e-27c4a7c9593e/ddf6fca9-c2c8-4d5f-ac55-809997e19958/SCI_LS_MB_CU_42-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76" y="1236231"/>
            <a:ext cx="10437222" cy="511705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2529840" y="4008120"/>
            <a:ext cx="2880360" cy="3048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62110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050" name="Picture 2" descr="Image result for eating popcorn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11294" y="1546860"/>
            <a:ext cx="3303905" cy="4517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6301" y="239375"/>
            <a:ext cx="1038797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0000"/>
                </a:solidFill>
                <a:effectLst/>
                <a:latin typeface="Forte" panose="03060902040502070203" pitchFamily="66" charset="0"/>
              </a:rPr>
              <a:t>Let’s Watch “How Small is a Cell?”</a:t>
            </a:r>
          </a:p>
        </p:txBody>
      </p:sp>
    </p:spTree>
    <p:extLst>
      <p:ext uri="{BB962C8B-B14F-4D97-AF65-F5344CB8AC3E}">
        <p14:creationId xmlns:p14="http://schemas.microsoft.com/office/powerpoint/2010/main" val="3219711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552700" cy="619125"/>
          </a:xfrm>
          <a:prstGeom prst="rect">
            <a:avLst/>
          </a:prstGeom>
        </p:spPr>
      </p:pic>
      <p:sp>
        <p:nvSpPr>
          <p:cNvPr id="3" name="Rectangle 2"/>
          <p:cNvSpPr/>
          <p:nvPr/>
        </p:nvSpPr>
        <p:spPr>
          <a:xfrm>
            <a:off x="426720" y="1043077"/>
            <a:ext cx="6096000" cy="3970318"/>
          </a:xfrm>
          <a:prstGeom prst="rect">
            <a:avLst/>
          </a:prstGeom>
        </p:spPr>
        <p:txBody>
          <a:bodyPr>
            <a:spAutoFit/>
          </a:bodyPr>
          <a:lstStyle/>
          <a:p>
            <a:r>
              <a:rPr lang="en-US" sz="2800" dirty="0">
                <a:solidFill>
                  <a:srgbClr val="262626"/>
                </a:solidFill>
                <a:latin typeface="Comic Sans MS" panose="030F0702030302020204" pitchFamily="66" charset="0"/>
              </a:rPr>
              <a:t>cells: the tiny structures that make up all living things and are the smallest units able to perform life functions</a:t>
            </a:r>
          </a:p>
          <a:p>
            <a:br>
              <a:rPr lang="en-US" sz="2800" dirty="0">
                <a:solidFill>
                  <a:srgbClr val="262626"/>
                </a:solidFill>
                <a:latin typeface="Comic Sans MS" panose="030F0702030302020204" pitchFamily="66" charset="0"/>
              </a:rPr>
            </a:br>
            <a:br>
              <a:rPr lang="en-US" sz="2800" dirty="0">
                <a:solidFill>
                  <a:srgbClr val="262626"/>
                </a:solidFill>
                <a:latin typeface="Comic Sans MS" panose="030F0702030302020204" pitchFamily="66" charset="0"/>
              </a:rPr>
            </a:br>
            <a:endParaRPr lang="en-US" sz="2800" dirty="0">
              <a:solidFill>
                <a:srgbClr val="262626"/>
              </a:solidFill>
              <a:latin typeface="Comic Sans MS" panose="030F0702030302020204" pitchFamily="66" charset="0"/>
            </a:endParaRPr>
          </a:p>
          <a:p>
            <a:r>
              <a:rPr lang="en-US" sz="2800" dirty="0">
                <a:solidFill>
                  <a:srgbClr val="262626"/>
                </a:solidFill>
                <a:latin typeface="Comic Sans MS" panose="030F0702030302020204" pitchFamily="66" charset="0"/>
              </a:rPr>
              <a:t>microscopic: too small to be seen with the naked eye</a:t>
            </a:r>
            <a:endParaRPr lang="en-US" sz="2800" b="0" i="0" dirty="0">
              <a:solidFill>
                <a:srgbClr val="262626"/>
              </a:solidFill>
              <a:effectLst/>
              <a:latin typeface="Comic Sans MS" panose="030F0702030302020204" pitchFamily="66" charset="0"/>
            </a:endParaRPr>
          </a:p>
        </p:txBody>
      </p:sp>
      <p:pic>
        <p:nvPicPr>
          <p:cNvPr id="3074" name="Picture 2" descr="Straw Itch Mite (Pyemotes triti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9815" y="4007484"/>
            <a:ext cx="3486785" cy="24690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9283877">
            <a:off x="7447256" y="4156055"/>
            <a:ext cx="1778051" cy="1200329"/>
          </a:xfrm>
          <a:prstGeom prst="rect">
            <a:avLst/>
          </a:prstGeom>
          <a:noFill/>
        </p:spPr>
        <p:txBody>
          <a:bodyPr wrap="none" lIns="91440" tIns="45720" rIns="91440" bIns="45720">
            <a:spAutoFit/>
          </a:bodyPr>
          <a:lstStyle/>
          <a:p>
            <a:pPr algn="ctr"/>
            <a:r>
              <a:rPr lang="en-US" sz="3600" b="0" cap="none" spc="0" dirty="0">
                <a:ln w="0"/>
                <a:solidFill>
                  <a:srgbClr val="FF0000"/>
                </a:solidFill>
                <a:effectLst>
                  <a:reflection blurRad="6350" stA="53000" endA="300" endPos="35500" dir="5400000" sy="-90000" algn="bl" rotWithShape="0"/>
                </a:effectLst>
                <a:latin typeface="Juice ITC" panose="04040403040A02020202" pitchFamily="82" charset="0"/>
              </a:rPr>
              <a:t>Flesh eating</a:t>
            </a:r>
          </a:p>
          <a:p>
            <a:pPr algn="ctr"/>
            <a:r>
              <a:rPr lang="en-US" sz="3600" dirty="0">
                <a:ln w="0"/>
                <a:solidFill>
                  <a:srgbClr val="FF0000"/>
                </a:solidFill>
                <a:effectLst>
                  <a:reflection blurRad="6350" stA="53000" endA="300" endPos="35500" dir="5400000" sy="-90000" algn="bl" rotWithShape="0"/>
                </a:effectLst>
                <a:latin typeface="Juice ITC" panose="04040403040A02020202" pitchFamily="82" charset="0"/>
              </a:rPr>
              <a:t>Mite</a:t>
            </a:r>
            <a:endParaRPr lang="en-US" sz="3600" b="0" cap="none" spc="0" dirty="0">
              <a:ln w="0"/>
              <a:solidFill>
                <a:srgbClr val="FF0000"/>
              </a:solidFill>
              <a:effectLst>
                <a:reflection blurRad="6350" stA="53000" endA="300" endPos="35500" dir="5400000" sy="-90000" algn="bl" rotWithShape="0"/>
              </a:effectLst>
              <a:latin typeface="Juice ITC" panose="04040403040A02020202" pitchFamily="82" charset="0"/>
            </a:endParaRPr>
          </a:p>
        </p:txBody>
      </p:sp>
      <p:pic>
        <p:nvPicPr>
          <p:cNvPr id="3076" name="Picture 4" descr="Image result for streptococc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794" y="853440"/>
            <a:ext cx="4568825" cy="2419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68794" y="2903458"/>
            <a:ext cx="1086388" cy="369332"/>
          </a:xfrm>
          <a:prstGeom prst="rect">
            <a:avLst/>
          </a:prstGeom>
        </p:spPr>
        <p:txBody>
          <a:bodyPr wrap="none">
            <a:spAutoFit/>
          </a:bodyPr>
          <a:lstStyle/>
          <a:p>
            <a:r>
              <a:rPr lang="en-US" dirty="0">
                <a:solidFill>
                  <a:schemeClr val="bg1"/>
                </a:solidFill>
                <a:latin typeface="Juice ITC" panose="04040403040A02020202" pitchFamily="82" charset="0"/>
              </a:rPr>
              <a:t>streptococcus</a:t>
            </a:r>
          </a:p>
        </p:txBody>
      </p:sp>
    </p:spTree>
    <p:extLst>
      <p:ext uri="{BB962C8B-B14F-4D97-AF65-F5344CB8AC3E}">
        <p14:creationId xmlns:p14="http://schemas.microsoft.com/office/powerpoint/2010/main" val="4229589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74320" y="0"/>
            <a:ext cx="5090160" cy="6740307"/>
          </a:xfrm>
          <a:prstGeom prst="rect">
            <a:avLst/>
          </a:prstGeom>
        </p:spPr>
        <p:txBody>
          <a:bodyPr wrap="square">
            <a:spAutoFit/>
          </a:bodyPr>
          <a:lstStyle/>
          <a:p>
            <a:r>
              <a:rPr lang="en-US" sz="2400" b="1" dirty="0">
                <a:solidFill>
                  <a:srgbClr val="262626"/>
                </a:solidFill>
                <a:latin typeface="Comic Sans MS" panose="030F0702030302020204" pitchFamily="66" charset="0"/>
              </a:rPr>
              <a:t>Sorting Scale Cards: Set #2</a:t>
            </a:r>
          </a:p>
          <a:p>
            <a:endParaRPr lang="en-US" sz="2400" b="1" dirty="0">
              <a:solidFill>
                <a:srgbClr val="262626"/>
              </a:solidFill>
              <a:latin typeface="Comic Sans MS" panose="030F0702030302020204" pitchFamily="66" charset="0"/>
            </a:endParaRPr>
          </a:p>
          <a:p>
            <a:r>
              <a:rPr lang="en-US" sz="2400" b="1" dirty="0">
                <a:solidFill>
                  <a:srgbClr val="262626"/>
                </a:solidFill>
                <a:latin typeface="Comic Sans MS" panose="030F0702030302020204" pitchFamily="66" charset="0"/>
              </a:rPr>
              <a:t>Launch the </a:t>
            </a:r>
            <a:r>
              <a:rPr lang="en-US" sz="2400" b="1" dirty="0">
                <a:solidFill>
                  <a:srgbClr val="FB6A27"/>
                </a:solidFill>
                <a:latin typeface="Comic Sans MS" panose="030F0702030302020204" pitchFamily="66" charset="0"/>
                <a:hlinkClick r:id="rId2"/>
              </a:rPr>
              <a:t>Scale Tool</a:t>
            </a:r>
            <a:r>
              <a:rPr lang="en-US" sz="2400" b="1" dirty="0">
                <a:solidFill>
                  <a:srgbClr val="262626"/>
                </a:solidFill>
                <a:latin typeface="Comic Sans MS" panose="030F0702030302020204" pitchFamily="66" charset="0"/>
              </a:rPr>
              <a:t> to help you gather evidence about the objects on the new Scale Cards in Set #2.</a:t>
            </a:r>
          </a:p>
          <a:p>
            <a:endParaRPr lang="en-US" sz="2400" b="1" dirty="0">
              <a:solidFill>
                <a:srgbClr val="262626"/>
              </a:solidFill>
              <a:latin typeface="Comic Sans MS" panose="030F0702030302020204" pitchFamily="66" charset="0"/>
            </a:endParaRPr>
          </a:p>
          <a:p>
            <a:pPr>
              <a:buFont typeface="Arial" panose="020B0604020202020204" pitchFamily="34" charset="0"/>
              <a:buChar char="•"/>
            </a:pPr>
            <a:r>
              <a:rPr lang="en-US" sz="2400" b="1" dirty="0">
                <a:solidFill>
                  <a:srgbClr val="262626"/>
                </a:solidFill>
                <a:latin typeface="Comic Sans MS" panose="030F0702030302020204" pitchFamily="66" charset="0"/>
              </a:rPr>
              <a:t>Ringworm fungus</a:t>
            </a:r>
          </a:p>
          <a:p>
            <a:pPr>
              <a:buFont typeface="Arial" panose="020B0604020202020204" pitchFamily="34" charset="0"/>
              <a:buChar char="•"/>
            </a:pPr>
            <a:r>
              <a:rPr lang="en-US" sz="2400" b="1" i="1" dirty="0">
                <a:solidFill>
                  <a:srgbClr val="262626"/>
                </a:solidFill>
                <a:latin typeface="Comic Sans MS" panose="030F0702030302020204" pitchFamily="66" charset="0"/>
              </a:rPr>
              <a:t>C. difficile</a:t>
            </a:r>
            <a:r>
              <a:rPr lang="en-US" sz="2400" b="1" dirty="0">
                <a:solidFill>
                  <a:srgbClr val="262626"/>
                </a:solidFill>
                <a:latin typeface="Comic Sans MS" panose="030F0702030302020204" pitchFamily="66" charset="0"/>
              </a:rPr>
              <a:t> bacteria</a:t>
            </a:r>
          </a:p>
          <a:p>
            <a:pPr>
              <a:buFont typeface="Arial" panose="020B0604020202020204" pitchFamily="34" charset="0"/>
              <a:buChar char="•"/>
            </a:pPr>
            <a:r>
              <a:rPr lang="en-US" sz="2400" b="1" dirty="0">
                <a:solidFill>
                  <a:srgbClr val="262626"/>
                </a:solidFill>
                <a:latin typeface="Comic Sans MS" panose="030F0702030302020204" pitchFamily="66" charset="0"/>
              </a:rPr>
              <a:t>Human liver cell</a:t>
            </a:r>
          </a:p>
          <a:p>
            <a:r>
              <a:rPr lang="en-US" sz="2400" b="1" dirty="0">
                <a:solidFill>
                  <a:srgbClr val="262626"/>
                </a:solidFill>
                <a:latin typeface="Comic Sans MS" panose="030F0702030302020204" pitchFamily="66" charset="0"/>
              </a:rPr>
              <a:t>You won’t find these items in the Scale Tool, but you can use the measurements on the Scale Cards: Set #2 and the measurements of other objects in the Scale Tool to help you place these items in the Scale Card Sort!</a:t>
            </a:r>
            <a:endParaRPr lang="en-US" sz="2400" b="1" i="0" dirty="0">
              <a:solidFill>
                <a:srgbClr val="262626"/>
              </a:solidFill>
              <a:effectLst/>
              <a:latin typeface="Comic Sans MS" panose="030F0702030302020204" pitchFamily="66" charset="0"/>
            </a:endParaRPr>
          </a:p>
        </p:txBody>
      </p:sp>
      <p:pic>
        <p:nvPicPr>
          <p:cNvPr id="4098" name="Picture 2" descr="Photo of Paper Scale Cards: Set 1 and Se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843" y="0"/>
            <a:ext cx="64281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3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ectangle 1"/>
          <p:cNvSpPr/>
          <p:nvPr/>
        </p:nvSpPr>
        <p:spPr>
          <a:xfrm>
            <a:off x="1003931" y="0"/>
            <a:ext cx="10245112" cy="923330"/>
          </a:xfrm>
          <a:prstGeom prst="rect">
            <a:avLst/>
          </a:prstGeom>
          <a:noFill/>
        </p:spPr>
        <p:txBody>
          <a:bodyPr wrap="none" lIns="91440" tIns="45720" rIns="91440" bIns="45720">
            <a:spAutoFit/>
          </a:bodyPr>
          <a:lstStyle/>
          <a:p>
            <a:pPr algn="ctr"/>
            <a:r>
              <a:rPr lang="en-US" sz="5400" b="1" cap="none" spc="0" dirty="0">
                <a:ln/>
                <a:solidFill>
                  <a:srgbClr val="7030A0"/>
                </a:solidFill>
                <a:effectLst>
                  <a:outerShdw blurRad="38100" dist="19050" dir="2700000" algn="tl" rotWithShape="0">
                    <a:schemeClr val="dk1">
                      <a:lumMod val="50000"/>
                      <a:alpha val="40000"/>
                    </a:schemeClr>
                  </a:outerShdw>
                </a:effectLst>
                <a:latin typeface="Kristen ITC" panose="03050502040202030202" pitchFamily="66" charset="0"/>
              </a:rPr>
              <a:t>Quickly organize your cards…</a:t>
            </a:r>
          </a:p>
        </p:txBody>
      </p:sp>
      <p:pic>
        <p:nvPicPr>
          <p:cNvPr id="3" name="Picture 2"/>
          <p:cNvPicPr>
            <a:picLocks noChangeAspect="1"/>
          </p:cNvPicPr>
          <p:nvPr/>
        </p:nvPicPr>
        <p:blipFill>
          <a:blip r:embed="rId2"/>
          <a:stretch>
            <a:fillRect/>
          </a:stretch>
        </p:blipFill>
        <p:spPr>
          <a:xfrm>
            <a:off x="428624" y="923330"/>
            <a:ext cx="11184256" cy="5663868"/>
          </a:xfrm>
          <a:prstGeom prst="rect">
            <a:avLst/>
          </a:prstGeom>
        </p:spPr>
      </p:pic>
      <p:sp>
        <p:nvSpPr>
          <p:cNvPr id="5" name="Right Arrow 4"/>
          <p:cNvSpPr/>
          <p:nvPr/>
        </p:nvSpPr>
        <p:spPr>
          <a:xfrm>
            <a:off x="4707256" y="4114800"/>
            <a:ext cx="64008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6730" y="2840864"/>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ight Arrow 3"/>
          <p:cNvSpPr/>
          <p:nvPr/>
        </p:nvSpPr>
        <p:spPr>
          <a:xfrm>
            <a:off x="2407920" y="4114800"/>
            <a:ext cx="64008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38970" y="2908048"/>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7038970" y="1262128"/>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796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01340" y="-1950720"/>
            <a:ext cx="6080760" cy="10820400"/>
          </a:xfrm>
          <a:prstGeom prst="rect">
            <a:avLst/>
          </a:prstGeom>
        </p:spPr>
      </p:pic>
    </p:spTree>
    <p:extLst>
      <p:ext uri="{BB962C8B-B14F-4D97-AF65-F5344CB8AC3E}">
        <p14:creationId xmlns:p14="http://schemas.microsoft.com/office/powerpoint/2010/main" val="3431132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4437559" y="0"/>
            <a:ext cx="3377848" cy="923330"/>
          </a:xfrm>
          <a:prstGeom prst="rect">
            <a:avLst/>
          </a:prstGeom>
          <a:noFill/>
        </p:spPr>
        <p:txBody>
          <a:bodyPr wrap="none" lIns="91440" tIns="45720" rIns="91440" bIns="45720">
            <a:spAutoFit/>
          </a:bodyPr>
          <a:lstStyle/>
          <a:p>
            <a:pPr algn="ctr"/>
            <a:r>
              <a:rPr lang="en-US" sz="5400" b="1" dirty="0">
                <a:ln/>
                <a:solidFill>
                  <a:srgbClr val="7030A0"/>
                </a:solidFill>
                <a:effectLst>
                  <a:outerShdw blurRad="38100" dist="19050" dir="2700000" algn="tl" rotWithShape="0">
                    <a:schemeClr val="dk1">
                      <a:lumMod val="50000"/>
                      <a:alpha val="40000"/>
                    </a:schemeClr>
                  </a:outerShdw>
                </a:effectLst>
                <a:latin typeface="Kristen ITC" panose="03050502040202030202" pitchFamily="66" charset="0"/>
              </a:rPr>
              <a:t>Solution!!</a:t>
            </a:r>
            <a:endParaRPr lang="en-US" sz="5400" b="1" cap="none" spc="0" dirty="0">
              <a:ln/>
              <a:solidFill>
                <a:srgbClr val="7030A0"/>
              </a:solidFill>
              <a:effectLst>
                <a:outerShdw blurRad="38100" dist="19050" dir="2700000" algn="tl" rotWithShape="0">
                  <a:schemeClr val="dk1">
                    <a:lumMod val="50000"/>
                    <a:alpha val="40000"/>
                  </a:schemeClr>
                </a:outerShdw>
              </a:effectLst>
              <a:latin typeface="Kristen ITC" panose="03050502040202030202" pitchFamily="66" charset="0"/>
            </a:endParaRPr>
          </a:p>
        </p:txBody>
      </p:sp>
      <p:pic>
        <p:nvPicPr>
          <p:cNvPr id="3" name="Picture 2"/>
          <p:cNvPicPr>
            <a:picLocks noChangeAspect="1"/>
          </p:cNvPicPr>
          <p:nvPr/>
        </p:nvPicPr>
        <p:blipFill>
          <a:blip r:embed="rId2"/>
          <a:stretch>
            <a:fillRect/>
          </a:stretch>
        </p:blipFill>
        <p:spPr>
          <a:xfrm>
            <a:off x="428624" y="923330"/>
            <a:ext cx="11184256" cy="5663868"/>
          </a:xfrm>
          <a:prstGeom prst="rect">
            <a:avLst/>
          </a:prstGeom>
        </p:spPr>
      </p:pic>
      <p:sp>
        <p:nvSpPr>
          <p:cNvPr id="9" name="Rectangle 8"/>
          <p:cNvSpPr/>
          <p:nvPr/>
        </p:nvSpPr>
        <p:spPr>
          <a:xfrm>
            <a:off x="546730" y="2840864"/>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a:t>
            </a:r>
          </a:p>
        </p:txBody>
      </p:sp>
      <p:sp>
        <p:nvSpPr>
          <p:cNvPr id="10" name="Rectangle 9"/>
          <p:cNvSpPr/>
          <p:nvPr/>
        </p:nvSpPr>
        <p:spPr>
          <a:xfrm>
            <a:off x="7004679" y="2938528"/>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a:t>
            </a:r>
          </a:p>
        </p:txBody>
      </p:sp>
      <p:sp>
        <p:nvSpPr>
          <p:cNvPr id="11" name="Rectangle 10"/>
          <p:cNvSpPr/>
          <p:nvPr/>
        </p:nvSpPr>
        <p:spPr>
          <a:xfrm>
            <a:off x="7004680" y="1262128"/>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a:t>
            </a:r>
          </a:p>
        </p:txBody>
      </p:sp>
    </p:spTree>
    <p:extLst>
      <p:ext uri="{BB962C8B-B14F-4D97-AF65-F5344CB8AC3E}">
        <p14:creationId xmlns:p14="http://schemas.microsoft.com/office/powerpoint/2010/main" val="197803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9"/>
                                        </p:tgtEl>
                                        <p:attrNameLst>
                                          <p:attrName>ppt_w</p:attrName>
                                        </p:attrNameLst>
                                      </p:cBhvr>
                                      <p:tavLst>
                                        <p:tav tm="0">
                                          <p:val>
                                            <p:strVal val="ppt_w"/>
                                          </p:val>
                                        </p:tav>
                                        <p:tav tm="100000">
                                          <p:val>
                                            <p:fltVal val="0"/>
                                          </p:val>
                                        </p:tav>
                                      </p:tavLst>
                                    </p:anim>
                                    <p:anim calcmode="lin" valueType="num">
                                      <p:cBhvr>
                                        <p:cTn id="15" dur="1000"/>
                                        <p:tgtEl>
                                          <p:spTgt spid="9"/>
                                        </p:tgtEl>
                                        <p:attrNameLst>
                                          <p:attrName>ppt_h</p:attrName>
                                        </p:attrNameLst>
                                      </p:cBhvr>
                                      <p:tavLst>
                                        <p:tav tm="0">
                                          <p:val>
                                            <p:strVal val="ppt_h"/>
                                          </p:val>
                                        </p:tav>
                                        <p:tav tm="100000">
                                          <p:val>
                                            <p:fltVal val="0"/>
                                          </p:val>
                                        </p:tav>
                                      </p:tavLst>
                                    </p:anim>
                                    <p:anim calcmode="lin" valueType="num">
                                      <p:cBhvr>
                                        <p:cTn id="16" dur="1000"/>
                                        <p:tgtEl>
                                          <p:spTgt spid="9"/>
                                        </p:tgtEl>
                                        <p:attrNameLst>
                                          <p:attrName>style.rotation</p:attrName>
                                        </p:attrNameLst>
                                      </p:cBhvr>
                                      <p:tavLst>
                                        <p:tav tm="0">
                                          <p:val>
                                            <p:fltVal val="0"/>
                                          </p:val>
                                        </p:tav>
                                        <p:tav tm="100000">
                                          <p:val>
                                            <p:fltVal val="90"/>
                                          </p:val>
                                        </p:tav>
                                      </p:tavLst>
                                    </p:anim>
                                    <p:animEffect transition="out" filter="fade">
                                      <p:cBhvr>
                                        <p:cTn id="17" dur="1000"/>
                                        <p:tgtEl>
                                          <p:spTgt spid="9"/>
                                        </p:tgtEl>
                                      </p:cBhvr>
                                    </p:animEffect>
                                    <p:set>
                                      <p:cBhvr>
                                        <p:cTn id="18" dur="1" fill="hold">
                                          <p:stCondLst>
                                            <p:cond delay="9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11"/>
                                        </p:tgtEl>
                                        <p:attrNameLst>
                                          <p:attrName>ppt_w</p:attrName>
                                        </p:attrNameLst>
                                      </p:cBhvr>
                                      <p:tavLst>
                                        <p:tav tm="0">
                                          <p:val>
                                            <p:strVal val="ppt_w"/>
                                          </p:val>
                                        </p:tav>
                                        <p:tav tm="100000">
                                          <p:val>
                                            <p:fltVal val="0"/>
                                          </p:val>
                                        </p:tav>
                                      </p:tavLst>
                                    </p:anim>
                                    <p:anim calcmode="lin" valueType="num">
                                      <p:cBhvr>
                                        <p:cTn id="23" dur="1000"/>
                                        <p:tgtEl>
                                          <p:spTgt spid="11"/>
                                        </p:tgtEl>
                                        <p:attrNameLst>
                                          <p:attrName>ppt_h</p:attrName>
                                        </p:attrNameLst>
                                      </p:cBhvr>
                                      <p:tavLst>
                                        <p:tav tm="0">
                                          <p:val>
                                            <p:strVal val="ppt_h"/>
                                          </p:val>
                                        </p:tav>
                                        <p:tav tm="100000">
                                          <p:val>
                                            <p:fltVal val="0"/>
                                          </p:val>
                                        </p:tav>
                                      </p:tavLst>
                                    </p:anim>
                                    <p:anim calcmode="lin" valueType="num">
                                      <p:cBhvr>
                                        <p:cTn id="24" dur="1000"/>
                                        <p:tgtEl>
                                          <p:spTgt spid="11"/>
                                        </p:tgtEl>
                                        <p:attrNameLst>
                                          <p:attrName>style.rotation</p:attrName>
                                        </p:attrNameLst>
                                      </p:cBhvr>
                                      <p:tavLst>
                                        <p:tav tm="0">
                                          <p:val>
                                            <p:fltVal val="0"/>
                                          </p:val>
                                        </p:tav>
                                        <p:tav tm="100000">
                                          <p:val>
                                            <p:fltVal val="90"/>
                                          </p:val>
                                        </p:tav>
                                      </p:tavLst>
                                    </p:anim>
                                    <p:animEffect transition="out" filter="fade">
                                      <p:cBhvr>
                                        <p:cTn id="25" dur="1000"/>
                                        <p:tgtEl>
                                          <p:spTgt spid="11"/>
                                        </p:tgtEl>
                                      </p:cBhvr>
                                    </p:animEffect>
                                    <p:set>
                                      <p:cBhvr>
                                        <p:cTn id="2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074" name="Picture 2" descr="Image result for cartoon watching a video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9974" y="809479"/>
            <a:ext cx="9846555" cy="50145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22696" y="101593"/>
            <a:ext cx="7961538" cy="707886"/>
          </a:xfrm>
          <a:prstGeom prst="rect">
            <a:avLst/>
          </a:prstGeom>
          <a:noFill/>
        </p:spPr>
        <p:txBody>
          <a:bodyPr wrap="none" rtlCol="0">
            <a:spAutoFit/>
          </a:bodyPr>
          <a:lstStyle/>
          <a:p>
            <a:r>
              <a:rPr lang="en-US" sz="4000" dirty="0">
                <a:solidFill>
                  <a:srgbClr val="7030A0"/>
                </a:solidFill>
                <a:latin typeface="Forte" panose="03060902040502070203" pitchFamily="66" charset="0"/>
              </a:rPr>
              <a:t>Let’s watch the video “The Campaign”</a:t>
            </a:r>
          </a:p>
        </p:txBody>
      </p:sp>
    </p:spTree>
    <p:extLst>
      <p:ext uri="{BB962C8B-B14F-4D97-AF65-F5344CB8AC3E}">
        <p14:creationId xmlns:p14="http://schemas.microsoft.com/office/powerpoint/2010/main" val="1632546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9218" name="Picture 2" descr="https://assets-prdd.learning.amplify.com/damAssets/1131f465-e0ef-488d-806e-1d077f452b0d/a8d2b259-3bfe-4369-8ce3-17b3bfed0b23/SCI_LS_MB_CU_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71" y="291069"/>
            <a:ext cx="10880724" cy="634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02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552444" cy="822960"/>
          </a:xfrm>
          <a:prstGeom prst="rect">
            <a:avLst/>
          </a:prstGeom>
        </p:spPr>
      </p:pic>
      <p:pic>
        <p:nvPicPr>
          <p:cNvPr id="5122" name="Picture 2" descr="https://assets-prdd.learning.amplify.com/damAssets/beae3d0d-c0b0-4530-9e2c-de3e89261352/38c76aa6-ee39-4bf3-adaf-cf83781fafac/SCI_LS_MB_CU_1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466" y="0"/>
            <a:ext cx="783653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3840" y="1044416"/>
            <a:ext cx="4111626" cy="5262979"/>
          </a:xfrm>
          <a:prstGeom prst="rect">
            <a:avLst/>
          </a:prstGeom>
        </p:spPr>
        <p:txBody>
          <a:bodyPr wrap="square">
            <a:spAutoFit/>
          </a:bodyPr>
          <a:lstStyle/>
          <a:p>
            <a:r>
              <a:rPr lang="en-US" sz="2800" dirty="0">
                <a:solidFill>
                  <a:srgbClr val="262626"/>
                </a:solidFill>
                <a:latin typeface="Comic Sans MS" panose="030F0702030302020204" pitchFamily="66" charset="0"/>
              </a:rPr>
              <a:t>Microscopic things are really hard to imagine since we cannot see them with the naked eye. When life scientists study things that are too small to see, they often use a scale model. A scale model makes it easier to compare the sizes of microscopic things.</a:t>
            </a:r>
            <a:endParaRPr lang="en-US" sz="2800" dirty="0">
              <a:latin typeface="Comic Sans MS" panose="030F0702030302020204" pitchFamily="66" charset="0"/>
            </a:endParaRPr>
          </a:p>
        </p:txBody>
      </p:sp>
    </p:spTree>
    <p:extLst>
      <p:ext uri="{BB962C8B-B14F-4D97-AF65-F5344CB8AC3E}">
        <p14:creationId xmlns:p14="http://schemas.microsoft.com/office/powerpoint/2010/main" val="1994263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assets-prdd.learning.amplify.com/damAssets/ab7295d8-9647-4b87-b4a3-99176b97c126/a71ec623-ea40-4531-83de-27e351a67064/SCI_LS_MB_CU_1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923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04800" y="358616"/>
            <a:ext cx="5212080" cy="5509200"/>
          </a:xfrm>
          <a:prstGeom prst="rect">
            <a:avLst/>
          </a:prstGeom>
        </p:spPr>
        <p:txBody>
          <a:bodyPr wrap="square">
            <a:spAutoFit/>
          </a:bodyPr>
          <a:lstStyle/>
          <a:p>
            <a:r>
              <a:rPr lang="en-US" sz="3200" u="sng" dirty="0">
                <a:solidFill>
                  <a:srgbClr val="262626"/>
                </a:solidFill>
                <a:latin typeface="Forte" panose="03060902040502070203" pitchFamily="66" charset="0"/>
              </a:rPr>
              <a:t>Supersized Microorganisms</a:t>
            </a:r>
          </a:p>
          <a:p>
            <a:endParaRPr lang="en-US" sz="3200" u="sng" dirty="0">
              <a:solidFill>
                <a:srgbClr val="262626"/>
              </a:solidFill>
              <a:latin typeface="Forte" panose="03060902040502070203" pitchFamily="66" charset="0"/>
            </a:endParaRPr>
          </a:p>
          <a:p>
            <a:r>
              <a:rPr lang="en-US" sz="3200" dirty="0">
                <a:solidFill>
                  <a:srgbClr val="262626"/>
                </a:solidFill>
                <a:latin typeface="Forte" panose="03060902040502070203" pitchFamily="66" charset="0"/>
              </a:rPr>
              <a:t>Choose two microorganisms from the Scale Cards or the </a:t>
            </a:r>
            <a:r>
              <a:rPr lang="en-US" sz="3200" dirty="0">
                <a:solidFill>
                  <a:srgbClr val="FB6A27"/>
                </a:solidFill>
                <a:latin typeface="Forte" panose="03060902040502070203" pitchFamily="66" charset="0"/>
                <a:hlinkClick r:id="rId2"/>
              </a:rPr>
              <a:t>Scale Tool</a:t>
            </a:r>
            <a:r>
              <a:rPr lang="en-US" sz="3200" dirty="0">
                <a:solidFill>
                  <a:srgbClr val="262626"/>
                </a:solidFill>
                <a:latin typeface="Forte" panose="03060902040502070203" pitchFamily="66" charset="0"/>
              </a:rPr>
              <a:t>. Make a Scale Model of these microorganisms, where 2 centimeters = 1 micrometer.</a:t>
            </a:r>
          </a:p>
          <a:p>
            <a:endParaRPr lang="en-US" sz="3200" dirty="0">
              <a:solidFill>
                <a:srgbClr val="262626"/>
              </a:solidFill>
              <a:latin typeface="Forte" panose="03060902040502070203" pitchFamily="66" charset="0"/>
            </a:endParaRPr>
          </a:p>
          <a:p>
            <a:r>
              <a:rPr lang="en-US" sz="3200" dirty="0">
                <a:solidFill>
                  <a:srgbClr val="262626"/>
                </a:solidFill>
                <a:latin typeface="Forte" panose="03060902040502070203" pitchFamily="66" charset="0"/>
              </a:rPr>
              <a:t> Label the name and size of each microorganism</a:t>
            </a:r>
            <a:endParaRPr lang="en-US" sz="3200" b="0" i="0" dirty="0">
              <a:solidFill>
                <a:srgbClr val="262626"/>
              </a:solidFill>
              <a:effectLst/>
              <a:latin typeface="Forte" panose="03060902040502070203" pitchFamily="66" charset="0"/>
            </a:endParaRPr>
          </a:p>
        </p:txBody>
      </p:sp>
      <p:pic>
        <p:nvPicPr>
          <p:cNvPr id="7170" name="Picture 2" descr="image of Supersized Microorganisms copymast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1" y="-548323"/>
            <a:ext cx="6172200" cy="383902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png;base64,iVBORw0KGgoAAAANSUhEUgAABAAAAAIgCAYAAAAbYRuPAAAgAElEQVR4XuxdB5hV1dVdr7/pDEU62AuI2LAGBXvX2GuMxlijUWOJscVeY+/daIq9F6w/tthRARGQ3qQPTJ/X/m+f++7MY0QZYIbZ8/Z6XyYzzLyy91p3He9ZZ599AlWJZAZ8EAEi0C4IBLKfShG2C/z8UCIAapAXARFoXwSowfbFn59OBKhBe9dAgAaAPdKZsR4EOOjq4YKR2ESAGrTJO7PWgwA1qIcLRmITAWrQHu8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gPViWTGXtrMmAjoQICDrg4eGIVdBKhBu9wzcx0IUIM6eGAUdhGgBu1xTwPAHufMWBECHHQVkcFQTCJADZqknUkrQoAaVEQGQzGJADVoj3ZuAb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nAmtZgJpMBMhkEgkEkEglMnvQjnnv6aTz3zDOYOWMmEokGlJd3xnY77ICjjzsOO+28M0pKSx037rUAAgE/apOUrXbSNABWG0K+ARFYdQTW9KC76pHylUQgPxGgBvOTV2bVcRCgBjsOV4w0PxFYkxqUCbxM3utq6/D5p5/i8UcfwZdffI6CeCG69+iBrl27IhKJoLKqCj/99BMWL1qIbt26Yf+DDsJBhxyCPn36OBOABsDqXYs0AFYPP76aCKwWAmty0F2tQPliIpCnCFCDeUos0+owCFCDHYYqBpqnCKwpDcrEPZVKYeyY0bjh2uvw9RefY9iue2Cn4Xtg/fU2QNcunVEQjyMaibgJfkNDA36aNw9ffPEpXnnxWSxcuAAnnHQSDj38cHQqL89TNtZMWjQA1gzO/BQisFwE1tSgS/iJABFYPgLUIK8MItC+CFCD7Ys/P50IrAkNyuS/ob4er778Mi7929+wzXY74MBDjsK6a/dHMBhCMBhEKBh0q//ys5gA4VAY8VgMBfEIqmtq8PY7b+Pee27HehusjwsuuggbbrQxyVtFBGgArCJwfBkRaA0E1sSg2xpx8j2IQL4iQA3mK7PMq6MgQA12FKYYZ74i0NYalMl/XV0tHnv4Ydxy0834/Umn4zdDhyEYCCAcDiMmk/wCb+U/HI4gGgkjFAoh5IyBgLQLcN/j8QimTpuOm2++AalkPc694AJsOmgQtwOswoVJA2AVQONLiEBrIdDWg25rxcn3IQL5igA1mK/MMq+OggA12FGYYpz5ikBbalAm/9Lo75n//geXX3Ipzjz7fAwYtDkyCKAgGkVBQQFisSii0Sgi4TCikSjC4RAi4QhCoSACAfnymv5lMmnEYhEsXLgY119/Nerra3D2eedh4002oQmwkhcnDYCVBIxPJwKtiUBbDrqtGSffiwjkKwLUYL4yy7w6CgLUYEdhinHmKwJtqcF0Oo0xo7/DoQf+Fif+8TRsvtW2aEgkUFxUhFgkgng8jlg0imgs6n2PyMQ/5Mr/5btM/mVLgFQLiAmQzqQRCYcwa84cXHrxhRg0eBD+cPLJ6NK1K02AlbhAaQCsBFh8KhFobQTactBt7Vj5fkQgHxGgBvORVebUkRCgBjsSW4w1HxFoSw1WV1fjoP32Q9/efXHYMSeitq7O7euXiX88GkVhYYE38Y/Kyn8EsWikcfXfTfxzJv+yDUAMgVQqjXg8jI/+9yluvukGnHzqydhrn32cYcBHyxCgAdAynPgsItAmCLTloNsmAfNNiUCeIUAN5hmhTKfDIUANdjjKGHCeIdAWGpTSf/l6+cUXcNEFF+LyqzeOwh4AACAASURBVP+BWDzukBMDoNCV/sfcz7IFwF/9l54Afvm/bwBIc8BQKOCaBAayPQHkNAF53Hzz9ahYWoFTzzgD66y7LqsAWnht0gBoIVB8GhFoCwTaYtBtizj5nkQgXxGgBvOVWebVURCgBjsKU4wzXxFoKw3W19dj3z33xIBBW2OvffZDTU2N1/RPVv4LCrKT/yYDIBaNISINAIMh1wdAVvT90v9wKIigmADyPRBAMplCKBzCN6O/x5V/vxinnH4qdt19d1YBtPAipQHQQqD4NCLQFgi01aDbFrHyPYlAPiJADeYjq8ypIyFADXYkthhrPiLQVhocN/Z77LXbLrjmxjtRXFoG6Qcgq/rS+E/K/2UbQEE87ib9YgrkGgAy0fd6AYgR0LT6L9sAxACQh2wFaEgkcdFF52Od9dfB0cf9Dp07d2YVQAsuUhoALQCJTyECbYVAWw26bRUv35cI5BsC1GC+Mcp8OhoC1GBHY4zx5hsCra1BKf2Xhn2PPPgAHnvkUVz89xtQWVXl7efPNQBc+b+3DUDMADkFQMwAaQAoFQDy3MbyfzEE3Ov9aOGqAKLRMB7/52P49LNPccaf/4yNNt6YBkALLlAaAC0AiU8hAm2FQGsPum0VJ9+XCOQrAtRgvjLLvDoKAtRgR2GKceYrAq2tQd8AOPmEE5BOA0cedxIWV1R4Jf3B4M+2ABQUyORfGgBGf7YFYBkDIFv+7/OQSmfcloD/ffop/nHzDfjLhRdg2+23z1eaWjUvGgCtCiffjAisHAKtPeiu3Kfz2USACFCDvAaIQPsiQA22L/78dCLQFhoUE2CP4cOw3Q7DsePOu6CysjJ7rF+gsQmg1wBw+T0AfrYFwG0J8Pb/5xoA8u9JU6fjnLPPwFnn/BnDd9kFQZ4GsMKLmgbACiHiE4hA2yHQFoNu20XLdyYC+YcANZh/nDKjjoUANdix+GK0+YdAW2hQ9vvvuM02+O2hR2HQ5lujtrbWASdbA2SlX/oAFMbjyxgA0YgcBRhy1QD+FgCZ4DszwD8JIBRsLPGXCgAxGn6atwBnnP5HnHzaKdh9zz0bjYb8Y6r1MqIB0HpY8p2IwEoj0BaD7koHwRcQAcMIUIOGyWfqKhCgBlXQwCAMI9AWGhQDYIchQ3DoEcdi4GZbOgNAJv/yiEQi7hSAgljMGQFyDGA0EnET/2jU++5W+4OyZcBrANj8FAB5H98AmDt/Ic447SScdOrJ2EMMgHCYfQBWcD3TADAseKbe/gi0xaDb/lkxAiLQcRCgBjsOV4w0PxGgBvOTV2bVcRBoKw3uvMP22HWP/TFkux1RXV3deESfbwDISQBNWwBiiLqTAHINAK9poG8AiH8ghkAg2wgwnc44kKfPnIM/n3Ua/vTnP/EowBZedjQAWggUn0YE2gKBthp02yJWvicRyEcEqMF8ZJU5dSQEqMGOxBZjzUcEWluDfhPA4489BiVFZTjw0KNRsWRJowEgzQClAkB6AMh32RIQjUURi3hNAL0KADn+L+RW8kNSBZDdBiAmgG8AJJNpRMIhfPXdaNx4/dU497xzsN0OO3D1vwUXKQ2AFoDEpxCBtkKgtQfdtoqT70sE8hUBajBfmWVeHQUBarCjMMU48xWB1tagbwDcc+cdePH5F3HuX//umgCGw2G3Z18m9gXxuHf8X2MTwFj2FACpAJBjAMPZUwMC3vGBAfkecN+dAZABEskU4vEonnv+Wbz73ls48+yzMWDgQBoALbhQaQC0ACQ+hQi0FQKtPei2VZx8XyKQrwhQg/nKLPPqKAhQgx2FKcaZrwi0lQa//vILHP7bg3HtzXchGi+A9AWQh0zipfQ/Lk0Ao1FnAshRgNIE0KsACCMcEhNAegCEGif/Ug3gtgAEAs5IEANAnnvVVZeiU+dO+N0JJ2Ct7t1pALTgQqUB0AKQ+BQi0FYItNWg21bx8n2JQL4hQA3mG6PMp6MhQA12NMYYb74h0FYarFy6FDvvsAP22e9ADB2+JyqrqpbpA+C2AGRPApCfI27/f9g1BPQMAK8KwE38ZeXflf9LNQCQSmUQDgcxdeYsXHLReTj62KOw7wEHOGOBjxUjQANgxRjxGUSgzRBoq0G3zQLmGxOBPEOAGswzQplOh0OAGuxwlDHgPEOgtTXobwF447VXcc6ZZ+HUP/0F62+0Cerr6105f+M2gOxJAFIF4JoBigHgjgL0qgDkSwwAeY2YAN6XB346lUYsFsZDDz+AcT+Mxeln/gkDBm7K1f8WXps0AFoIFJ9GBNoCgdYedNsiRr4nEchnBKjBfGaXuXUEBKjBjsASY8xnBFpTg/7k/6svPsepJ52E4bvtjR2G7oJUOt04ifefI5N+VwHQaABEl6kC8BsBhrLHAQoHYgKkUmnE4xFM+GEcbrzxOuy9/744+LDDUFRUlM80tWpuNABaFU6+GRFYOQRac9BduU/ms4kAEXA3E1kYvMOE+CACRGBNI0ANrmnE+XmqEchkpL+de8hkVx4yYc59+L9vrTxaS4P+xP7HiRNxwnHHYf0NB2D/gw5FIOh19JceAMlk0v0sz5WV/gI5DSDHAIhGpfw/BDkq0DsNIOhVAQSkCsDDQvoELFm6FP+4+XrEC6I4+bTTsM6663L1fyUuCBoAKwEWn0oEWhuB1hp0Wzsuvh8RsIIANWiFaeapFQFqUCszjGtNIuBPnlv6mSv7/F9739bQoG9SzJ83Fyef+AdE46U47MijEY5EXQl/SVGRm/AvqaxEQ0NDY1l/NBptrAKQn2XiLyaA3wfAqwIIIoAAxBqRaoHqmho88siDmD59Mk446UQM2WZbyGv5aDkCNABajhWfSQRaHYHWGHRbPSi+IREwhAA1aIhspqoSAWpQJS0Mqh0QkInxzJkzMH7cD5g+fRoWLliAZDLlVsn79e+P9dZbD+tvuCHKyspadbV7dTXomxFVlZU48/TTMH/ufBxzwqkoKPRK8osKC1FaXIzi4iJ3fN+cuXNRsXSpy0Em/P5JAPJdJvKuCsCdBCCT/7AzC6QfQDwWxU9z5+JfTz6GGTOm4qhjj8HOw4ahkKX/K3210gBYacj4AiLQegis7qDbepHwnYiATQSoQZu8M2s9CFCDerhgJO2DwJKKCnz04Qd47513MPenn1BUVIzyzl1REC90Z97X1dWhtrYaixYucKvnW229NQ4/6mj069/PBby61QCro0H/s6W0/+ILL8SXn3+Oo447CV2793Ql/8VFRZ4BUFKCspISlJYUI5VKYNrM2Zg556fG57jJvkz05QQAqQJwxoBnDkivgLr6enwz6iu8+vILCEdDOOSww7D9jjuipKSkfUjr4J9KA6CDE8jwOzYCqzPoduzMGT0R0IEANaiDB0ZhFwFq0C731jNPpVIY9dVX+O+//oUF8xdg3Q02xkYbbIS+fXqjc+dyFBQUunPvGxIJ1NbUuIqAH36cjHFjv8G0aVOwx95744Q/nIR4PL5aJsDqalBMgNtvvQUvPPMsfnvYMVh7vQ3dxF7ikkl/SXGRMwDcV3EhIpEQauvqsWDhYoyRaodp09C7T1+UlZa6agdnAoRDEHzEHJn843h89uknWLBgHjbfcgvssdee2GTgpigsLLR+Ca1y/jQAVhk6vpAIrD4Cqzvorn4EfAciYBsBatA2/8y+/RGgBtufA0aw5hGoqanGKy++hLdHjEDnrj3wmx1+g002GYjy8nI3AXbN74IhVwEgj6BrCJhx1QDz5s7EyI8+xXvvjkBZp1JccvkV6NW71yqbAKuqQX/1/9mnnsK9d92J4bvvh4GbbQ7pWSir9sUFBSgtLXUT/06lYgAUucm//F3K/2fMmI7rb7geP/zwPYqKSlDWqQydyjq5Jn+JRAKLKypQXVWFzp07Yf0NNsCgwYOxxZZbonuPHm6LAB+rjgANgFXHjq8kAquNwKoOuqv9wXwDIkAEHALUIC8EItC+CFCD7Ys/P33NIyCr+f/997/w3jvvYosthmCnnXdFz569UBCLZSf8AbfyLwZAKBRwk/+gNMILBJwxIDPo2ro6jB79LR557DHU1izF1dddj35rr71KJsCqaNCf/Mu2hRuvuw5bbLUttt5uqAPTTf6z+/6lRN9N/ouL3NF90so/nc6gYvEC3HX3XZg0eRL2PeAASP+AyqVLIcZIMpVyvQBKSkpR3rkcffv2Q/+118Za3buz2V8rXa40AFoJSL4NEVgVBFZl0F2Vz+FriAARWD4C1CCvDCLQvghQg+2LPz99zSKQTCTwwnPP4aUXXsCQIdtjl932RHmnztmGdyG3si2TfGl8J3vixQBwXfDFBAhKL3y4CbQ3kU5j0qQJuOvOO1FVU4lb77oLZWWdnEHgzsxr4WNlNeh3/P9m1Ne47G9/Q68+62L3vfZFMCSxh7Jl/8UoLipEWWkZOpUWuQZ+En86k0F1dSUeffQRfPzJx/jzuee6ngbS26C2ttZ9pdMphMMR19xPyvylH4Dk09rHH7YQnrx8Gg2AvKSVSXUUBFZ20O0oeTFOItBREKAGOwpTjDNfEaAG85VZ5rU8BP738cd4+IEH0b//uthn3wNR3rmL63DvnXvvdb1fngEg7xWW1f/sQybhYgSk0mlMmTIRl156KQZuNggXXXKJm4S3ZLLsT+R/SYPLew//NZN//BGXX3IxRn83FqeddR569OrtPrNIyv6z+/1l73/nMtnXH3OT/1QqjUSyHs88+xyee/YpnHL66dhtjz0QzMbrv3cubi3Jg1fayiNAA2DlMeMriECrIcAbn1aDkm9EBFYJAWpwlWDji4hAqyFADbYalHwj5QhIE7+777gDs2fPxaGHHY1evXs3HoMXCYsB4E/+pSO+t/IvVQBS/i8T6FwDwE+1viGJQCCDkSM/wLXXXYmrrr0GO/xmqDtur3GPWw4uPzsxQKoFfFMh+91pMltB0GgS5Px77pw5uPrKK/He228jHi/AUb/7AzYZuJkrz/e6/Re77vzue1FB4+Q/k0nhrXffw/333Y3DjzwSBx96CKKy7WE5n+fHRAOgbS5qGgBtgyvflQi0CAHe+LQIJj6JCLQZAtRgm0HLNyYCLUKAGmwRTHxSB0dAJtKvv/oqnv7Pf7Hd9kOx7fZDXbO7WDTmjrqTn8UEcJP+UMhtAfC3AYSlD4DfAyDbFNCHQ0rq6+uTSCTqcONNN2DmrOm478GH3MS6cWKfyTRWBEgc8lVfX+/23C9etAiVlUtdc0F5yBGEncrL0alTJzeJlyP53CO7rUC68t90/XV4/tlnEY14nzFw0GY4/JgTsFbXbigpKUan0lKUFBejtLjA5SMr/4FgBp99MQrXX3cVdt9jN/zuhBNQVFzsXs9J/pq/uGkArHnM+YlEoBEB3vjwYiAC7YsANdi++PPTiQA1yGvAAgJLlizB7bf8A9Onz8ahhx+Nbl3X8gyAWMztcXcVAM4E8PbRuz3/gWwPgJwqANcIMMcESKUzSCZSSKVTGD1mNC684BzcfNut2HLrIW6i70+wZV99xeIKjPv+e4wa9TWkhH/BggWor6tHMplwjffkIZ8fjcZQVFSEnr16YsCmg7D5Fltg7XXWcSbAvXff5bYw+J3+pUKhoLAAO++yO3578BHo1rUrigpk73+h29Ig2xSCIeCHCZNw2WWXYODAjXH6mWeic5cunPy344VPA6AdwedHEwHe+PAaIALtiwA12L7489OJADXIayDvEchk8N233+KBe+9D1+69scuue7py+Xgshlgs6k26I1GEwyFnBkgfAK8CQBr/BV3pv1Tgy2RbjgX0jgT0HlIBkE6lUZ9IoqG+FpdcdjH69uuNC/92sft7KpXCrBkz8N677+Kz//0Ps2fPRkXFYtTV1iEQCCIelxhkj37IPT+TSbsj+BrqG5BBxq3Sy9GEmw0e7LYFvPj8c6iqrHKl/2JURKMRxGJxVy2w+55746ADD0Of3mu5WGXlPxINYdbsubj875eisCiOv5x/gdv64BsTec+90gRpACglhmHZQIA3PjZ4ZpZ6EaAG9XLDyGwgQA3a4Nl6li89/zxeeuElbLfDzthok4Fu8lwQjzsDwFUARPxtAF4FgBwB2HQSgGcG+CaAmzxnqwAy6YwzAVwvAKTx76eexuuvPofnXn4ZFRUVeOvNNzDi9TcwadKPbuIuJf7SWT/uPjvmTh3wTh7wqg5cOX4ggGRSDIV615W/YvFiV2FQsWQJEg0NKCjwJv8SsxgIvhkgRsHQocOx6+57YL21+yMcDmJpZTWuuuoKLFw0H+dfdBHW32ADTv4ViIEGgAISGIJdBHjjY5d7Zq4DAWpQBw+Mwi4C1KBd7q1kLqvwD9x7Lz766H/Yd/9D0E3Osw+H3SQ8Ho0i6qoAIs4IcBPykBwHKCcCZLcCZI8EFLzkWMDc1XO/zD/htgGk8dXXX+HSi8/Dldddi3feehuffPgBFi+uQGlZJ0hXfpmse0cKer0G/H4D8t03AprMADl1IOOO6BMzYerUKa4yICSVChK3VDEUFCAe88wE9+94HP3WXg+DB22Knj16YMRbb+G70d/gb5ddii223MoK5erzpAGgniIGmM8I8MYnn9llbh0BAWqwI7DEGPMZAWown9llboKArKLfccstGDNmHA44+Ai3Ci+N/2QlXb67CoCo1wfAMwFC2YaAXhWALMrLd2cAZL9LRYD/8I8DlFX76TOm48TfH42u3bpgzuw5blLeqVO5awooWwf8Sb//3a8AkGZ/shXBMwG8LQhecz5pGgjU1FTj+++/R1VlpXdyQdyf8Bc0VhPI79PptPsqL++M2bNnYeGiBbj4ssvdcX986EGABoAeLhiJQQR442OQdKasCgFqUBUdDMYgAtSgQdKNpVxdVYXbbvkHJk6YjP0OOgzRWNxN9BsrANxqesRN1sUEcAZAKIxwJOwaAfq9AAQ2vyeAPMfvBZBMpZFMplBXX4/58+fjd8cdjvnz5qJ3nz5uhd57j+Ay5f7+ir9M+GXinvvV1IPAMwHkS0yM7777BkuXLnVxyr5/WfWXLzEy5Hf+CQOS14wZ0zF58mT8/aqrcNiRRzrjgQ89CNAA0MMFIzGIAG98DJLOlFUhQA2qooPBGESAGjRIurGUnQHwj5sxYcJk7P/bwxGWhn+hkJs8u0aAOQbAstsAvJV46Qcgx+nJwxkHsQiCcjRgthmgXwFQX5/AhB9/xNlnnYKamhrXmE/KB9x+fXfEoFfyn7vvX352xkPWBAg7AyL7udnjCMUAyCCAKZN/xPTp01zDQFe9kDUA5LXyvmIAyM+LFi3GuHFjcfqZf8Ipp53ufufKGPhQgwANADVUMBCLCPDGxyLrzFkTAtSgJjYYi0UEqEGLrNvKua62Fnfedhu++3YM9j3oMBQUFEIO6JPJvDMBsvvp3b76xom49AJo2qcvJoB06Je/FxTE3BF7udsApEy/omIJ7n/wfrzw/NNN+/mzDf7CUlHg/5xd9fcNAX8/v0zUxQCQ736PAL8CQE4MqK6uwuTJk1BdXd04+ZfX+tsT5P0rqyox+tvvcNSxx+Dc8893xwly8q/veqcBoI8TRmQIAd74GCKbqapEgBpUSQuDMoQANWiIbKOpShPARx58EO+/NxK77rkfunZbyx3PJ/v5ZW++qwKIeFsAZCuAm4jLhD27Yu9W7UMh1DXUu8l2YTzuTICY6xsQcqcAZNJJ/Ps/T+G+++5yx/j5q/Kh7KRfDAT/d437/rN/yzUApLN/bgVA48kAWe6WLl2CefPmLfMZ8qdgKOSaBX4z6mvsstuuuPzKq9ClSxdO/pVe8zQAlBLDsGwgwBsfGzwzS70IUIN6uWFkNhCgBm3wbD3LN157DU/99ykMGrw1NthogJtAy+RaJuVuT718l4qAaNTt/W+cpDsTIAzRyeKKCldqX1gonfdjKHQd+KMoLIzgs88+xyWX/A3z589zFQZSHdDY1V8m+sGfl/77n9G8AiB3q0BzA0B4lEqApUsrkUgmkEomHbViAIz6+iust/56uOm227D22utkmwhaZ15n/jQAdPLCqIwgwBsfI0QzTbUIUINqqWFgRhCgBo0QbTzNiRMm4K7bb0c4UoChw3Z3q/bykAm2TMRl4i9d+J0BkN2XL43+ZOVfTIJkKoXZc35yfyuQCgBXBRBHYbwA6XQDrrjicnw48n2UlJa6ivvcI/3EQMgt/2/+s29CiBHg9wDwTQD/yMDm9Mlqf21dLepq61BXV+s6/3/wwUjss9++uOX2OxCJRmkAKL7maQAoJoeh5T8CvPHJf46ZoW4EqEHd/DC6/EeAGsx/jpmhHKNXg3vuvAPfjvoOu+21H8rKu7pJs28CyITbrwRo7Mgvq//OFIgglU5jxqzZ7jVSKVBUWOi2C3QqK8P7772NO267yW0bkOd7Hf+9hn9Nq/lecz+/CeAy3/3qg1is0QD4tW0APp+yjaG+vh6yLUBOCZg9axZmz5mFZ154EZsMHEjaFSNAA0AxOQwt/xHgjU/+c8wMdSNADermh9HlPwLUYP5zzAw9BD764AM8dP/96NtvPWy17Y6NVQA+Pm7l398GEM72AJCGffJzOIT5CxaiYsmSrCkQdVUAyGRw+81XY/z48YgXxN2qe+7Ev/Fn935NBkDuSQDulIBsI0L5LL8ZoN8IUL433wogHf/FjEgmk25LQGVlpesB8MnHH+HY43+HK6+9jrQrRoAGgGJyGFr+I8Abn/znmBnqRoAa1M0Po8t/BKjB/OeYGXoILF26FA/ddx++/OJrDB2+O3r27ttYBeBjJI0BZTLuJuKNHfy9bQCy4r5g0SLU1de7p8sxf6O/+RKPPXSvm9xLowDp1t989d+ZAM0MgNx9/s4AkNMH/M+NeMcCysQ/9yvXBPANAIlJVv+rqqtQX1eHOXNmY8aM6fj48y/QpWtXUq8UARoASolhWDYQ4I2PDZ6ZpV4EqEG93DAyGwhQgzZ4ZpYeAt+PHYt77rwTtbUJDB2+GzqVd/mZCeCvvHsr/02nAUh1QH1DAyqrqpwJIH975smH8NVXX6KgQHoBpLMVAP5KvxwVKIaA/29vUr+8fgCNJkD2GEI5DUB+5xsA/uTfrwaQzxITQCoApKGhHA1YU1PtTIq3RryJx/71L+y7//7uOfJaPnQhQANAFx+MxhgCvPExRjjTVYcANaiOEgZkDAFq0BjhytOVCWvzh7tGW2kSKxPn9955B0889hiKSjphyHZDUd755yaAfKS/T98/DlC+S7f9dCrlJtrzF8zHHTdfjaqqKvdcf7LtGwjL9gCQ3gBeT4Dm5f+5z/MbAnrP8QyDXCMgFxuJQb7EBKivr3MmgMTwxRdfYPguw3HPgw+6LQqthZ3yS6dDhUcDoEPRxWDzDQHe+OQbo8ynoyFADXY0xhhvviFADeYbox0rH5mwZtJpt4otpezylUwm3LzVddwvKEAsFkMsHneTYc8LWL0Vbdkr/85bb+HZp59GMBTF4C2GoFfvvq4EXybULqasEeGvuLsmgf7qfDjsVts//L938NLzT7vy/tyHbANoKvFvqgLwVv+9ZoC/ZBL4BoHfiNA3DXIrAfzPajIAEm7/v4ddEjNnzsSiRQvwxTffIl5Q0LEuCCPR0gAwQjTT1IkAb3x08sKo7CBADdrhmpnqRIAa1MlLvkdVV1eHBfPnYfq06Zg+fRoWLliA2prFSCaqkEnXQ+oAgsEo4vFiIFCCbmuthV69e6Nf//7uuxgDq/OQifKHI0fiheeew/z5C9Cv/3pYd/0NUN65qzMbZBKf+5AJuFQP1FVXYe5PszHq6y/xzajPkU6mEQg2GRJNVQCy2t+0eu8m/dnV/1C2EqB5s8Dc7QFiAOT2CfBNhVzzwzMrPPNEDADZnpBoaEB1dQ0++uB9jJ4wEb379FkdmPjaNkKABkAbAcu3JQItQYA3Pi1Bic8hAm2HADW4atj6q1NVlZWYNGkS3n/3HTz5z39izqzZyCCD7j164qCDf4s999obGw8YgE6dOrkPWt2Vs1WLlq/SjAA1qJmd/IpNxq3Fixdj/LhxGDP6O8ybMx4LFozD0iXTEEgvQnFxEp06BVEQl256QCIB1NVlsHBREAEUIF64Nsq7boyu3TZ149qAgQOdMeBXBqwsWhLPhPHj8drLL2PsmDFIJlMoKilD127d0alTOeKxmBszk9Jor6YG8+bPx8L5PyGdbMDbb41AOBLGWmv1cBUL8rzc7Qu5VQD+sYD+BF+MADEBcrcC5Db783sEeM9r6hkghkDuGC6GhL8FQEwAMTXECJA43nzjNbz34cfYasjW7AOwshfGGng+DYA1ADI/ggj8EgK88eG1QQTaFwFqcNXwl5u+Jx9/DDddfz169eqDYbvuhYGbDkL3bt1cN+qKpUswacIPGPHW6/hh3Fgcf+IJOPPsc1FYWLhqH8hX5S0C1GDeUqsqsYqKCoz+9lt89eUnmDT+/7B00Xfo1asOG28UwzrrFaFn9wxKSsKIF0iJvKyce1dmOp1BTXUCFYvrMHlKGmO/r8eEiSHEC9dH37WHYuBmO7pJbrdua61yvtI9f8zo0a4iYOLEiUgmEm61X77kIZN1BIFUKo3Oncux42+G4srLL0NlZZUzVxMNCWe8+iarXwXgr+Dn7uP3y/9dNUDOsYD+Pn+Z4Dc+J3sKQO5rmpu40o9AJv+5RoA85/333sGjTzyBfQ84kAbAKl8ZbfdCGgBthy3fmQisEAHe+KwQIj6BCLQpAtTgysErN5affvIJrrvmapSWluOII4/DRhtt4laqvOOrIoj6navDXlOqCT/+iCefeBTffz8Gp55xOvbed19XWspqgJXDPl+fTQ3mK7MK8spkkEgmMenHH/HB/72Nrz57AYm6MRg8KI0hW8XQs1ccRcURt9ofDAbcVyQScoHLfvwAogiGgggEoojF5PcZ1NbUYsH8Gnz77SKM/LABSyr7Y+NND8COQ/fAoMGDEYtGV63pXSaDVDqNisWLq0qDhwAAIABJREFU8dNPP2H6tGlYtGihm/SXFBeje4/u6NmrN3r07Okm6NtssQWkAqu0tNQZBfK7aLZzfyolTfnq3WvdKn7zrQDZib1/NGBjZUBQcvUMAH+Mln/71QHyu+YN/cQA8CsBfBNAnj9y5Pu47c47ceQxx9IAUCCF5iHQAFBICkOygwBvfOxwzUx1IkANtpwXaZT10Ycf4ITjfofb734YvXv3cTd2RX6TrGgU8VgU0ai3d1TOopYb6kTCu0GcMn0GDjloL5x73nn4wymn0ABoOfR5/UxqMK/pbb/kMkB1dRU+/+wzjHj935g9fQQGb1qNHbYrQNeuUYQjQdehPhwJIRIV8zKEaDTkGQABmTSXIBiUrUtShl/kTAAxADKZagB1CIUWYsH8pfjis/l49Y0kMqEh2GPv32PosJ3RuXOXlc678bg8aQCYfXWuSSrl9bJ9YfasmZjww3j89bzzUFJaipKSUsTjMVddVVBQ6MZeea6cDLB48SJIrwOvkV+w8XtuV38xAXJ7AuQ2B/Qn/7nfmycmcfuVCmIAyBYA6R9AA2ClL4E1+gIaAGsUbn4YEVgWAd748IogAu2LADXYcvyfe+ZpXH/V1bjg4qvQq3cf15FaumMXxGKuAqCgIO5WvyKRsPtyBkC2W7bcINY3JDF7zk8495wzsN0O2+IvF/7V3azyYRsBatA2/22V/cKFC11vkldeuA8lBd9i150DWG/duCvvl6Z50Whwmcm/TPydARCNACh2k/9AoBzBYLl0L3E/e4+0MwEymSoACwDMwY8T5+P5F5dg7Li++M2wE7DP/vuhT5++q5Ra7j5+Ka2XioAZM6ZjyqTJmDhxAn6cMBHfjx3rJvk9e/VCUWGRG4eb9yEQE2HpkiWYNWsWGhrqEQp5nf9z+wHkruz7fQFytw3IxL95JcDykpKJvzzku8Qs8fzf++/i7vvvx6FHHMkKgFW6Etr2RTQA2hZfvjsR+FUEeOPDC4QItC8C1OCK8Zcb0qlTpuDgA/bHNTfdhUg44ib88iU3eoVxb+JfUFiAeDTiVn+cAeBKZ+XGuak5VU1NHRYursBxxx6O62++EVtvsw0rAVZMQV4/gxrMa3rbJbkFCxbg1Zdewqsv3o0N15mE3XYpQHknGY/kaL8gorGQK+kPhoOIRLzVf/m9mACRaBGCwW4IBIpzDACvCsAzAqQSwDcCKpBKzUA6PQtLlszFiBEL8OprcWy+zTE48ujj0bdfvxbn71cANNTXQ+KfNWumm/RPmvQjxowegx8nTID8rby8HOVduqK0pMSV90tllosm+z33A+V38+bNw9y5c7PH/gkG0t+g6XQAZwJkm/3lmgS5TQF9c8E/krB5UrkGgPwciUTx7jsj8OyLL2HXPfagAdDiq2DNPZEGwJrDmp9EBH6GAG98eFEQgfZFgBr8dfzlprSmpgYH7LUndt3zAGy2+Vbemdiu3N8zAKQCwH0viCOerQDwtgEEXV8A/yFGgNyQLq2swTfffYMzz/gj3hk5Ep27dKEJ0L4yaNdPpwbbFf68+/CKisV4+YUX8crzd2PQxpMwbCc5ys/b4x+LyVF4ss8/6AyAiHxly/6l6Z/8PhTuhFCoF4C4W/33yv87O5wCATmeT4wA/yHVAJVIp+cjmRyD6qqp+GDkXDz9XBE22+p3OPb4k9CjR49f7Angr/bX1dZh4cIFbqV/6uQpGD/+B4wbOwaTJ01xY6acCNC5c2e331/258upADLxbz7pl/fzS/L9ffkyfs+ZMwepZBIhty2ryQTIbQ7oVwD4E//c1X9/4u9vBci9aJpvAXBmQCCAke+/hy+++cadltC4vSHvrraOmxANgI7LHSPPAwR445MHJDKFDo0ANbhiA+Ddt9/GbbfcilPPPN/ddEZl9T8qTbGajAC/IkD2osayVQCuk3a2qZR38+xVAtQ3JLBkaRUuueRC9OvfB3+95BIaAB1aRasXPDW4evjx1U0I1NXW4s03Xse/H/8HNl53HIbvFEYs5s2/ZaL/awaAt/9ftgd0RzDYObv670/85d9SBVC8XLgzaEA6Nc2ZADXV0/D+e/PwzAtl2HHY6TjqmGNRWlbWOMa5SX8mg9raWixYuACzZs7C1MkTMHPGWHz3zSiMHTMDCETRpUtn10tAJv0yAfcb7OVWVPkGgj/xl+f4z2v6OQHZDtFQ3+C2PngTfM8IEFMkt+TfTfTl965KwGvUmmsISPK+GeBP6v3Vf/mbf3JBdU21O2px7MSJzuDlQx8CNAD0ccKIDCHAGx9DZDNVlQhQgyum5dCDDsRuex6ItXr0cjeF/t5/qQJwpf/xuCv7l+/SBFDMANkC4DUCXNYEkJtGWb2qqqrFvAULcdaf/oDX33lnxUHwGXmLADWYt9Su0cRkIvrVF1/g3juvQknsA+y1WxSFhRk3Brkvt+r/yxUA/laAYLALgsG1mhkAUqUkWwL88v+fp5bJ1COdnupMgKql0/HKq/Pxxjvr4LCjzsU+++7rVu5l0j9//jzMmjkT06f9iJnTx2DqlFGorhyPddZOYq3uXTB/QT/Mm98diUTY7fPPnWD7RqpMtGUslb/lduD3J/25v/caAla6owLFAPAn8U1GQNMkf5meANlKAWcaBJq2c/mv9w0A33yQ36fSKfdc2b5QWlaK9z74EOGI9FTgQxsCNAC0McJ4TCHAGx9TdDNZhQhQg79OypzZs7HbzjvjqhtuRwbejaIYANFo1H2XFX85esptB8huC5Dyf78ZoLe6JCZA9kxtMQCSadTW1rkb19PP+CP+cfutrpkVHzYRoAZt8t7aWc+YPh133X4DZk15EgfsHUSX8oxbwY7FvdVu6fTf3ADIPQFAVsPjcTEIChEM9kIw2B2BQAkCgUh2C4CMf15FwC89MplapFITnQkwb/4sPPnkYkyYtCWOPPZMN2ZOnzYR06aMwvQpXyKVnIb11k1j663LMWCTKLr3CLvGhFOmFuLlV7tg9JhCJBLeUaq5K/2/NOGXybccySdH/8nPUvLvVQNIZ/56pFNpZwD4E/fmlQDN9/w3lvtnqwAC2fF/ece3yrkFbvU/u///u2+/wR9POxWXX3kVy/9b+0JvpfejAdBKQPJtiMCqIMAbn1VBja8hAq2HADX4y1jKDd2Lzz+PO267HX8+75LGm1BZyZIVf9kGkFsNICaA/C0mRwGKSRCJuJMA/FJSMQLk5lTet6Ehgdq6Otx3/z3ov3YvHH/iH7gNoPUu6w71TtRgh6JLXbBuW1F9PZ7+z3/w8rPXY+h2czBgw4A7Sk9W9YMhr9GfNP6TbQAyDslE2/s54CoD/D4A3ikAsue/DKGQdPGPZvsAyMR/xQYAkHT9ABKJ75FMjseE8Qvx2OO1mD67N4qLEsikZmLAxgFsOySKgZsWo3PXAoTDclSqZ4xm0kAsHsS06UV44l9dMWVqAZLJptL65ZX4NxkCSVcxkGsQeCX5Mjn3uvTnbh9oOtrPOxlADBBpECjfc80A18g1ZyuXVw2w7GXgKhLkkERXmQCMGvUV3n7//1yTV+7/VycZ71qoSiT94yZ1RsioiEAeI8Abnzwml6l1CAQ6sgZzb6xyj47yV2ha48br6iv+jmlTZ2KfAw9rNADk/SNhWa2Kui/Z8y9VAPKz1wRQKgQi7rSAqNsK4N1gek0AvZWihkQC1TW1eP+9t/DWW6/hyaeeogHQIRTT+kF2ZA22Php8x5VCQFbHAYwdMwZ33no1gok3sNeuMj6l3cReJvgh6fofDTkDQCa3Xi8A/+fs5D/bCNAzAKTRX+fGib/XCLDEmQF+RcCvxZjJ1CCVmuwMgKrKyfjyy6X4YXw9Nh8Uw8BBZehUHkcoJCvzGSQS3qRfGhN6jwxSyQziBSG89EopXnqlBNXVEbeSn/vltgZkV/z9Cb8/+ff34edWDviTfz/u3P9eLDvZ940AzwRoMgm801yWt/qfi4UYBfPm/oSS0jK8+8EHKCgoWCk6+eQ1hwANgDWHNT+JCPwMAd748KIgAu2LQEfUoH9jV7l0qTviSUpfZ06f7rr1F5eUoHuP7u74qe49eqIs23xqRTduv8TC2Wf+CdFwHNvvvHvjU+TzZVXfHfcnK/7ZSgB/W4B8l9+7LzkNIHv2tHxPZzwDIJFMoqamFt+M+gK33noDPvz0s/a9EPjp7YZAR9Rgu4HFD/4ZArL6/8Tjj+DNl67CnsOr0Ku7twodjYr5GEAoEnAGgF8NIEaA/Nt1/Y9KbwDvb2IMND1PjgEsz5oAYgDI5F8aAEpFgJgBv7yvPZNpQDr9E1KpCairG4+62kpnOBSXRJ0B2lDvxecOSHFL6VLiD1cBkE55poD87YcfUnjgkV6YvyDW2AtAVvI9I0BW9r2f/VX+ZDLhWQjyZtlH7rifu2c/txJAntrU5b/JrPUqAn7+5R8J2JwI9/7BoDu94Obbbsdxv/89V/8V65UGgGJyGFr+I8Abn/znmBnqRqAjadC/gZs5Ywauu/oqjPr6a/Tq1Rsbb7IZevXpi6LCQtTV1bsmU+PGjMKEieMxePPNcfFll2OdddddpZuxs//0J0TCcewwbFkDQFiVcn8p8/eqAbwVf7f6L7/L/t7vMB0OhaSCVv6HVFrKXZNuC8C3o77EnXfejI8++1z3hcLo2gyBjqTBNgOBb7zKCEycMAH333UNElXPYo/hYaRSSTe5dx3uw97e/0jEK/2Xn73Jf/b3jdsAZOXfe55XBVCAQEC674sRIH0AxASQXgDlMl3OmgDh5cQsk/k6ZDIVSKVmIJn4HtVVc1Fbm0RRifRKCbmKBW+iDrcvP5Xyyv+TiRQSDbI9So74y2DJknrcef+6mDbDOwHAW+mXL6/M3y/tl7HUfyxvcu4bAr9kAuf+3ZvwN20HWNYA8IyC3If82zek5WQBOcqwuLgIb7zzLrv/r/IVvWZeSANgzeDMTyECy0WANz68MIhA+yLQUTQoN1lLKipw1x2347WXXsGee++HPfc+AL179nSr7LIvUzrvy0Rbvstj7vyFePnl5/DM0//F8F2G4bQ//Qk9evZcYRlnLiM3XHctxo0djwMOOWqZ1/k3jW6VP2fC7+37934nschXKBxGMGclyS9ZrWtowIcj38WoUZ/hgUceXam42veq4ae3JgIdRYOtmTPfq3UQkFXwF59/Af95/G/Yebs5WKc/kEykGw2A5tsA3L5/2QawvCqAXAPAHQcYRzDYH4FAOLslQIyATq4XgLcdQE4FkJ99I8Cf/NcAcixgeo5rCFhXNxPVVQ2uyqCgMOIm7okGadKXzk78027VX8wA+S4mQCqdRk1VEnc93A9Tpjb1AJDXNhkA8vqEMwckjkQi6Sq+ZHz1V/hXVPmVWxXgM+KbAP7k35/0i6HiPTxzZdlHwDUbnDF9Km67+y4cdsSRLdoy0DpXAd9lVRCgAbAqqPE1RKCVEOCNTysBybchAquIQEfQoNykTRw/HnsMH4Yjjvk9jjjiWASzx/H53ff9xnu5TfcEkkTCu0F89PHH8MB9t+PZl17GJgMGtAgtuZEc8eYbuO7Ka3DOXy9fpoIgt8zUNwFk4u9XBbjJfzh7FGDOedLywfK+chSgPP752EPY8Tfb4KBDDqUB0CJW8u9JHUGD+Yd6fmQkpuj999yBLz+6EUccLEeUyuq4V1nvSvyzTQBdoz9XBeA1/XNVAK43gPd72YPvnwggf5NjA6UiQI4D9HoAyMp/BMGgtw3A2w4gE3/pJVDkwMxkUshkqrMl/bXIZOYilZqKhvo5qKmudqv38plemb+32u+MgOy//fJ/r7w/g6qladzzaE/MmNVUAeDM02TSbaEqLCxAUVER1lt/A/Tr3xfPPPU0pFN/YVHRSpkAuVdC8+0Dvhkgz/Em/U19ALy/eZUMoVAYM2dMw4477YQHHnkExcW+OZIf11k+ZkEDIB9ZZU4dBgHe+HQYqhhoniKgXYNyQ/b1V1/hovPPx6GHHoVBWwxxq+qxWMw13JPvbg++O3rPW333TICgW3WXmzMxARoSKXz48Ye48opLcNkVf8cee+3Vogn3ooULsdP22+Pv1/4DgWD4ZyWg/g2jm/D7q//u6L+Q2xog32UFyT8JwLtRziCZSqIgFsff/noOHn3ycXTp0jVPrzCmtSIEtGtwRfHz72seAX/c+WHcODx4z5UIJV/BLkPDqK9PNI5rbv+/TOzDQYSjMgYFsxN7f/9/bi8AGb+atgvIZNczCQoQDJZlTQBZ/RdTQL7LdgAxAeTqDeUAIAX+csTpEmQyi10vgIaGOaitrnbbAJIN0vxPJvEZJOR7Skr/02iolxJ/6Y+ScZUAYkZM/DGEx/9bjAWLwkg0NLj99TK+FxUXYeNNBmC33XfHkG22wTrrrYdMJo1777wTN994Izp37urGXPldSysB/HG5eW8A+b1fRZBrBni/d//vxvalSypc6f+/nn4G62+4IVf/17wkVvoTaQCsNGR8ARFoPQR449N6WPKdiMCqIKBZg3KTO23qFOwydCguvvw69F17XRTG427CXxCPNx7BJz9L2b/83m0DCAdd4z2/hFPeR1aOKqtqMH7yFPzh+MMx4r330b179xZBdsYpJ2OjTTZH37XlRtM7W9t/5K4Y+fv95bszIrITfzEkGstJA0Fv/2omg6WVlXjgrpvw/KuvtigOPik/EdCswfxEPD+ykrHn/XfexaMPXIAtBv6IjdcPuONFc8vT/SoAmfyHmlcBxDyjVMZLdypA9sQAv0+AqwxwfQQKEQxKPwCpApDtAPJzWc5WAK8CwHskXRVAJlOLdHoxMpl5SCbmoa6uBjXVCVQuqXdGgJT/+5N+yUMMAXmkMwE0JIKoWJLCq28WYtRoMRwKUFpahs0GD8ZOw4dh6yHbYO111nET78ZxOJ1GVVUVLjzvL3j9lVfQqVNnBIJiAHvjdUtPhPmlk2X8z8kd+735fwDlnbti3PejcdbZZ+Psv5yHaCz2M6M4P664/MqCBkB+8clsOhgCvPHpYIQx3LxDQLMGpbnTUYcdim223QmbbbG1u+GTSb4r+29WASBbAKQCQAyAiKsA8G4Oc1d0pOy+qqoWb709Arfeej1ee+ttlJaW/nolQCaDTz/9FBedfwH+fP6ljaWluRdC7k2mVB3I9gRnAsjqv/wsv8saEo39qTMZ3Hz9lTjgoP3wx1NPa1E1Qt5dfEzIu0azOPBMal4QK4OAjI/P/Pe/eObJ83HgPjXoXJZ05fQyafcb4edWAcj+f1fq78r7/e0A3nev8Z/X/E4m/uGId1yg/F7GUM8EkB4AZdmeAGIAiEFQ+rOQM5mEawLoVQEsQqKhAnV1dairTWLh/BpULJImgRl3/J9rBOgm/QFUVCQxe3YA02bFMGV6EapqumCzwVth6LBh2Hbb7dGzd+9lJtbNm/vJv3+aMxvnnX0O/vfJxygpEaNi2aZ9q2IESILNtwa49wFQUlqKddddD1OnTkU8HsEDjz6OPn370gBYmQu5nZ5LA6CdgOfHEgHe+PAaIALtj4DWyYfcYD38wAN46j9P4azz/uaa/Pnl/l7Jf7RxC0A8HvOqAbJbAWTFPRzyKgDk4XdqlpX3uvoEKiurcc65Z2DwFpvh3PMvWKEBIPtND95/P2w6aEtss+Ow5a4mNW8m5Z8t7Y4AlB4AMtHzb0alsmHyRDz8wF0Y+b//ubxW1Kyq/a8URtBWCGjVYFvly/dtHQTk2NNHH3wA77x2KY47Qpr7ecfg5RQouX97x/15E32v+3928h+Wscmb/MvRgDL59/sDyOq51zfA6xcgNpX8OxCQ0wFkS4BnAEg1QPOHHAMISBWANAJcgERiCerrks4AWDCvBosX1kEa97tJ/+I0Zs0JYPK0MGb9VIxEqic22Ggwhg0fjm222w7de/RYdqU/62wsb7z0J+mzZs7E3y+9BO+98w6KiopdQ9bcCXxz4+DX2Gg+8ffNADF6yzt3Rs+evdx/i6TR69sj3sDpZ56FM885B/F4nGN661zmbfYuNADaDFq+MRFYMQK88VkxRnwGEWhLBDRqUG66Kisrsc9uu+Kk089FaVm5u8lyX+GwqwCQnxurAOTnrAkQlQqASMS72c2uuufil0hKFUANFlVU4JSTj8Prb7+zzA3mL2G9YP58HHLgATjx5LNQVt6l8ein5jeiPzMC5G48WwEgN41S+l9XW41brr8S//z3v7DhRhv9/I69LQnne6tDQKMG1YHEgJZBQMaZJUuW4PGH7sZXn1yDw38bQTrVdBxe7pNdGX+2vN/vCeCqAfwJf0x6lWQbBjb+zlv5900A+dmrDJAVdekL4DUB9E4CaL7KLhUAVZ4BkKpCQ0Oda/onJf9z59Ri4oQaTJ4CTJ4ex/SZBQiEemPQ4CHYZbddscWWW7nj85Yp7/+VSf/PzQevjmbe3Lm449Zb8OLzz7uqCG9C3vTs3Im9Z5os29V/eX/3ficVFCF07tzFbSGT/9aIsSwGgPSLGTXqazzz4ovYesgQGgDKNUsDQDlBDC+/EeCNT37zy+z0I6BVg19+/jmuv+Y6nHDKWaivr/e664sB4K/0y/dsA0BZ+XdfMe/vXh8A7wbXrcRnb+685ntp1NbWoa6+AZdcehEOPGg/7LnPPi26Wftw5Ej88YTf4/Q/X4B+66yPdLaT/y+ZAP5qkX8VSCxLKhbhwXtuw6lnnIZjjj2uqSpA/6XCCNsIAa0abKN0+batgICMZfPnzcOjD92GiaNvx0H7RNyReD8/ns77MJnge/v5vRV9fyuAK/mPBhGNSYPTJhNAVv7lqEB5iFkg//ZMgKAzLGV8BWJyIB4C2VMAvM0sMkmWPgBVSKcbvAZ/DSn3JX/6+JNKPP5EHWoTG2HHobtj2PBh2HSzzVBe3vlXy/tXBbLq6mqMeP013HvX3Zgxfbp3ckxUqq1W/t18Y1f+GyRbC2TrmJgKYgD428wKCgrwxRdfYN3118Oj//wningSwMoDvQZfQQNgDYLNjyICzRHgjQ+vCSLQvgho1KDcbF1w7rko69wDAzYd7FbbZT+93GzJlz/hl59dNUAk0tgQ0GsG2HQagH9Uk4+ydKCWUwGWLK3CByPfw22334hPvviyRQaAxDF92jTstduuOPKYEzFkux3d3lb/4RsBzasA5N9yc/j9d6Nw52034tEnnsDwXXdt0We279XBT18TCGjU4JrIm5+xagj4q9Nzf5qDh++/BdMn3IOD9ouivq7hFw2AXBPA6/bvGaRuou//nPM73xjwqgC8/gByncrPMoGWagB5yK6mYEgqAORLjgWU8n8gk864lXdZHZfJf32dHHuawetvLsVX32yG4078O7bbYYemMVB6AixnJX7VEGp6lXz+7Fkz8cxTT+HZp5/GvLnz3H9L3BGtYTnW0K9eaOrA4Sb02RzSaTmdIJ1tlhhxk35nPMfjKIgXuHFdTAF5jr/V7PXXXsX9jzyMA397sAuE27tWl8W2eT0NgLbBle9KBFqEAG98WgQTn0QE2gwBjRqUc5632mwznH3+JSgpkzOo5SYt4yb5ctSeP+H3jv5rMgD8CgH5vd8I0B0HmL3Jcw2n0ik0JJKoqanDrDmzsf8+wzFmwgR06iSf07KloR8nTsQN11yDmTNn4/iTTkdxSSkKCwrcjWVNba37khtMqTxoSDRg0oRx+OD9d1FaWoTz/vpXbL7FFi3+rDYjnm+sBgGNGlQDDgP5GQJNBsBPzgCYNuFu/HbfKOrrf90A8E0AvwKgsRogW/bvTfo9YyAqE35Z8XdNAJsm/l4fALgKgFwjoHmQcpyfmK0yMU4k0kg0pNz7jnh7Kcb/uAOOPv5yDBo8uM0nyL4Zm0qlIL0B3nz9Nbz1xpuYOHECamtrs2EHvPE4EGhqyJlJO+NZ/tshJm9hYZGb/Mu4Lt/j8QL3XQwAMQT8Jq/y91mzZ2P2rBnupJm1unfnWK9UwzQAlBLDsGwgwBsfGzwzS70IaNOg3HTJXsotBw3CTbff71Zpcs9hlkm+rPxLL4DGLQGxGCJh6f6f/Z1UAPhH8WWbAcoNmjt+z92YJt0WgKrqauyz9854bcQIrL+Bd3ZzSx4So9w87rP7bjjz3ItRVtYJ/Xr1Qv++fVBUGMXMWXNxz713YMzob/DVV1+iV+/euPu++7Hl1lu3+DiqlsTB5+QHAto0mB+o5ncWMgYtXLAAjz50O34YdQt+u18EqVRyheXt/lYAOQnAP/bPGQI5JoBr+heAOxpQfpAGgfL4JSNgeUhLfKlUGumUVwkgBoAYsG+OqMSk6b/BcX+4HJsO2qzNDQA/ttzu//V1dZgxYwZ+GDcO474fi2lTpmLRokWoratzxkZxcTF69OiJjTbeCBtvsgmef/ZZvPryK27y71ehFRYVOfPZNwFcI8BQyP134ZDDjsLzzz2F/uv0x5VXX+P6A7T0vy35fdXqyo4GgC4+GI0xBHjjY4xwpqsOAW0alEm6lNnvMnQobrr9gcYGev6qV+5WAJnwy3YAZwhIdYAYANltAp4B4B3Hl9sHQJrwJRJJNCQSaGhowHHHHIy77rsPm2+55UrdpElTwKMOPRTn/PUKFBcWok/PnujbuwdisQjGjPkeV19zGY474QRsuOFG6Nevn6tc4E2gustfRUDaNKgCFAbxqwj4jVIff/gefPp/V+KoQ6QM3TsFYEWPRhMg4h375x8LKOOTrPy7lfAA3MTf+112td+dBuCV/YeyFQBeU8DlP2QbQDLpbQNI1HsGwAsvLcXCyv1w0mmXYZ11111jBsDyjIBlopYtCBKgy31ZI3jmjBk458wzMfq779yKv/w3xW0FkEqAmFcFUFRU5AyPwYM3x18vPA8TJs/C8KHb4IVXX8FWQ7ZZESX8ezsgQAOgHUDnRxIBHwHe+PBaIALti4A2DcrN4tTJk7H7sOGuAiCT7aAvKPkmgFvtz0703ap/dvLvfpf9mzMKpAw/GHQ3q/5DKgBki4Ec7SeVACeMXG3xAAAgAElEQVT8/nDceued2HrINis1QR83diwuv+RSnHjq2SgrKUGfnj3Qp1d3d7P86BP/RQB1OOZ3xyOTTrPRX/te4uo/XZsG1QPGAB0CdbW1eOzhh/H6CxfjuCMCiEak+76Ura+4kml5JoAc/dfY7C+7BUCaAzozIDv5l91Yufv/c8fW5rR4fQDSrgIglUy7LQGPP7kU4cLjcda5F6PbWmu1K5O5xwEuT4O5JwH864l/4tabbnLbLKSRoPSakYm/bAXwtwFsPWR7nHLyKSgtKUY8HsJVV1+L115/Ba+8OcIZBDSA25Xun304DQBdfDAaYwjwxscY4UxXHQLaNCg3XbK6PmTzzXHz7fcjEPIm8bkGgNeN2lvx9wwA+e43/gt75f9+oyepAJBVnex7iMEg+0GTqZRrBnjU4fvhqedfwCYDBrT4Bk1ifP6Zp/HxR59jt732Q7euXdG3Z0/07N4F4XAAp55+Og4+7BDX6I8PIrAiBLRpcEXx8u86EJCx7Lmnn8aTj5yL/fesRo9uKTfJbokBIBn8zATI6fSfu/9fTAB55BoBMpxKQ8Dch7uOA2LUNv3WM1zT7hdLlzTg4cfr0G+Dv+DPf/mLW0XX8liRBqurqnDOWWdh5Pvvo7Cw0P23R75k/3+3bt2xy2574MjDj0KXruXOYJb/ZiUTKey08w444aQTceIfT3b/faEJoIVxgAaAHi4YiUEEVjToGoSEKROBNYqARg021Ndji003xV8vvQaFxSXLHA/lGwFyg+XvyfQn+2IGSNM/ZwZkS//lu0z+3VGA0t1Z+gBkMm4LQGVlJY44eC98PWasW41amZuz0/54EtZebwA2HbQ5+vTq5SoAunXp5FbgfrPTdnjw0cew0cYbr9R7rlHi+WFqENCoQTXgMJBfReCjD0bioXsuxEbrjMXmmwZRX//LRwEu743EsPSP95MKANfkD03N/6QJYOPkP2sEyOTfrwLw39MNr3LMYDDgTAhvnPb+KlUA8pg2LYHnXy7CDrtcjN/9/veqxsZf06DfP+DrL7/EuWedifnzF6C4qBhdunXFwAGDsP1Ou2KrzbdAcVEhykqLEY2E3HGzRYURvDxiJM4+7QS88e676Ne/P69mRQjQAFBEBkOxhwBvfOxxzox1IaBVgycccww23WJbrL3uBj87H9o/d9k3AZoa/mWPdwoFEc5WDsh+TXl+bhWB3NDJ/v+J47/HtVdfim/H/eD2dbb0IStvm228Mc698FL06t0PfXv1Qt/ePVFSXIjFSyqw7ZDN8fk336JTp06qbnJbmh+ft2YR0KrBNYsCP21lEPDL06dNnYL7774OVQv+jb13jyDRkFhhI8Dmn9NoArij/mQm763u+3v/5fnLbAGIZisCnDPgHXMnWwdyH/4pAM4AyFYlfPl1Pb78dgAOPfpyDBs+3CspUPJYkQZ9vK+54gq8+fob2Gf/g7Hu+huiS5euKCmWkv84OpWVoWt5J5QUxx0mYgLEokH88eRTkEg24N4HH2RDQCV8u0u3KpHMKVZRFBlDIQIGEFjRoGsAAqZIBNoVAa0afPvNN/HvJ/+DQ4463k3Wl7c676/MiAEgnZbd92z5v1QChJwJEEAw4B1p5T/kdfL1xOMPYeNNNsDpZ57Z4om6vG7+/HnYYuBA3HHv4+jatSv69+mDnt27us/+5rtvcOopJ+LTL79yjf/4IAIrQkCrBlcUN//evgjIWCRH1D143334vzevwDGHeX0AZPK9snNraQTov6b50X/+5N8ZAdkTAdwEKtsg8NdQkNV/qQiQaoDnXqxFQ+BwnHP+Zejdp0/7gtfs01ekQf+/NfPmzsWJxx2HAYO2wg5DhyGVTrseAJ3LylBaWoLysjJ06VSGeDziDADpFTB56gzst++uuOve+7DTsGHuk1em2kwVUHkUDA2APCKTqXQ8BFY06Ha8jBgxEehYCGjUoH/E1V677YqLLr3W9QFoftPk35D5KzP+xD/YaAB4e/9dE0BXBeDewU38ZQU/Ho/hL2edjBHvvYeCwsIWkyav/fLzz/H7XYbj2k0Gokv//ui51dbou+vuKNpkEzz+7H/xwScf476HHv5/9q4DPKpiC/+bze6m94QAgdA70hERkCpdQEWRItJ7R2woggqC7emz4LMiluejFwERlQ7SBEFKgIT03nu25H3n3J1kE0CSbALJZq5f3LC5d+7MuXfK+ec//5GLvBJbtXqfWBn7YPV+IlWr9Xt27cK6z55HpzahaN4YyMu7czrA27VQAAECBKDzRBhAAQtAVfhdSSxFWgNR0Sb8uEmF9l2exax580rFuCrJPaw9pyR9UMw5mzduwL//9S88Pmo8agUE8hzj6uwMN1dXeHp4wNPdDe5uztDYqzn8QaNR4ZO1/8EPP3yL7Xv2cJpBedx7C0gA4N4/A1mDamyBkgy61dg8sunSAhVugcraB8nRfmHJEkRFxWLEyDEFdii+c2Kp1MwOv5kFwI6/nR3H/6uF+JLFttjuHZthNObinfffL7WNv/z8M2yfMwfTNBp4OzmhpqsrvJ1doPXxwUtJSXjgpZcw7NFHJQBQastWzwsqax+snk+jarWaxr+oyEh89MFqxIV9hWED1cjPN1jVCEs2gNjxFyAAFWzJCBDArIbSBxY7hPo/sbAOHM7F5ZBOmDJjObp07WpV/Sri4pL2QbI3ZY+ZMuEZGPUGDB85Fiq1hkMAKBsMsQCIDeDh5sahAHQQS8Cgz8bjI0eiW4/uWPTc81IQsCIeYinLlABAKQ0mT5cWKE8LlHTQLc97yrKkBaQFCi1QWfsgLbSyMjPxcK+emDB1Lrx9a/Du/T9RJwUYQM4//dC5BALQ9j99ir8nxMXg1ZcW45cDB1Cvfv1SOepUxvOLF8Hhs89Ay1g/V1f4u7jAk2JAtVo8euMG1pw+g4A6dSpVjKt85yuvBSprH6y8FpM1s7QAZTX5/tv12PT9y+jfOx2BtfOh15edBSDKFnH9lrR/ivkXAoCEpxYXA7SslwhFSEsDftxoQEDj6Xjh5VeYMl/ZjpL2QTEHXb1yBWOefBKPjhyDZi3vA8WSuzg7Mwjg6UEAgDs83V2g1dozAKDTqrHvwDHMnDoem7fvQJNmTZmJVnw+k6EBd+/NkADA3bO1vJO0wE0WKOmgK00nLSAtUDEWqMx9kBZbRw4dwqTx47Hsjbehc3Bix/52QEDxsACRdonBAIDV/wkIeGPZc3j7X++ha7dud3T+Le9lMhqRmZmJCePG4tHDh+FnMsHP2Rm1XF3hqtPBXaPBwORkbLoSxEwEeUgLlMQClbkPlqT+8px7ZwEBakaEh+OdNauREr0OI4aUXgPgdi2wFPcrAgSY0wIWTwVYvBza/T98TI8LQe0xfc5ydOvR494Z6x/uXJo+KOaEN1euxL6ff8bk6fOh0TlAp9UqLABmArjBx8sT7q4K2GHkdIjZWPbqCoSG3cC6774rAhCLuUoI3NI1Egyo2FdFAgAVa19ZurTAP1qgNIOuNKW0gLRA+VugsvdBWmx9/umn+G79t5g8Yz6cXVz/kQlg6bAXCQ+ws0NWRhrW/vsdDB32CBYtWXJHJ512aK5dDcKhAwdx+shhRJw+DUNMDLxNJkwhrQGVCj5OTvBzcYGTVstxreO9vbF+9x5+UHIBV/7vqy2WWNn7oC3a3NbaRGPdti1b8PV/XkanNjfQtjXloacd5vJpqSUQwDv/5vSAxUunVIDk9JPyP4USRMUC237Son2XuVi4ZAmnbq2MR2n7INk7OzsbQ/v3R4vW7dGn/yAYDEY4F7AAPODu6gJvTw84OihisCSEGBoailGjR6JDp46oXbs2cnNy4e3jjSZNmqJx06aoVbs2tBoNh67Jo2ItIAGAirWvLF1aQAIA8h2QFqjEFijtwueeNIUWt9u2YsKYsVj6xlto2qQ5q1+L1H63qpMAAsiJ1+l0iI4Mx4qlz+Lt9/6FkU+N+sdrqbyE+HjMmz0LR3buxNM6HYbXrAnK4qwjQUEl+xU7+CwqSMwClQpRAPolJeHDtZ9iwKBBMs7znrwsVe+mVaIPVj2zVqsai5Cpd9eswYnD7+Hx4Xbw8aLY8/IDAYRBi6f8I6ff8jui/tNhNNlj+096ZBgGY9Vba1A7oE6lfSal7YNifvl93z4smDsH0+c+hxr+Nbl9FP/v7uYGNwYAPFkQ0F5txywAOzsTtu38BV99/hE8PT3Z0U9PS0NkZAQSExNQr149PDV2LAYNGQpfPz/FXoQclBeSU2mfwN2vmAQA7r7N5R2lBQosUNpBV5pOWkBaoHwtUJX64JnTp7D6jTeQlZ2HgYOHoWZAYEFcv9htp4WZ0ACg38NuXMe+PT9Brc7H7PkL0LNnT1503W53PisrC2s/+hC/fvYZ+iYloRfF91OKQZWK0wwSAKCl3X8HB6gcnWFH8awqO+Tn5cGQlYHLSYlYm5qGtA7tsWj5CrTv0EEyAcr3lbW50qpSH7Q549tIgwTbKSQ4GCtXrEBu2mYMH2wHjb2hwvxH8klpl7/4walX1WocPmbAuSttsfj51/Fg9x4MmlZWR7YsfVDYfNa0aYiNjsH4KbORpzfAUQgCurrCy8MDHh7ucDMLAhI0kpObh7j4ZD6PGBFkL9JsiI6OwtEj+7Fly0akZ6Rj5uw5GP7oo3BydraRt7RyNUMCAJXrecjaVDMLlGXQrWYmks2VFqhQC1SlPih2Xb5d9zV+/P6/mLngBd4doUUVxefT30kQKyIsBNeuXMKRw/uZprl02St4/MlRd6SfkvO/cOZMJG/cgMW+vnDQ66G1t2en38Henh1/R3t7qB0cYOfuCZWLG1QEBOgceGGbbzQgPzkJ6qgIbE9JxrNpafh840Ze/P4TW6FCH7AsvNJboCr1wUpvzGpcQRr/rgZdwTurl8FR9RP697aHXq+vMADgVqYmZ5ZCoc6ez8cvh2rimSkvYOzTT3NK1srq/DMuYW6Mwl0o2SHmo5joaPTt0QNPjZ2Atp26IC9Pz0KH3h4enBXA090d3h6u0GjsOUzgRkQMcnNzoOWwMXtoaG7R2LOGgIODlnVmdu7ehW+++g9atm6FJS+8gFq1A0pWKXlWiS0gAYASm0qeKC1Q/hYoy6Bb/rWQJUoLVF8LVLk+mJ+PvT/vwdbN2zF0xJNMsaxZww/+fj6wt1fhyLETeHPVcjw1ZjSaNm+Bps2aFeRdvt2uPy3kUpKT8czYMWhx/Dge0WqhUangqNGw008AADn+AgxQu3vAztMbKlcCAJwYBIDaHiDhP4MepvQ0mG5cw+XoKEyMjcWMt97GhMmTq+9LJlv+jxaocn1QPs9KZwEaw4hKTkKAF89+jNEj7eHtmY+MjDzk5RrN4UgVV21iqdNhZ2ePP88Dvx7ywqixCzFlxgwGBCq7HkpZ+2C+ycTAxvqvv8L77/0Lzy99A2qNhsFmNxcXDgXw9PBgMMDFWYfwqDhkZGWys6/VKLoxxCxTq5XMNWRHEqp1dNLiyuXLWL16JestvPzqcjRo1KjiHmA1LFkCANXwocsmVx4LlHXQrTwtkDWRFqjaFqhqfZAWup98+G/Ex6eiU5du8PfzYwCgpp8356f+z5fr4eHhiOGPPXZTeMDtnlROdjYWz54F182bMYREqsj5t7eHhnb+CQAgFoC9PX9Hn2oPL6g8PGHn6g44OSsMAAvhJqaGpqfBcO0ywmOjMT4+Hv/6aRfayXCAqt1ZKqj2Va0PVpAZZLFWWEBJBfgt/vftqxjYNwX3tVRz/L+Dkz30eUakJufCaCy/7ACiqjTUUcy/2l4FlUqDQ8dNOPyHD8ZNXIhJU6byLved0rda0exyu9SaPkjtozlkYN++aNqsOUY88TQyMjMZeCY9ANICcHV2QVZONvR5ejg46GCvtmeQgAT/FOdfbU5dS00ibRkTHHRqREdFYNWbb8LBSYcXX34FNWrUqNRMinJ7IHehIAkA3AUjy1tIC9zOAtYMutKq0gLSAtZboKr1QVpszZg8Gc1adUDTZi1Qy98ftfxroIaPJ8dSPvvCixj6yEBO8VeSg0QCV73+Gk6uWoUZDg7Q2dmx40+7/uz4m+n/9DuFAdAPMQBUnt4KAOBIDADHAgDAMvOAKSkRxit/43RCHEYkJOD46TOoGxhY6XfDSmI3eU75WaCq9cHya7ksqTwsQGPOqZMn8P7br8Lf6wiGDNBwaBTtHDs5a+DqpkVOtgGR4enIytTzOFkemnIEKFBZOp0aaelqbNyRi/DohnjxlRUYMHAwNFXE+VdcbuUoTQhAIQhCwIoK5//6C489MhRzFy1FncB6oLmFGABOjo78d9rpd3RU0gXS7r+9vZoBAOH8K89FxeES9HwIXCFxxUtXLuGtNWvQunULzF24EA6kOyMPqy0gAQCrTSgLkBYouwWsGXTLfld5pbSAtICwQGXvg2L3SHxSnH7v7t0wbdYi1KpdBwE1a6K2fw14ebpBrVZh2IhHsGLlSjRv0aJEjnZ0VBTGdn0A81JToTWZoLWzg86C+k8OfxEggCibrm6w8/CEinQAnFwKAYBiKa7yc3Nhio2C/uplfB4Xi+DhI/DOhx/Kl09aoIgFKnsflI+rclpAgI1xcbF4/913EfTXpxg/WgN393x2aF3cdHB0sldAAHcdjEYTIkPTERmWBr3eBI2GxOfyeQefDho/73QIFgGJ/zk66pCdAxw7lYef9+WjYdNeeOmV19C8ZUtoNErqu6pyWNMHxdwUFhqKHl26YO6iF9GkWQvk6fVwdnKCg07HmWicSPTPHOuv0+pYE0Ch/yu7//RD9H8B0BAQYDCa+Lns3rUdm7ZswqgxYzBw8JCqYtZKXU8JAFTqxyMrZ+sWsGbQtXXbyPZJC9wNC1TWPigWt7QjEhcbi40//oivv/oSwdeuwcXFFWveXwsvLx/UIQCglj/cXJxgNJnw4IOdsWXnTvj4+vLC6h+PfGD0yMfQfO9etCHnn5x7Ozv+FKJ/vPNPyv/mEABmB7AIoBfsPD0BzgTgBAgWgHlrjetvMCA/LQWG60FAShL6h4Zi/fkLqBUQUCJw4m48f3mPe2+BytoH771lZA3uZAGDXo/v1q/Hj+tfxMjheWjSSA2T0QQHR3s4uWh5958+HR3sYa+lGPN8ZKTn4fQfKUhJ1sPdzQiNvZqF60igjhx8Ec9veW9yQmk3WqH0A+kZ+Tj5Zx5+P2iAnbYxZs9bjAGDh8LNzd1MZb8zmHCntt3Nv1vTBwUAQNkAIsLCMX3OYmRm5/D8Q2KALo6ODAAQEKDVKbv/ivAf0f/VHAqgpswJ5uw0ZGsCAii9Yr4ZnElNT8fbb6+GvUaFuQsWwsfHR4YCWPmCSADASgPKy6UFrLGANYOuNfeV10oLSAsoFqhsfZAXU1BxTuR1X32FvXt240ZwCFxd3eDm7gYnJ2f41fDH0EefgpeXF2rVqIHaNf3goNMiISkJnTq0xmMjn8D0mTPRqEmT2zradJ+Lf1/AI+3bY7WTE+z1emjMzj87+Wb6v/gUoAD9m8AAexdXcyYAV6icnBkAUGl1pIJVuDCjrABZWTDGRCD7RjC+SUrC0QcfxDc//PfO4IR8QauNBSpbH6w2hq/iDaUx7NiRw3j/nRfQqO55DOinhVFvZOff0VkDZ/px1cLZRQOdgz077jQ8paflYcHCSBw8okfjBvloe58G9erao4ZPHhwdtNDpKE1qoXHouszMHCSnahAeacTZv/JwNVgNX/8WGDt+Mnr3HQD/mjUZHOA5pTziC+7ysylrHxTOP81RA/v1xex5z6JO/UYwGAxsBwEACBYAAQA6pv/bQ6vVQGMvNACU3X8GAlgTQAkHoH8bDCbYqYG9e/dg69YtGDHycfTrP+AuW8j2bicBANt7prJFVcgCZR10q1ATZVWlBSq1BSpVH6RNc6MBu3buwKyp0+Ds7IwGDRvBwcGBd65ot4R+fP380W/wcPh6+6C2vz9q1vCFRqNGaEQ4liyaj4iIcNwICcHzL72ECVOmsBjTrRala1atRPAbb2CwSgUTlU9xmhQCQDv+ZhCguB6ASAVIuzcqV3clEwBnAzADAER9VSm5sSktILKzYEpOhCE0GLF5eXg4NQ2/nzwBf/+aVXKhXKlf5ipauUrVB6uoDatbtWk8jAgPxycfvo3I619j9BMaUGg4OY5K3L9C/ycAwMlJAzu1inf3HR3VWLUqApGxPdB3wBiEhlzF0cO/4+8L5wBTIpycTHByUIESm5Afn5MDpvlnZuVDb/RE/QaN0OWB7ujVdwAaN2kGDw8PaHU6c5aBqrXrb/nOlLUPUhYAlZ0dvv7yC/yw/lvMnP889AYj7+YrTr6WGQBFAACtDroC578wAwADAObdfwIByPmng0I0iA0QGR2LVW+sQJNmjTF15kxmFcij7BaQAEDZbSevlBaw2gJlHXStvrEsQFpAWkDZrTHboSziR+VpQlrQEtV/yoRncP3adfj6+sLR0amAIkmLKfqh2NLk5GQ8PGgYevbsAz8fb/hTBgCNCj/t+hmbt2wELcpSU1MQHBwMnYMOn37xBZo1L9QEELs2Yx57FEP374djXh4rLpEtiAXAYQDmLACcDYBAAVrMmYEBER6g0elg5+IGlbMLawFAp4VKo1VSAtJBDICcbOSnJsMUE4Wc3FzMjYnBpM1b0K1Hj/I0nyyrClugsvTBKmzCalV1Gr+ys7Px3+9I9X8pxow0ol5dRcDO2UXLAAD90M4/0f+Jum8y5kPnoMYvexPwwUfAnIVr0aNXb1D2gJycHKSlpiAmOgpJSQmIioxARkYaF+jk7AxvL1/41wqAj48vvH18GJAlIToaj3kOqYI7/sVfGGv6ID2PUY8/jhq+NdBvyKPIzc0roPPfkgFgBgAIzL6JAWAGAJTMAIWACgHUer0BH374ATKz0zFxylTUqlVLhgFY0fMlAGCF8eSl0gLWWsCaQdfae8vrpQWkBWibWnH96f9iIWcZf89/vwsLvJDgYEx+ZjwS4uI5fp+UkVkkiSmSSpwk/dCuR2hoKDv4PXv1Q4+HesPH2xvXb4Tgz5PH4OLqCoqLJbHArKxMhIWF4dLFC/j6++/Ru0/fIm0c0LQJFsXFIYvomuaXwZIFwHGa5rAAYgXQvzk7AP1OYABlDNBoYefqyiAAdA5KGIDQHjCZQEKA+empMMTHItdoxObMTOBFhZkgD2mBygTCyadRNSxgMhlx8MBBvLd6ATreF4JePbQw6I3s4NPOv5OLxiz+p+VwABrcdQ52iAxLx+LnEvBgr6UYM34SPNw9kA9S8le0AYwGA+uoEH2d89vTnGAWplNTnLpZrI7U7WmusAXHXzxxa9aiaampeLhXL4wYOQYtWrWB3mAoAEbKCwAgAUcCBTZv3oBjfxzHk6NHy7SyVnZXCQBYaUB5ubSANRawZtC15r7yWmmB6mwBy7zMMVFROHzoIP44fhzh4RGcpqh2QAAe6tkTXR/sBmcXF14c8mKwAoAAKpvUk4f0fxg6nQPH+NNChxxrSpNEAIDY+RefQUFXeDeE6Kfu7u4cKkB18/bxhaurK9eVFrGUmzklJRmpqak4d+5PZgL07N2H/56eno7H6gRgidGITABE2mcQxMwCIDqm2PGn3X9iAYhwAMtPFg6khTE5/8SbpU9iATCqko/8vFzkp6XCkJ3FQMNZoxH7hw3DitVrKsSe1fm9rqptl/NgVX1yd7/eNF6GXL+O9995HSnxmzFuFI2P+dCaU/6R8+9CtH9nDRwcCTxV3i4Sk3tjZSRSs/pjxpyX0bhJE3b8LQ8e52nMukWzxNhfEXPA3bfizXcsSx8U82hUZCQeGTQIU2bMg59/7SLzJQEAjjodnM1CgKwBoNXxnHFLDYDbMAAIAKDMC/sPHsCWLVsxdPhQ9OqjzGXyKJsFJABQNrvJq6QFysUCZRl0y+XGshBpgWpqAUG137JpE37btw8Z6ZkIrNcADRs25J30/HwT4uMTcCXoCmJiolC7di0MfuQRDBg0iOMZy3UBmJ+PxKREjH3ySURFRnGsPu38C8dfMACKAwAXL15kkIAUpz09PVloiXalatasxb+Lg77LzMzkkIH4+Fhcu3YVG7du4zRVEWFhmN6yBWbb2SHPvNslAACi+NMOmAgFICefnH4WCTSzAgoYAObMAXQu7ZLZkfNvrwarNlEIgMEAU24u8ohqazAgNDcXX3Xrjo/Xr6+mb6BsdnELyHlQvhMlsQCN3ZmZGfjx++/xw7qXMHlcPgJqq3jX3sWlcOefhf+cNdBo1Rw/TqJ+GzfEY/N2b0yctgYP9epd5dL0lcQ+1pxTlj4oAIDLFy/i6TFjMGPuErhTeliVikEAIQLooNVy2ASBAMVFANVmpptIAWiZAYDSAIowAAEA/HHiBNZ/9y0GDh7Ic7I8ym4BCQCU3XbySmkBqy1QlkHX6pvKAqQFqqsF8vPx19lzGDKwP/oPGIyZsxfB28uL40CZZm/elaDFiKODjh3xS0HXsWTRLETHROHnX39jtefyOGiBRA7600+NYvaBl5c31GqF5k/3pd9ph0SEAFDsP/3Q3ylmlaj9xAAgAECoT9etW5evszyobQQCJCUlIjY2FrFxMTh++gwSExIwtXEjTFWpkEMpAFUq1HR1RX1iFTg6IikrC2eiojj2n3UBzPH/xZkA5PgL3QDO4UyLNosKGKmdFL9pNHIIQEReHtZ26IAvNm4qXzClPB6KLOOeWEDOg/fE7FXupjSWHT18GKtWzED3+6PQ40Et0/ZJ4d/JuTDlH8X+k/NPY6xWa4crQbl4Y2UyuvV6AU+NfQZubm5Vru0VXeGy9EHh5F+/eg1jnnwC080AANVVsOZI/M/JQgRQZ2YA6LSUDlAJbyMwm+Y1mjtY+d8sAGipA0CZAIgBcPLUSXzz7TcYMGggBg4eXNFmsenyJQBg049XNq6yW6Asg25lb5Osn7RApbRAPrD8laU4fPAwps6YxwrOrFKs0VkZE5gAACAASURBVJgViomaqCmyKBGLmMysbOz//Vd8svZDPDNpAp58avRN9NGytPnE8eMY/cQTcPfw4MUP50MuiPdXFkeWjr9gAlB4AKki04KYFlIkSOXk6HRLhgK1gWIyU1OSmQlw/vxfaNqsKYMCqqCreNLdDT3y8+FPjruI3adQgPx8JGRl4XxcHDMBBAPA8lM4/+T4EwhA+gG8k2MOlaDFHO3OEQhgMJmYBRAOYFOvXnj3P59JAKAsL40NXiPnQRt8qOXcJBrHgq9fx1srX4Qpdw9GjyQFeGMB9Z/S/rkS9Z/i/x0pE4lSgdwcA15fmQi1w0hMm7kQgYGBHNcvj6IWKEsfFABAeFgYhg0ehJlzn4W3bw0hq8M3oPmJWGlODg6sX6MAAMqPvZpEbQu1FW7FAhD1Mpg1AA4fOYRNmzZi6PBH0Pfhh+VjtMICEgCwwnjyUmkBay1QlkHX2nvK66UFqpsFcnNz8ez8+YiIjMGLS1cgN4/yPTsozrNOx78TNZGoirQgoZR65HxT/2Qn1mhCRmY2wqKiMHH8k1i6bBkGDx1qlQOrz8tD186dkJ2VzU6+SPEnxP4U51+pj2AG0E6/+J4WU/Rv+hGhAiRWSDv1lgftvhPTICszg7UACASIi4tF3bqBnGUgKz8f9XNz8NLVINgjnx12ctRzDQb+vBQfzzGxAgTgsAAz7Z+cfgIuCBTgFE4EAHDu5sIFNt2bFooGEtkymXBWpULQhIl47qWXrLJfdXuHbbm9ch605adrfdto/CChue/Xr8fW/72OmZP18PJSxhhHRyXVH326uutY+V9tr6j+0+7/D/9NwL7f62HcxFfR/aGHCpT7ra+VbZVgTR9MT0tD7+7d8cToCWjavCUMRmNBGADNbcwA4DAAHYMB7PybwXfBAiDnn3/MtH+aQyibrAi5UxgAauzYsQXHjh/DyKdGoWOnTrb1EO5yayQAcJcNLm8nLWBpAWsGXWlJaQFpgTtbgBaPaz/8EL/+uh9Tps9hoT1y+slxpk/xIwAAnY6ccYXyLtSh6S5UTlZ2LoJDgvHM+Kewcs0a9O7bt0xMACqLNAimT5qIgDp1lXhJM82+KBhAtP9CAECwAQgEUAAA2lGhUAUldIB28IU6tXDCWd3aZEIupbpKS0NaWirfj2IyxUH0/CGJCegdHoZsvR45ZgAg22BAYlYWn0bOPe/+m7UAhOPPsf9mp59+pzFNUDmF3RiEMMeErk9PR9u1n2L4Y4/d+eHJM6qFBeQ8WC0ec5kayQwmvR6H9u/H6tdnYkj/JLS/z45BWRL5c3RSHH8l7Z+WMwFQ3D+l/jt7Jg0ffJSLbr2ex6gx4zlDijxubQFr+iCBvKNHPo7ateuiz4BhyMrOLpgXOZzO0REuZhFAEQLAwLW9wnAjHQCF7k9zrgIg06cA4OkXet6k0fjZZ58gOS0REydPQUCdOhJEtuKFlgCAFcaTl0oLWGsBawZda+8tr5cWsHUL0OLxr3NnMXHc01ix6j3YqZU0eqRKzHREMxWR2QDEANDp2OHWau15EVI81RNR7tPSs3Dy9Cm8tXoFNu/cWUR0r0T2NKcVnPj0OJw4/gc77lRPwQAorgMgaP8iHEA4+/RJTjxpBCggAC2e1CzEV1yokMrPy81l2j8BAMSIoGspUwD95OXlwSczA7NuhPB5JNZHzj8BA+S402FP7AJzKACHK5iBAJE2kHduCAgwhwFY2oIWiBQGAHt7zM3IwPu//oZWrVvLxVuJXhjbP0nOg7b/jMvaQho7rl+7hleenwMn7WGMH+MMk8EAjdYOLq7Kjj/R/+mTAAGKPtLY2yE5KRtr3oqHvdNoTJu1GHXq1pXjzT88hLL2QREGsPajD/HT9h2YNHMhDAZFU8dSCJDmXJpfec51UD615kw3Gk51S/OtMueq7RTxPzH/EqBDbIDExGS89dabqN+wLqbOmFH6ubesL6GNXicBABt9sLJZVcMCZR10q0brZC2lBe6hBcjp1esxbOBAPNSrH5q1bs+OMuWyJ4E/WnzQvy1ZAA46hU6viO8VhgBYtiI3T4+srBysWr0SDRvXxaQp025qpNAOuF3raWHTtmULrgPtbtFB39EOPgEPipOv1IEAASH+ZwkCCK0ABgFIIJAXUUoGAVpI8UpYHPn57PSTeCCpaGdnZ/PvBoMeeXl6GI0GuGdmYuqNEGYAGAHk2NvDWa9nh55KIhiAd/rNQAABAOJ3wQBg0MTMALBsO11LtNBIlQovOjvjxNlzcHRykgvye9g9KtOt5TxYmZ5G5akLjaMpKSn45MN/45svP8DIEW4Y2Dcder0Rrm7Krr+Lm5Lyj+L+SSSODkrk9+23CfjjdEuMm7AUXbp2ldT/OzzWsvZB4eRfCwrC8CFDMGfhC6hRszaHnYmD51gRckcAALHXSAuAAQCzDoCZBWAJAigAAM0dJgblDx06gA0bf8TQ4cMwePBgqeVgZVeVAICVBpSXSwtYY4GyDrrW3FNeKy1QLSyQD1y4cB4L587HnEUv8k43xRtqC3b+SfBPW8AG4N0JnaJMrAAAdmYqYlHBKBbUS8tEcPB1DB/WH6fO/cVq/LRTTgwBk9HITj3vuuflgWL96XsCI/LycmHQGxAdHY1pkyaiRg1/XijRuZYsAEUMUMkGYPl7ITugUCyQwAFFG0AJF+BQAAv2AqU1pM13qguBAFlZmfxJegDEBhAsgNapKRiQnMzAgYZSABIoYfGiiNzYYpe/wPmnEAARu2kGCASgQdcLBgEt5j7OykL75csxe9586fxXi05YskbKebBkdqpOZwnq//7ffsXcmTNhr7bDfa3UGPdEMnx8KQRKDVc3Lcf/EwCg1dlTnBaP28ePp+Hr9Ro82HMRRj45Gk7OztXJdGVqqzV9kDVeDAbMmDoFGelZeHridGRl5xSwAGiOYr0d3v13YEFAewLazQCAluYtzgaghN0JEMBOpcwfNHdk52Tjg/ffhcGYi7kLFqBmrVpyDinTky68SAIAVhpQXi4tYI0FrBl0rbmvvFZawNYtQIuSVa+9hjw90K5jF46DJ+dYpB/iXQjKAEACgOZMAMonCesp6fZoMalQEhUQgBYjJEaUm5uH9IxMTJ40BmdOn+SYU9pNp0VQ8UPQ8UWqQVrgUOy+p5cn6xGIg4AAOtfS4aeFUHENALpehAWwarJF1gChH2DHaZQKxQCNJiODEARG0O4/gQEZGemIjolBvsmEBokJmJSVxZR/OoSzz468uYL0nWAC0KcQ/ONwAMFeMLMOLEUAubz8fE4nuNDZGQeCrpZJN8HW39fq3D45D1bnp3/rtrPq/7VrmDppIkJDbsDDwxPOTnkY0Dcbg/obzDH/Gri4E4tLGevU9ipExxjx738nw9H1CUybvRj+/jWlo1iC18uaPihYAGdOn8b40U9h0tQ5aNSsJbPMhLhfgeaOVsuigCwCaJ5nRSgAZQVQqP8i/A4MkNMcuP/3fdi4+X8YNmI4hg4bLhkdJXimdzpFAgB3spD8u7RABVrAmkG3Aqsli5YWqPIWIGe8a6eOmDl3CVzdPRWKvZ2dokBMjr6WdiUo5l/ZnWBgwPxJ6QAVR1xxsNXqwr1wAgCINk9hBKnpyUhKToRWQzGNGl682GsUUT4lpRHto+fjtddfR1xsNEwmo0Klt7NDUNAVFuUTh2ABCKf+VloAwtkXnwIMsMwgQNdxBgNze5VyTQwA0M4/sRPINgQEnDv3Jx4bORIn9u3D4xERqEcAANEuzXH/t3oJigMBRWL/if5vBkuEECAzAOzssDIrCxPWforR48bJBXmV713l2wA5D5avPat6aaz6n5aGVa+/hm/XrYOfnz9TwUmgtXYtYEDfDDzc1wQPLwdW/KedYhrvaGxe/20q/rzQEZOnPYcOHTsWSW1a1e1SkfW3tg8KxsanH32I9eu+wYIlr8DF1Y0z7tCcwPOsTgdnBwf+nedaM+OOwXYzA4CAa5pHCW6mMon6H3w9CJ9++jEC6tbBtJkz4ePrW5GmqDZlSwCg2jxq2dDKaAFrB93K2CZZJ2mBe20BWjjEx8XhgY4dseZfa0EKQmInnjQANCxARI6/EgbAbABiB7AIoBICQH9XFiVKaiJagVK5LEikUsHJUav8m7fLle+KHwr1PhvzFyyAPi+HdzMUx1yNixcvsBNueQgQQAEfzKJ+5rh+wQywBAEEZbIAcDA7/uJay7Ipzp9ZAGYAgLIOZGSkYdcv+3DowAHMGjEcL1OYBIEARMMsIQhA91CWawqwQQc7/2YmAf3+u9GIP9q2xd7ffr+lSOG9fl/k/e+tBeQ8eG/tX5nuLhzJ3Tt3YvGC+czQ0jCoqubfHR21qOGnRtcHNOjbJx2BdbPh4EDjjgq/7kvBd/91Ra+HF2LE4yOlSFwpHmx59EF6dkmJiXj5hRcQFHQNM+Ysgs7RiZkAgn3HKXfNYIACxlMoAOnXEAigAO40R3KmGp0WUVGRrPxvMukxY/YcNGnWTDLISvFc/+lUCQCUkyFlMdICZbFAeQy6ZbmvvEZawJYtQI72xb8vYOTwR7HynQ8LnHZ2Tmk3goWHlJ1/y08CATg9EYEAtCihGHyzMJ+wF+1ok6NLOxOFPjLtsitUdyEASP825Zs4zv65JQvY+ScHXNThxo0QXhjdCgAQtEllZ1/E9ReGBwgQoDBkQImdLIyhVBSULQ9xf/okBgCdm5ScgF/2H+TTfvz+O3wyYwbmkY3MeZxLwgYQAAB9CnYAX0flADgB4Ey7dvhx9x4Zi2vLnc6Ktsl50Arj2dClYvwMvn4Nz4wZg4T4hILUfSzY6uDIIAD9eHpoERAABAQYUb9eGvLysrB1axJq1XkEM+c+C18/PxuyTMU3pTz7YPD161izaiWDAKPHTkRA3XrINocDUEpA1gIgzR0C2Wn3X2PPczKD4yqaWxVG3rVrV/Ddd+s4vG7ilMlo064dz83yKB8LSACgfOwoS5EWKJMFynPQLVMF5EXSAjZoAVpInj51ktP/LX/z/YJ0RMI5ZzV9MwigMAEUp58df479Nyvvm+PrBSVRMRUp6uexqj3T28057pU/KfnuxUHOdm5ONl5Z+iz0+rwiyshJSUkci2/pqBeCB/kFsZOWO/6FlH/BEFAxQGDp/NP5dAgqvmVdqHwCIQgAYEDAZMBPe39RmAxGI95esxq73n0XU/Ly4GYGM27mNdz8whQ4/kI/gHZwABwFcLJ5c3z9vw2oGxgoqf822NfKo0lyHiwPK1b9MmgcoiwlC2bPwc+7d8Ovhj+HL3H8uNnxFyAAfadQy/Oh02UjPPwGvL0bYe6iF3FfmzZyrCnl61DefZBSN37z9VfYtXMXevd5GB06PwB3D68CkJrmX2YAEOhunnsdHChLjwYpqSk4evQw9v+2F7UDamHU6NFo2bo1vwfyKD8LSACg/GwpS5IWKLUFynvQLXUF5AXSAjZoAXJuL138G489MgxvvvMxKCFR8R1xkVKPgQDzIkQRJtLyv0VcohLLXxhCQA5+RmYmklJSCnb7SWCwOABA51G+agIP1qxchvS0NNYAEAdR8ckZL+6o099FCiVLx16EALDOAO+WCAFAJe2f5e6/ZRYABZdQmAkCAKDy6f6+fr745ocfCgAS+v6Xn3/G5JGPY6pajfuNRmSRCrOZ2k9l3So0IN/MNiA7aO3sYNRosCYnB7X69sVn36yHu7u7XJDbYD8rryZVx3lQgH23suGtwonKy9aVtRwemwwGfP/tt3jpuSXw8vYtSGtKu8aCASB+pzGQrqGxjrKq0C7xtFkzMfSRYZzpRR6ls0BF9MGoyEieT3b/tAMJiSm47752aNGqDacJ9PTwAIUDiNh/ypITnxCHSxfOsbCu3qBHz1490btPH9Rv2FCK/pXucZbobAkAlMhM8iRpgYqxQEUMuhVTU1mqtEDVsQAtDBMTEtC5XTusfu9j2KlJoK8wnZ9QLS4OAii7EeT8K/H/HFtvFtMT15OTTIuV66Gh7KjTzrmSai+fFfU5FaBZdM9oMLJA1Y6tG3Dx7/MsZCXCADQaSt1XqNRf3LrCQRDhAGL3n/QDhDih8rdC+r8Q/hN1Lc4uUDQMjFxvSgPYrUd3vPn2Ozc92OtXr2LFq8sQs3UrutnZoblaDUcCOWiRXixLAFnVjr63UyNBBRw1mRBUqzaeWbwITz8zQcb8V51uc89qWq3mQWII3UIv5FbGF+PUPXswd+nGYqy7eOECxj41CjnZOXBycmLQkBx/RycnFmxVNAAUBXkx1mVkZCA8PAz9Bw7AnAUL4OXlfZdqbVu3qYg+SM81KyuLw/H+PH0Gf509i2vXrpNiDry9vOHq6spzIInTkugjMeJq1aqBlq1boXWbNmjVqjW8vL0leFxBr5oEACrIsLJYaYGSWKAiBt2S3FeeIy1g6xYgJ7dzu7aYPf95zgJQfKe9OAhADr8iRqQ42ERFLEKtNwMIdB3T/00mnDr9B155fiEvXPgwx76b/8HrfLGIVZvZBY6OThzzGB0ZiZq1ajMgcKsdPyEYSGWJHX3L2H9y/EkYi9MUqgsXxFR35ZqbwQXh/FMbLl26iFdfex0TJk++6VWge9M9KZZz5tQpOP/HH7g/Px9dNRoEqtVwMIc56FUqJAH4Oy8PvxiNiFGrsWLlSkyfNbugTdVxN9PW+1Z5t69azINmx5/6Ho0XsTExiAgPR3RUFIuBUn8jRk6t2gGoVbs23N3cFAX7UgAG5f1c7mZ5GenpmDBuHI4dPQp/f6L+E7VfV7Dzz0CAoyMztITzT2NnSEgw6gbWxdJlr6JZixZ3s8o2da+K6oMC3CEHPzwsDGGhofzup6enIy+X0gSq+Zk6OTvDz88PAXXrIiAgAB6ennLXv4LfMAkAVLCBZfHSAv9kgYoadKXVpQWkBYA1K99AeoYeHbs8eJOjLRYmigNtFvuzSEfEDABzaiKx4KRPWnQKOv3zi2dh3DPPoE+/fqwfINT7eYfKHDpAi3jBIqDvREaBfj0fQkpySgEj4FbP63aaAET5V5T/lZzJnKmAwxTEpyICeCsGgMICMOHUyT9w4uw5NG7S5LY7LOJcWrid+/NPXL58CTHh4UhNSEBebi4cXFzgX6cuAuvXQ6v7aMemFYt2Sadf9r7SWKA6zIM0bsTFxuLQwQM4cvgIUpKS4OTkDBH3TKwhSpmWlZnJfblJs6bo3bcvWrZqzTvftnoIIPaD997Dm6+/Br8aNXlco/GU2k10fidHJzMQ4FDAmqIxJjY2hkOZ5i1ciP6DBkmH0YqXpKL7oJjLaO7Jzs5CdnYO9GYNHJrLmN3h5CSfoRXPsLSXSgCgtBaT50sLlKMFKnrQLceqyqKkBaqcBa5cvoTpkyZj4QsreKFIR3Hn1JJqLxx4ZgHY2TEAICj4lqxdg8GIpIR4zJo+Hn8HXYWrm1uRcv/JARZ/W/r88/hu/Tfw8PD8R7uKBbLYlS9kAxQHAJT8ycLxv10dKI0h7bZpHXU4ePTYHVMqWQIl/1TRkp5X5V4iWeEKt4CtzoOi72ZmZmLf3p+xbfMWVrKvU7c+AuvWQ62aNeDm5goKB6IwouycbCQlJiMsLAzBwdcQFxfDQMDwRx9Dk6ZNFee3hOEDFf7QyuEGwj4n//gD48eOobQp7ATSGMcx/6QYr1NU/0WKVh7f7OyQmZGBqOgoDB32CKbPnAU3Nzebsk05mLdURdzNPngr/QsJGpfqcZXLyRIAKBczykKkBcpmgbs56JathvIqaYGqaQFaZJDT/+jQIWjf8QG06dCFF463U7UXi9HCWHtF/E843CKEgKmpWi3WffkpunV/gBkApV28UBnXgoI4RKFuYL2bdutvZXHBOhALYCFMqGQBUJgAhQAAsQFu/dzoeoqZ/e/GTejQqVOp61413wZZ68psAVucB0V/JYr/Z2vX4kZwCFq1aoOOne5HYGB9uLm5cyrRQvFO8xMy5TMQEBsbhTNnz+H48aPIyclkEOChXr3g5OhoU45uSnIyxj7xBC5dusS0bzoUwT9y/JW0f5wWTqcrQv2nNKr1GtTHK68uR4NGjW4J7lbmd76y1c0W+2Bls3Flq48EACrbE5H1qVYWkINutXrcsrF32QK0CP/7wgVMfuYZPPviCqjMcfG3YgHQd5a72EL9vzgAQE0Ivn4Vm//3DafQsyY10eL587Bj2zamAt/psNw1od+5XubsBEqIQXEGQKHooSibQIGcnBx4eXthx+49Ui37TkaXf78rFrC1eVA4/xFhYXhr9ZvISM/EoMHD0bFDpwLhM0umjsI4oj5MPwqQR0dWdg4zAXb9tAMXL17A8MceQ/+BA+Hs7FwpQYBb7ewWf4HE2CvOXbliBT764APWPSCWE1H/FaV/RfBPAACWmU1iYmJY9f+5F19Czz69C0Dau/Ky2uhNbK0P2uhjKtdmSQCgXM0pC5MWKJ0F5KBbOnvJs6UFymKBb776Cp+t/RSLX3qNWQFiMVm8LMECoO8tf2edADs7UGo/Q24Onls4E99v3ICOnTrfkUJ/2/rm5yMhIQG9u3fnRa+BUwbe7LTfro6WqQKFtoBl3P+tRADJsbh+7So2b9+Brt27y93/srxM8ppyt4AtzYPCsaUsJMtfeRkZaRkY9/QkNGzUlHexydFXhEbN2TvMLCPq+sw4UissJS5HRSlB8xEbG42Nmzbi5MkTGDNuLHr17VsghlfuD6OUBVqOkyW9VFzz857dmDN9OnQ6EvdTRFctqf+WKf+obEH9j4mJwshRozBp6jQGCUrLwCppPavTebbUB6vTc7OmrRIAsMZ68lppASstIAddKw0oL5cWKIEFcnNy8dqyV3Du3Hk8M3km1Bot7zYVVe2/uSDLHS1anMZGR+D7dZ9j4ZLFeGT4CKsXnlT+/374AQvnzoVfjRolaIlySvGdtgJGgIXwnwh3EMwGcjgS4uMxbsIzeGX5CqvrXuLKyhOlBe5gAVuaB6kvksr/u2+twbHDRzFn7mI0atKM+xulGCWwT8MCnkp4EbF3FFDA/G8zE0Dp5xQWn8/9PSEhDl98/hlCQoMxY/YctG3Xjh3iSnFQurfsbCQkxPMYQyrvpDOi7OhrOZbf19cH/jVrwdvHh512yoAw8elxuH71Gjw5dZ+i+m8Z90+7/2QvIcJq0OsRGnoDTVs0x7IVrzFrQDr/5fMG2FIfLB+L2H4pEgCw/WcsW1iJLSAH3Ur8cGTVbMYCYsdpzapV+M8nH2Pp8jW86KR0fmIBeTtxQLqWFqHBQZfwwXtvYu3nX6Bf//7luvB87601+OiDf8PN3f0m5/6fHoKgGgvmgAA1ONOAheAh/T0lJQW1a9fGz7/9Bp2DQ7nW32ZeFNmQe2IBW5kHRX88fvQIFs1fgKnT5+LBB3sgn5xbrQ46rZJm1F5tzyk8BQDAIIC9Qv1XdEeKCngYDCZ+LiE3gvH226tRt14gp+/0r1nznjwvcVMSNwy6chlnTp3GxQsXQNR8CjGiH6PBwKcRo4GAViHmV8PfH82aN+fc8Js3boKvry+fx0CBQyEAIHb/LUMloqOjmPr/yorX0K1HjyJj3D01hA3c3Fb6oA08irvWBAkA3DVTyxtJC9xsATnoyrdCWuDuWIAW5+QgHzp4EG+/+SYtTTFgyDDUCWzIqYdEej/qk0ypt7NDTnY2gi79hd07t6NOYABeXPoyWrRqVb7Oc34+MrOysHL5cqxftw6+fn4KO6EEh2ACEEDh6uoGFxcXGE1KujGR9YDakZycjM73d8Ynn30OTy+v8q1/CeopT5EW+CcL2Mo8SP0xOysLUydOhIurJ2bMms9inLSzrbXXMG2fdv9FCIBw9llvRG12/tUqZgUUTeEJ6A1GDg3Ys3cvvl3/FSZNnYyevXvDXqO56y9XamoqTp88gd/27WPxvsT4BGRlZvGYSSr+1E5OoWqv5rrR2EohTllZWTy2abU6REdFglKk0i4/CZmS8092cjSn/CMAgMY1kf2E8sZHRITh6WcmYOKUKXyuLWVEuOsPsdgNbaUP3ms7VqX7SwCgKj0tWVebs4AcdG3ukcoGVQELEEX3fz98j/+sXYt8Uz4aNm6GmrVqsxNNi9W01BSEBF9F6I1geHl749nnX0Dfhx8uogtQ3s0k54HyYH/wr/fh5+fHTsKdRLWEaJaXlzfc3d1ZHIyui4iI4BzZdKSmpqBZs+b4YeNGuHt4SOe/vB+cLM9qC9jKPEj99Y9jxzBlwgS8/uZ7qFM3ECqo2LnVajTMAqCdf409MQEE5V9kGxEigObPYiCAwWiC0WhisPDVZS8hIDAAT0+YyGPFXTnygdy8XBZV3bl9G7eTdvyJzUAp+EixX6TqE+ENQudACJbS2Eq53yk8IDQsFCajCfYa+wLVfwIGhPAfOf+FzCYjrgcHo3Wb+7Bs+Qr4+/tL57+cH7qt9MFyNotNFycBAJt+vLJxld0CctCt7E9I1s8WLSAc69zcXMRGR3NcaXRUNOLj4nhBWqOGP2rXqcOU+Ro1akBtb39XHGfatT914gRmT5+G+Ph4+PnVYEBC7IIVfxYc+69Ww93NDe7uHrwQp0U37bSdPnUSSUmJePeDf2PMuHG8UyjjZW3xba76bbKVeZD66ZIF8xEeFoGFS16B0WSCI+ewp51/wQAQAIBZBNAMBHAWAM5xbwEEmEEAZi+xtoCRUwdu2rIFu3Ztx7yFC9CmbdsiQGFF9XFiEe3buxebN2zA1atXeSyhVIZOTo7cNhZKtRA3JFYVhzuYPwUIQIBBWloqLpz/CwaDEbpiO/8EItCPpep/ZGQEM5tWrnkLne+/v+q/8JWwBbbSByuhaSttlSQAUGkfjaxYdbCAHHSrw1OWbaysFmBtAHOsPMfvWlS0eFrAu9kGEtJ6e/Vq7Nm1C+npaeZUWDquAtdLVMYsEEaOPzEAlNziWl48Hzp0ANt+2oXmLVtWKHPhbtpF3ss2LWAr82B8fByGPPwwHntiHB7s9hADVUdtVwAAIABJREFUd05OTtARJd7enj+FCKDiGCssACFyJ0AA0gAQQAAxCGhkomwARoOJY+pDQsPw3JL5GPv0OAweOrQgnWfRsIHC0cxaUCA6KgqbNmzA1k2bEBcXp7CNXFzNegUUvlDo6AuHn9tp/iGKP7VVpbLj7+LiYvHnmTMMSnLcv4NDAYNACP8x6KlWIz0tFTdu3MCM2bPx9IQJbEd5lL8FbKUPlr9lbLdECQDY7rOVLasCFpCDbhV4SLKKNm2BytgHBUMhMyMDu3/aieXLliE8NJQXvyQUSHRb+p3ialk528GRF+UeHh7scBAIQCnDvt+wAc2aNZN0WZt+g6t+4ypjHyyLVamvLp6/AC8tX8PUfIr3ZwYAOf5axSHWaQgMUPPvajtKB6g4xqT7p1DnC5kALIBnrggxAAgEoJ88vR6vv/YK4hNi0bR5czRq1AgNGzVCQJ068PD05LIFWFiIFSqAAJdnFgktSRtJrf/bb9Zh2+YtyM7OgYeHO5dPaUaF4198t5/+TWMQawEw0EGihwqLir4jDYETJ45zey1V/5WxzKGA0UDsJxIZfKDbg5y5xNPTs1R1L0n75DmKBWylD8rnWXILqDL1estNj5JfKc+UFpAWsNoChYNuUdVfqwuWBUgLSAuUyAJVYeFDC+HQGzdw4cIFBF+7iqTEJHb+/zh+DLExsXBwdGL6P4EArq6uvLCOjIxE7z698fzSpZL6X6I3QZ50ryxQFfpgSWwze8Z0nDpxGi8sW8m71+T80w87/uwQa6DVKEKAGo1ZDLAABFCE/0gYUFG+B4cEWHpmBAKQDgB9Xrp4HqdOn0JMTDQMhjzk5ytpTUkHJDCwLho2aoy6gYGsYULfCVBRsAGK//um9uUDMbHR+HbdOvzw7XcwGvPh5uGmpC1kgT97czaDQqq/JRBQCAAowIfQA6BPqOxw/q+zSExMgLOzi1n8TxH947+bmU7hYaHQOuiw5p130bJVq4IqWstoKMmzrG7n2EofrG7PzZr2qr56uwjr8R/LcvNojG4DvynR/VR2SifONxlLdH5JT6qocnnAkXUuHGAryBbVwc5Hfp6A1KTLJX2l8eQ8PRQisjykBaQF7rYFqsrC51YL9u1bt2LOzBnw9fXjRT6JGBIIQAtxSsV18tQJXLkeXLAjeLdtK+8nLVASC1SVPnintjzQsQNcXD0wf8nL3P9I0M7JwUERAKTYdjMIQP2T4uaJCcDOtJ2iB6CEAihAQPFMALyeJgDARGKARjg66qBS5SMpMYEV9SOjIhAWFoWYuDjk5mYD+craW6vTIaBOABo2bIT6DRqA0vBRthCyOe3+3S5sgFT3t2/Zgg/+9R6yMrPh4akIiBZkMCgGAJDzTu2idhRlAChtFwAAlWGv0SIlOQnBwdfNbXHknX+6TlD/szIzceni33hh6csYNWZ0EdNLAOBOb2Lp/24rfbD0La++VzAA0OuRzXB0Lt98otKZLnypKsoW99qZJipaenoGMjOz4OHhxmIwxQ8azBMTU5CbmwdfXy8WwxH2yMvNRVxcIqPiXl7uBcgvlUFUs6SkVDg7E7XVtcgklZ6RibTUDP7excWp4JamfBWSklNA5Xp7efC9xJGXp0dSUgrf45b3Sk6Fo4MOnp7uBfeiyTYtLQN0Py8vL64LAVr0fUZGFp9H35V1MsrJisNv24Zh5JxswO7up/KpvsOebLm0gMX4bP61qlHh8k0mBAUFoXf3bqhZsxYvoEkDgAAA+p3GpZ07tmH/kaNo3qIFpzaUh7RAZbSArTgfrZo0RkCdQMx79mVkZmZyP2Rau1arAAAUE0+hAOQ8kygg73jbcco8otQL519hABRNBSgAAFpT0Y+LM7ELtEV29nP1RiSnpCA6KgKR4aGIiIhERFQsMrMyYAdFP4Di7ilUgMCAevXqwcfXl7ODWGYdMej1OHrkCFa99hpCQkLg6enFdSvu/FuGAJDzfjsGgCUAYLnDn5KSwkKlLGZqMT7ROYmJiQgKuoLR48aiTt260Okc4Ovry3WvHRDAIIY8ys8CttIHy88itl+SBAAsnnFFOeoVVe69BABoAroSFIKDh06yc0+O8OCBPeHv71tgUb3ewH8PunoDuTm5qFXLD717PwBfXx92rH/66TfExyfypNK0aQN0e7ADO+3R0XHYuWs/gwAkENO50324r3VTniBuhEZi956DIIfe1dUJvXt2QWBgbZ4sDx4+jfMXroAmr5r+fhjQvzvc3FwYoNj7y2FERMZy3Zo3a4jevbpwebFxidi//zhiYhN4Im7friUe6NKOJ6RLl4Pxxx9nkZGZxSj6wP49UCfAH1euBOPg4ZNo1CgQPXt0LgJclGbIkABAaawlz5UWqBgLVNWFD41RuTk5aN+6FTsTlD+bnH/LdICnTp3E1BkzMGvu3IoxnixVWqAcLFBV+2Dxpvfr+RAL9S1+cQWyc3LYIRb0fwfBACgCAihOs8ZCJK84CGB5j/x8YgGYeH1CAABtnlAaUxYzJdYAiQqqFKYA/Zs2adIyMhBJDIGwG/x540YEUtNSEBamOPbk/BNDoF79eqhXvwGDiaT4/8G772Ln9u0MEFAMP62XaI1U6PQrdP3ijr/4961CAMT5vHY16xDk5uUhJzsLlAGFwhvoa07FmpaG6Jho1KvXAH41/GE06lkOkYBM0gJo064tOnTqxBlb5GG9BWylD1pviepTggQAJABwy7f9TqAF7YB/tW4TO9N+ft4IuhqCqMg4zJ3zdEF55/66jJOnzrPzTo78hb+DGPEeMWIANm/Zw4N8q5aNkZmZjbPnLqFN62bo0KEV3nrnc7Rv3xIBtWsgNjYRN0Ij0K9vN9Su5YeFi1dh2CN9mU0QEhKO5OQ0jBjej2Pi3nnvSwwb2hf29nY4/sc5tLmvKTvzp8/8jT9OnOXfKe3Mrt0HMHnSSPj6eOHAwROIjU1A69ZNuR6btvyMJYunwGQ0Yu++I6jp78vARWRUPE6dOo+F859h0ODYsT/h6OiAIYN7llmVVgIA1WeglS2tvBaoygsfWug//+wibPjhR3h6eRUwAEgPgBbitAvp5u6Gz77+WmYCqLyvYLWvWVXug5YP79WXl2LH1u1YumJ1QVgfOb1E/RcAADEAWBTQQhxP+Z1CAZSsAIUgwM2sHdp8IRCANAQEg0C5TgkfoLUQgQIinIDWQ/QdHRRWkJ6RjWvXrmDFiuWIiYlhEJFSn3p5e8LPz5/HEUrTd+jAAWYlkMCosvuvKPmXJP6fQQ1iPXDWAyEEqIAFSvsK22WntofJaChId0rto/AJqgOBKD0e6oPu3bshMyMdSYnxuBEajuCQEOTkZMHXzwc9HuqJTvffz+Kn8ii7BWylD5bdAtXvSgkASACgTADA9eAw7Pzpd8yeOY4nBdqRf33lx3h+yVQOBSDnfsOmPWjSuB7atW3Bk1F4eDQOHzmN7t0747//24mnxwxj8IAWsYcOn2Jafbu2zfHdDzuwaMFEvoZYBN+s34JWrZqgbp2aWPftVjy3eAr/jZgHr7z6PmZOH41Tpy+gQcNA3sEnmj6FHaxbvxkL5k3A+/9eh1FPDC5gJ/x1/grOn7+CAf17YMOm3Xjs0f4MBtDx2+/HmTFQp05NnDt3GaOeHKyEEqjs8OFH6zF44EOoXz8AF/6+ivCIaPTr07UIAPDz3kNwdXXG5i17EXIjAtOmPsWxdtSGevUC8NyzUwvCFiQAUP0GXNniymeBqrzwobHz7/PnMbBfX/j51YCTkzPc3UkHwIPVtmnx/df5szh26nSZQ5Uq3xOTNbI1C1TlPmj5LI4eOYxpEydh4ZKX4eVbg4U6RUy8AAFYAJCcY3PMPDnfFALADrbZOWYhQJENwEKxn/o7OfO03jKajHydklZQ0RKgT7FTLzQEGBQwmQEAOxVvkKSkpmHZsleQkBDP66/c3FxkZWUxYJiZmYHs7Gz+nhx2+lScfyVjgQgDUHb6C1kA4nsh5EefCgtAV8ASEACASHsobGcpTEhrR6pPRkY60tLS0bhpM8yeNQc+3l4c+mAwmBAXH4ezZ8/g8KFDSE1LxoPdu2HAoMHw9vGxta5x19pjK33wrhnMBm4kAQAJAJQJADhx8i+m6tNuvDjee/9rPP5Yf9QJqImcnFx89sX/mNZPAAAdKSlpOHz0NLy8PBEaGokhg3qys0zHxYvXmIZP/05OTsXD/boVlLt9x68ICKiJvLw8ntwoJEAcb675FGNHD8MHH36D11YsZKaBEJ6cPXc53n9vKWbNXY4P31/Ggjt0UN1WvPERpk99Cu9/8DVWvbGYqXR0JCWn4rvvt+OhHp2VOg7upcTi2amx79ejcHLUMpPgdgDAF19uQEJiMqZMfpIn6WXLP8CgAT3Qt09XfLz2ewwc8BCzHrgeUgPABoZQ2YSqboGqvvChBXq7li14oU0LdREGQDtitEA/8ccxbN6+Aw0aN5IgQFV/WW20/lW9D4rHkpGRgRFDhqDz/V3RrVd/0L/JMWbhO3v7QhaAOTSAdvCLAADkYJsFAS1DAUT51NdZmyg9HTm5ubweoqwCQkxQ0RZQmAH2FO/P/1buryZxQWYJ2PFaa8XypbzLzun5iN5vZ6eIDBqNvNbKzMpCVGQEr2OU2H5l594SABCZAAS1v/jnrVIBFgcBiosQ0v0pHCA7OwspqakwGU0YPWY8BvR/GLm5emg0am4bASFh4eHYtWsHTpw4iS5du+DRkSNZJ0AepbeArfTB0re8+l4hAQAJAJQJADh95gKuXw/DEyMHFVxPFPynRg1BrZp+vDtPznDXru3Rtk1zPocce2IA+Pv7sQP96Ii+cHdz5b+dvxDEgoDe3h4c5z/cDCwQc23L1r0IDKzFkrWpaeno3esBvoYmqzdWfYLx40Yw2LDk2WkMIAihvgWLV+KdNS9g/qI38O5bzxcoYRPT4O13v8DkiSPx0Sff4tVX5hYIBhK9n3bvH+jSFsRyeHT4wwUAwO49B+Dt5YZOHe+7LQDw44ZdaHtfMzRp0gAZGZlY/902PPP0CGZFCEZEm/uaSQCg+o65suWVzAK2sPCZMWUyjh89xjv+xAAgMUASyWLdlBsh6PxAF7z51tsSAKhk756sjmIBW+iDYk3y1qpV+Hn3Hix4bhkovl04uPRJDroQAyQxPsVRVzMIILIBkMPOgoAWGQEs35PcPD0r/RNNnhzwAiYBswAUNoFIMUisA3be7dTQaol+r2IQ4ur1EKxe9SrvqFs64CITAd2Pyg8NvYHMjEy+T3ENAFb1p7rTPc0hDMU/mZ1g/hFsAQESFA8FoHoww8FkYgCAWADpGenIzMjAffe1wdx5C+Hk6EgLP66zIhyoQkpaKnbs/Am/7N2D3n1747GRI+Hiqqwr5VFyC9hKHyx5i+WZEgCQAECZAIDQsChs2Lgbc2c/zbvnJJS35u3P8OJz03kXngbxLVt/Qc2afri/cxtGj4kSf/TYGfTt2x3rvtmEMaOGonbtGnzugYMnecLp2KE1Pl77HV56cSZPZAQk/PDfnWjdugkC69bGW+9+jlWvL+aBn+757ntfYuIzj+PS5eucA/fhft0ZAKBwAxILnDL5CXz+5Qb0fKgzGjeqx22lcAPa6e/RrSM2b/0F/fo+yOEFdBDYQAtoHx9PEMjxxOMD4ezsxPF877z3BUaNHISAAH8JAMixU1rARixgCwufTz/+GCuWvcICXhQG4OHhwUwAWmTTuHrkyCFcCwvjeF55SAtUNgvYQh8UAMDlS5fw1OOPY/zkGWjcpMUtQQAOz6GdenLQGQDQQEtONjMA7NixVpgAKtB/4iDHNyMzExHR0cwAEGn5NBZifAVOuAgPMIMMBArQeODi5IhjJ07gq88+KsgWQuUXd8jJAQ8PD0N6WpoFAKCEGIh7KM78zWEARYAAMyNBaAEIFgGdI+4rPilkgg76JBZCVlYmsyhcXNwwa858tG/bGnq9kdkMdFBoAwEB6RkZ2Lh5I44cPoiRo55E33792KbyKLkFbKUPlrzF8kwJAEgAoEwAQFZ2DtZ/u5UnMFbGDwrhVICjRw1BfHwS087Iyd6x83c0qB/ATjRlA2jUsC769evOdPpz5y6iXbsWyMzIQlh4NHo+dD+aN2uAz77YwBNAi+aNmKqmz9Nj0MCHmB2wcvVa1PDzQYP6dVgEkNL2Ea0+H/lYtfo/rAHg7OyAv/66jP4Pd2cBwouXrmHrtn1o26YZDEYTzp69iFkzx8LdzQVHjp7B2bOX0KxZQ05pSGKEixdNhtFgxM5dvzProE4df4SERjEYMXnC44iLT8Tv+4+zQCGFOBDAIVB0yQCQg6q0QNWyQFVf+NAC+NzZs+jR5X40bkKCqw7mMACPggX+nt278MuB/WjRspVkAVSt17Na1Laq90HxkKgv0u71qy+9hDNn/sS02YtYP0io8otP4fRzWkBzOICInWcxP5Ud1MQEsIj/J8fZaDIhNCQECclJ0OocWUuABfWIKmk+V0kpaKeIDBaEA5CjrnxPu+jbt23Gvr27mCUk0g3yjj5pD3A2ATWnUw4PC2MHnLML2Ck6A4rTb9YaoBADMxNAY68pAgyI8kQmBMEEUAAAhfEgAAxhP5HikMIADAY9srKzkZ2VxY7+iEcfw1OjKLSyEACg64wEAphMrGfw2eefISk5ETPnzEbDxkqopTxKZgFb6YMla608iywgAQAJAJQJAKCJLCoqDseO/8kx77Q73/WBdnBxceaMACScF1i3Fi5fDsapMxeQnp4Jor63b9eC6VnZObk4eeJPXLhwFU7OjujQvhWaNa3PE0hqajqHChDLwM/Xix1s2nWnySIxMRn7Sbk/JgF1A2vjgfvbwNvbk9tw6UoITpw4xwI2LVs0RqeOrZmNQI47ZQLgLARaDd+L4vCpvLT0DJw6dQGXL19nAIPu1bBhXZ6wqX1/nDiH6Jh4TjXY9YEO8HB3wZ9nL+LX346ylgBpExDFX6ja0vl169RCzZq+/HcCGLp368j3Jd0ESpMo2AZSA0AOwtIC994CVX3hQ2NVTnY2GgTUho+vH6th0+6/CAOgMfXChfOYPW8exo4ff+8NLmsgLVDMAlW9D1oCAOSMBwUFYfrkSWjX4QH07NMfBqORTxHUdSGCpwj4KTH7IhOA2IlXHGjFMnQ+nXPx4gX8+stupGdkwtXNA17e3vDx8eW+7uxKmT8Uyj1J/vGVpF/E8f/mXXtztoB1n3+MkJDrisI/pw5UYvtFveh32oGPjo7iFM6kHSCc9SLZAMyAAIceiEwGBd8VAgYsUChEDy2yH1AVizMPaPOHfoxGA2cBoCwFBKp06tQZ8+YvYqHDQk6EYnkSBiRNgD//PIOvvv4Cnbt0xphx4xggkUfJLGArfbBkrZVnSQCg+CRkp4jECRG58npF7pRSz5r7VFTZJSmXQGdlsDZyfBkN8spgbGQwmv5Ni1MSkSFkl0ABRpjNdjYaDBznxUI2Wk2RnSnKB0sTECHNNHFYHnRPyg6gTCjKPZVZUslGQCllqDzLVDN0f/obT6Q33YtEb/RcXyEGKIqk+9D9tDoHvhe9G3q6f57ePDHbwdFRV1AFaruSjodQf8U+RL0TdhF/o39LAMCaN19eKy1QPhYoycKHxjEeYix25JR0XKSQbTEGmbVJLM8rn1r+cylUjyULF2L7li1wdVM0ACgVIAEBVD8ax9w9XPHhp/+5G9WR95AWKJUFStIHS1XgPTyZ+iLN+5s3bMCnn3yCXn0Ho3Xb9rxLzY65OX6dqijo8KyYb+FA086/pUNOznVURBi2bvkfVKp8Vrsnxf68vFzQWslozIeDIwF/XiyC5+7pDWcXF163WI5PdJ+wG8H47utPC8YuJdxA2eG3BAAodCgxMYFF+MjjVv5msfsvHH1mASjrP0uRQMEWsPxkUUJzSAKBBgLgoN/pUDQAaPdfSQtIGgoCAAisVx9LnluKGj5e/DdxLV1HDAG9wQhipn7x+aeIjo3ErLlzEVivnmQ8lbAv2FIfLGGTq/1pqm3ftMtv9+Br0Dl4l6sxSuJAluWGFVWu4j9KAEA8k4qyhbRz4Vufl5uCM4dfRN+nThTkDC5Ln5DXSAtIC5TdAnda+NCilGiwp0+dxJmTpxB05Qoio6JgIBBQBV78urq5olHjRmjTrj26Pvgg/GvWvOsLz/N/ncPwQYPh4enFIVcEAhAAoKQD1OD06VM4fvq03BUr+6sir6wgC9ypD1bQbSusWBozSMX+P598jF/2/IJOD/RAy9ZtodXp2Hm1PAp31hVHnFXy2dlWaPz094jwUPz+6x6o7e0wccoUtGzZkkWGIyMjcO3aVQRduozIyEjkZGVzekA7tRb2Gi2PBd7ePjwOuLgpIUF7f9qK48cOsxihACGUXXiFcSB+z8nJZpDB8hAOvhIOUJgRgEINSLOgJCBAcWDAMgxAhAAo6f4UHQDa/acfbx9fLHr2RTRtVA+5uQZOZygOZaNJAQWOHD2M/234LwYOHoghjwy76+Nwhb1UFVywrfXBCjaXTRSvio08pmxtlPNRUQ5kRZUrHdOiL8C9sDPtwtOPk5NDkd37kr6a96LOJa3bP53n4tdRAgDlYUhZhrRAGSxwu4WP2PX/Zc8ezJo+jen1z0ycjvvv7wp/P1+QwjYtgunIzMrGlcuX8M03n+Onn3ZgwuTJWLl6TUF8bRmqVepLiE3V8T4Ke3JkJ4IAAE9PT17006L7yJHD+O/GjWjTth1TeuUhLVBZLGCrzkdqSgq++vwzHDp4GDVrB6J9h47w8PZlqr5QvLdkFwmBPU7Np1IhNysT165ewbmzp1jviGjtbdu35/5teRCokJaWhqiICFy9GoSQ68EICw1lcTyi0ttBBXudMwMMRw/vZ+YlifLR+KWUpVD8SfRIYQyooNfnwaA38FhRtI6WO/2FIIAQLrwTCCAcfgEmCM0Bbo85C4DQUhBMAAIAXFzdMX/REnRs0xIZmcQOVcZeZlSY8lnfiY6omBi8//67aNgoENNnzb6JQVpZ3vnKVg9b7YOVzc6VqT4SALB4GhXlQFZUubYEWiQnp2H/gePs+Pfp/QBrCZT2uBd2zszM4gmI0vyV9ZAAQFktJ6+TFrDeArda+NAClHb831r1JrQ6Jzz66BNo0rQ5p9ASO3OUuovzbpuprxQiRHRcWoBu27oJu3Ztw6QpU5S4ewuRLutrfHMJIj/4k4+OwNWgq7zrTyEA9OPq6sZjVPD16+jQuSPe/eDfclesIh6CLLPMFrBl54N20Xds24otGzdCp3NEQGADBAY2gIeXF1P0VSpFeE8AAkaDHtlZGYiLiUHojetITkpA0+ZNMfLJUWjatClUJPpnPm4VmqT40fksnhcdHY3rxBC4EoSQ4OuIj4tHTEwUp2TmEILcXAthP9rFpxBNpXzahRcOtiiTPgVDgMADEb/PrAUW91NSGIpd/uIhAeJ8ITYowhMIPBCHycyQUIQADVwPEgR0dHLG3PmL0bVzB6Rn5Cp1pRfHDADweUYThw18+OG/oFKbMHvuPHh4esrxrgQ905b7YAmaXy1PkQCABABu+eLfbWeaBPc2bNrNjvSjwx9mxf/SHne7zlS/M3/+zeI8rVo1KW11C86XAECZTScvlBaw2gLFFz60kNz/+2+YPmkSnn1hOTp37sILUUcHB+7r5Fw76BRavaLgrSx+lZRd4Hh7UutOTk3H1Mlj0aRZE6x6622m3Fa0NsDK117Dxx98gBo1a8LVxbVAB4AW6CSOSnThg8eOwdHJqcLrYvWDkQVUGwvYuvOhz8vDxb//xrYtWxAUdAUaey2cnF15V9vR2RlajZZDAyjtXVZGOrIy05Gnz2XntXefPnioV094eChix/903A4QoGsopj8pMZGBgMuXLyOYWAI3bnCcf3JSMjIzMpgZoHMoZGAWH69E+YUggGADWDABLNIYFmcDCI0BwWAQGQiEXpMAMgUAQTah8ZgYAKRpMG/eAnTtcj8DAAxGEAKgUvBV0gEQYovrv/kCMfExmDx1KurUrVsgiHgn+1Xnv9t6H6zOz/Z2bZcAgAQAKgUAQJUgEODk6fPo1rVDAQBAEwKlCLx2LZSzA1Cavs6d7sOQwb04D+7Jk+dx4NAJzpU7buwI1KpdAyHBoZyK8OSp88jMzMaE8Y+xKj+lJdz7y2FW/Ke0fyMfG8gTS8iNCKSlZeDgoZO8mJ8xbTT27juMM2f+RrcHO7KKP02Khw6fxG+/H2MV/0EDHuLsB2+/+wXycvXo2LEVpk8bjaioWOzafYAR9keG9uHMB8HB4UhJTcP14HC4ujhhQP8eRWwuAQA5NEsL3DsLWC58aLxZ9+WX+PSTtXjuxVfh4+cPyrFNNHqi/BMAQCwAEgulfysipSSApeTvFgtmYgLk5OYhKTkZ7/7rHWRmJOOjT/9ToSEBVPc/T5/Gw716om5gvSLZABwdHZUwgKOHsXPPHtRv0NCmAACRXo3eIuGkiDdKPJN/co7u3dsn70wWsHXnQ7yf5GBfuXQJx44ewaWLF5m2z8qABQJ4Jjg4OrB4Xaf7u6B9h/bw8vIuc1/9J4aAQa9HamoqhwpcuXwZf545zSKitJFC4wU53pYAgGW/Uhx3seOvMAFoLBQOPwMELC5YVBfAkv4vyi4uomppCwIAlHCAPGYyzZm7AB07dERWdl7BeEsYgMKeyGcGllqtwsYNP+BayDU8PWECGpnTAVY0+FrVe3Jl64PFx/Hi9pXP0/o3TgIAEgCo9AAApdbbtv1X9O3zAE80m7f+grfeXILEpBT8/fdVODs7cprBk6cvYMmzU7Fn937ExiaiefOGSExMwZWgYCyYPwEHDpzAjdBING/WAFeCbsDZyQGDB/XCth2/MpJct24tThVIoAE57oQmx8TEo0+vB5CekY3f9x/Dfa2bIjY2Aa6uzmjdqik2b93L13bp0o5BBgIRXFyc4OrijDN/XsTY0Y/g4qVrOHj4JDp1aI0mjeujfv3aXEtuAAAgAElEQVQACQBYP3bJEqQFysUClgufv86exYyp0/Dci8vh5OoGB7PTr+z669jpp2wmBATQ7+T8KxlHlFRblgctYLKyczmV1cJF81Crlh+Wv7HypvjdcmmEuRDa5WvZqBGcXV3goHNk8S8PDw84OzszY+HSpYt44eWlGDz0kfK87T0ri2xMTgLtYlLO8vDQMERGhCPl/+xdB3gU1fc9u9mabHqlV0GaoogUQbECoiBYAKUXAUVFBAUUBUFBRBGxd/0rP0ClKyJFijRFeu8ljfS+2Wz7f/fOvM0kBAiQTZ352G83y+zMe3fevHn33HPPTU2Dw+VEWGgYIiIjUbtuXdSqVQuRUVEedfUya7R64ossUN6cD69cIkUaEI1bAgMyM9KRlpbOZTzJYab7lEr7UQokUelLeivsxIvj0/eUKvDsiBE4eYJKIgcx64nBGUXlE+XvBY1fEg8kMCAfEPAAATIIoMz3Fw6/h/6vAE5Fe4RQogAAqC3BwSEYPnI0Gje6kcsW0jxMG62/mAHgdjFoQSlZv/yyACdOHcOAwYNwQ6PGKgOgGAOpvNyD4t7Iyc5BdnYWM9doHND4MhiMDGzTy2Q287UWlTWK0UV1l0IWUAEAFQAo9wDAf7sO4OChE+jb+yFecE9/+xOMHTOYqbjnzsVi3V/bsG79No7SffH5dGzftgtBQQFo0bwRbLY8PP/idMyY/hKWLV+LXj0f4P/LyclFr8efxcL/zcWOHXuYEVCrVjUcOnQch4+cRI+H72NUed36rWjYsC4W/bKKWQbh4cGsvkuL6cd6dcGBQ8fYMSCWwLbtu7F85XrUqB7JTsHZszG4/747eMFJYEXn+zvAbDZdZG+VAaDOy+XBAlU1QsrSV243EhIS0K5VK0yYPB01atVhyr5Br4PRYOT7nRx+KfovpQAIAIAiXzp58SuuozKnl0CA9IwMDB/WH5PfnIrb27T12uWmfrz6ystYvnQZz4cUNQsMpFcQL9Ip4hgRFY5Pv/zaa20orQPTYv/fHdvxztszcHTfXrS02XCLXo96pH9AwmYaDXKdTsTYbNiVl4c9Oj3MtWpiwquvoetDDxUQNiutNqvnKdoC5cX5KI3ro2SrXO58xd3vetss5v3o6PN4fdIkrFuzFpGRURx1v1SUVZkKIMoDFgYBlJoAktAfsaQksECkAojji++oL1I0X9IfEAAAvYdHVkP/QU+jZo3qCAoI4JQsCVORxAuJAUC/IzB2/k/f40JCLIY8/TRq16lzEZBxvTarjL8vy3uQrltOdjbi4+MRff48Ys6fQ2pcPHISE2BNTYXLbodWp4PRYoFvSCh8w8MQXqMGp3fUqlUbwSEhXgXWK+P1ZnBPrQKQf2m9lUPurePyBaxEpQsvlQJAVPwTJ8+i9xPd+GLNmPU5nnumP46fOIsFC1firjtvR8ubm+D1qR/i44+m4N9/9iIiIoSj7ZSPO2r0G5g2ZQx+WfwHRj/Tz/NQ69xtCBb8+AF27zmI5s0aISIiFEePnsKJU+fQrWsn/i0BAPXr18Z7c75hhoDRoOc2UBSfmAGUsiAAgI2b/sGKlev5OELNt2uXO5GSksZAxJ0dWxdZ3UAFACrr9Fr++6V0+kXER0nJFI5sZabbCQDgtYkTkZSUgm6P9OZovnD6Jbo/gQGC/i8BAPQ3AZK0HylSK1MAlFfe7nAgIzMH+/btxfjxz2Pthg3wDwjw2uDYsH49hgzoz9RhipQQCEARPWonLZK3bfsbew8dhq/f1Quteq3RV3FgKg1Gffx+3ofI3LoVD/v6or3FgjCNBgaKOJKzodFAR1FJubY6HT6dQACrFd+npCC1QUMMGDsWD/XowYBOZR7fV2HaMtu1LJ2PMuu0fOJLpayUZruoDSkpyfhk3jx88uE81KxVC/Y8+2WrhRQEAaQ0AKUwYAGVf4VAoHD+qX9Kx1/oAAjnXwABguVTt35D9Hz8KVSPjES1qEgGE8jxp1QE2sftdvF7nt2BL7/4GD4+bjzz/PPsHKrblS1QFvcgXWsqsXv86FHs/+8/nN71H87t3o3cmFhYcq2ortUiRKuBWaOBAxpk0zh1u3GB/g4MRGjjxqh3exs0btUKTVu04PK79JxTt+JZQAUAFHaqTM508S7/pffyli0uBVoQwksO/e49h9C+3a2oWYOomtLEXhQAMPLpvtiz5zAjxK1aNWcne/rbn+KzT6cVCQC8/+5E/L5qA5o0aYg6tasjNS0Db0z9EB/NfR07/9t/RQDgn3/3oWbNarj5psZcGoecpdDQYGz+eydyc224687WOH0mhun+7dq0RECABWnpmQgM9GfNARUAuN4Rqf6+pCwgIkv08KX60fPn/4g1q/9EfFws3C4XLAEBaNf+DvTp2xftOnRgJ7K0olEl1cerOQ4tfIiOe2e7dpg6cy5ycnIkcT+i+1Pkn519AzuKgvrPbACT0SMCKFgAQtRKeX4XpQLk5CI9IwtjxoxC2zva4oUXx3rF6aTrFBMdjU7t27OAmFQNIJBTASivlxbZ69auwY8LFqDDXXd51MfF9S3PjrBwOEaPHIFN336LD2rWRF1SK3e7YfTxgUGng4GAG/qs10NrMkPjZ4HGaAJIZdzlgjsnG9r0NCRac9D3/Hn43HILFq9Y6VVA5mrGYlXdtyycj6pq66L6TfcWpSEs/vVXjB8zBtWqV+e1Fa/XFCkA4reFQQvJkS8aBBAOP6U4sAaAggUgjl/UOQQQQO90vlat26Dzg4+gelQUggMD+L6nVADWAJDZAnSc5ORkfPLxXDRoWJcBAJoD1e3KFijte5CEMU+eOIGtGzfiv99WImHbdjR2OXGL2YymAQEI8vGBhbQlxJwus7ocLhcynE5E5+RgT2YmtufmIjMqCo07d0Gbzp3RslUrBn0EoHTlnlfdPVQAQAUAihz9pQ0AxMYl4KtvfkZyUioaN67HAn3h4SE88R84eBxnz8XgoQfv5rZ+9vn/8NRT3RkAIME9ivYTFezI0VP4aN4U7Nt7mEUE69WtyY765Dfm4u3pY1mxn/L9AwP8ER0TjxefH8T77d13FI0b1ePPJNh39lws7u7Uhn+7ddtuTg2IjAzHG1PnIjIilNt0S8umHNE/cfIcPv/if2jd+ib06H4vVq/ejCPHTsPXbGRBmqeH9Wbxv7w8O25v3UJlAFTdubbc9Jzq1X/20cc4duwYoqrVQovmLdCgQQMEBYUwem7LzUF0dDT2HzyII0cOsHBlvwEDcV/nzlKeexELwnLTuWtpiNuNmW9N53u5W4/H+P4mlWqh+J+f76/3AADKSgCUJkCsCUkESyspUys2WqjabHZkZefgxKlTmPHWa1iyYmWBcl7X0uxLLeQJzHigUydQDXIqMyZSACwWC7fz5MkT8A8MQKe774avrx+qVa+GRo0bo07depyDXF5ZH1TGcNSggWhx9Cie0OlgJptrtez8m+h6keMvv3z8A6C1BAB+Fmh9/QCjkehyHDEkEMCdkoScxAv4OT4eC6Kq4Y05c9C+QwevgDIldW0r83FK2/mozLa81r5JKTU7MGzQILicLhhNxouEAAsf+3KaAJ7KKMTI4Sop+S96hkjOu3TlPc4ai/rnl0Sk/3O5nDCZzHj08b5of8ddnlKsXHVFBgBoP1pv0Ry8d88uLF68CJ0f7IKejz56reaocr8rrXuQxkxWZiZ2bNuKP+bPx4mVv6Gty4l7LBZEUYodgbUEFGk00BMAwDoSWuhMZsBglJ6b9Dfc8HE6kZqbi72JCViakYHEOnXQtk9f3N+jB+rWq6eyAa4wijUJcf/IGqQlO941GknAxO2WUMSS2rx1XGqft47treNWpjZTtPyff/bwMKFSgDff3ISF9Ggj9f/s7BxUrx7Jf1NFAKLgk1NNTj9tjRvVx5Gjp9kxT01N5aidn58Uudy3/yiL+tFnSjOg3PwbbqjLAIPD4URaWgb8A/w4pzcrKwc5OVam8dP+iUkp8PM1w2Lx5+/37juE4KAANGhQm50E2mfPnkN8nFtvbcblv44fO8NVBW6++UbuC1UEoIdrSAjVo734TvALu4WIbCV1i6jHUS1wkQVonJJj+P03X+O9We9iyPBn8fDDj4CcQqfDwY6hFPXW88OW/hbpLlt27MBrE8aifoP6mDNvHsIjIiqNo8SUUZsNzW5oiPETpyA0srpnoUpOPgEiHFlWRP89qQFySUCykxDAogWotDCVaOjk/BPtnuYqqzUXLjcwdMhT+OnnBfDzs3htpL4yfhwW/jQfISEhsg5AIPz9/blvNA4IBKC+E8hJugDWnGzu46NPPMFgT5OmTTlFoDwwAqidZ0+fRud2bTEqLw8dTSZeBNLikBx/eicQwChAAKMR2oAgaAICJQaArwUgmr/eIIFXRBe258GdEA/XuVPYmZ6OZ202/Lr+L1ZfLw999trAKKcHLi3no5x2v1w0i+4zqggwZfJk/LVuHcLDw7lK0pXuByUIkF8dQDAC8p1/UQGAOiscfn5XLIpoHJBTT4J+sgPBa6e69RpgxLMvIiIsTBaEk7QEBIhA9H+aW90uJ379eT7iLsRgxDPP4oZG116euVxclFJsRGncg3QtqRTlquXLsHTePESdPYteZjNq0rNUFvQTTr8AdWldQnO3hp5Hfv6A0STN5cQIoCoR1mzosjKQmpGBdXGx+NWai9qPP4beQ4ehWYsWKgPkMmNIBQAUxvGWo+6t41YmAKAk5rmKaGfqtwoAlMTVV49xKQtwfmdyMoYNGoiw8Op48qmBCAwK9kS4Wdneo26vY2CLHFoRCabISkZmFlauXIaPP5qD9z/8EHd26lQpDE62OX3yJO6/uxPenfulZzFKffewAORcf0oDYEBAvDwVAqTv8lWwZQBAq2HnX3K0nbDm2hgImPPBbDzQ+R7cc//9V1xcX62RmcoP4M/VqzHgyb6oVasOgoICOYImsRQEW0HnATrEAp8qCKSnp7EQE6V9DBsxAoOHDSvz9A+bLRdd7rwTDx07htsIqCLHn66JEgDQ6WCi/yMGAAEAQSHQBIVw9F9DDABaMOr10FB0Sd7ceXlwJcTBeeo4dqSmYKjVil9/X4VmzZuX+HW52utY1fYvDeejqtn0avtLcwelP/26aBEmT5zI1QhoK07616VSAoQmAMX1CRgVLICLQIBLNJaOS7+5v3M3dH/kMQYDaB6T9FYkRoFoI4GvZ06fxPwfv0PLVi0x7OkRPBeoW/Es4O17kNILKT1jwfc/YNmsmbjHbsfdlJomg0y+MghA11Y4/8Tw0hmN7PhrLP4M5mp8fSXnX6eXUruoWkWeDa70VOhTk7EvNgazEhJg6dwZQ158ETe1vEUFAS4xBNQUACUAUIkE9Yp3y196r9JOAbje9jIY4qXr5+1jqyKAJXH11WMUZQFaQGVnZaF/nz6o16AxHu3djx1ELmlnNHKZO3b+TUbOdyfBOxK2E2XtBAhAwkrkvO7efwCvvvwC3ps3F7e2uq1SOEp/b9yIN994A8+Nm+wpfSUWnhR90JEOgLCNjmwkCwDKzAAWAqT9ZAdbSX2l49CLBEVJDJDSAP5YtQJHjx3Ae3M/LHH78QL+50WYPmUK0/ujoqoVcPqVIACBGXq9gYELgF4uptE6HFJ98P379uKGxo0w893ZaFpGTrEtNxdDBw5A1B9/4EEfH2ZVCJo/Rfw595+i/4UZAAQABARBK6JGhQAA4dQwCBAfC8eJI1iWmoKlTZviu8VLWP9B3UrPAt52PkqvJxX7TMyY3LsXr7z0Eo4fO4bg4GCeE6/EAvCAapSLKesGCD2UfH0Aju97gAAlCFD4s3DqqT3hEVEYMGQkateuzakJNM9SRYHCYoI0Vyxb8jMSEuMwavRoNGvWnE6nbsW0gDfvQUH7/+m77/Djq5PQT6dDa5MJDrf7IgaXAACY3UXRf9JyCQpm55/Tucxmdv41BAIoS+8yCJAGXXwMTiVcwOy4ODg6dcKoSa8yE4DAb3UraAEVAFABgCLviYroTFfENpPxVQBAnZa9YQF66JKQU6c72uOOjvfg/i4P8wNViNopAQAqTynlvJOivZTLLlTtRXSHnMP0zGzsP7AfT/bugdV/bcCNTZoUe3HojT6WxDFXLF2KxT//ikefHMyUV2XEi1Mj2FHWc3RZcvbzQQBajHKqAAEA/JKcVMmpljZaEzucTgYBsrKzsXf3Tsz98F1s3LqtJJrvOQZdawJ6tm/bhrp1pfzHwlF/qWKBVLmAygT6+Ii0Dyl1gdpKNiClfarBnJSYiKNHj+D1aVPxVP+BnsV9iTb8Egej6/DT//0fPh0+DBNNJpC2M0f4C+X8C+o/gwCyGKBPYBA0waHQ+gcAJl9eRBIDgBaMwpkRbAl3dhYc507DHn0Wk+LjETB8OKZMm17hx3VpXKOSOoc3nY+SamNVOI5w1Ob/+CNmTJ+G4GBJQb+4LAABGAtbCRBAitZLOfu0CTaA2K+wYJs4jlbrg7vvuR/3d+3OArVU1YMBgMKlBN0u/Lt9C9avX43uvXriiT59ee5Tt+JbwFv3oEg1W7FkCd5++mkMcrtwm8kEu8vFc3nhFK4CAADl/Pv6eqL/AgDQ0PcE6ioBABqn9jy4kpOgizuPhJRkTDh3DubuD2P8lDe5soUqDKgCAJe8I7zlQHrruNQRbx3bW8dV23zx8FMBgOI/pNQ9i28BevB+/sknWLZ0OZ57cYKc12/gyL+H9i/Xti/MABBidvTAVNI7OR0gKxvr1q/D4l/n49sff+LjFjdCVPzWl96eRHld9+dadH2kdwEGAC9UyZmXHWbWSODPEgjAoID8neT8y/R62R60yKWNaKtkN2IAEM3+0MF9ePPNV/Hfvv0l1snz585h5LChIKE8ivrTQlty9KlNkoaBADPoe6PRxONAJ7MXfHQSWMDXkVIWnA7Ycm3IzMxg2uaRw4cweswYjHjmmVJbRDnsdnTv2AGDjh6Fr8PBC0UBAAgWAP0tov/Kdx+LP7QEAvgHQmP2Bcy+0oKRQACNlKIhHBumjyYlwn7yKM6kp+GxpCQs3b4D9Rs0qNDjusQGVykcyFvORyk0vdKdgub7A/v349VXXuF3AgFIiK+4QIAwiHhuiHtN6APQrSeJ9wkBQOld+QyhzzRv1qlTH4/37Y8ASuchbRqihOuk9CUWiqN3lwuHD+3Dn3+sROs2t2P4qJGse6JuV2cBb92DPJ727cPwR3vh7vh4PEjOv9PJz84rAgCU+08AgH9AAQbApQAAHqPE6kq6AOe50ziVkoIx58/hoSlTMPDpEfCzWNQ5XTEsVAaA0hheopCrznQh1Em1cwGDqADA1T2o1L2LZwGiRLa77TbMnPMZrFarh/JPziABAKxkL94pHYDK3bGgHUW6RZ6llLeprM1szc1DZnYORo0cigcf7opBQ4ZW6Ifq8iVLsGzxUvTsM5Cj38pNRL4kx1+OnpMDbTCwXciGrFJM9H/xTrRFWQRQHIsYAESlteXl4cC+3Zg7dxb+3vFP8S7kZfYSi+zuXbvg7JmzCAgIAEXNpOsoMRJ0uvyov4j+U0lAorkLNgOV6BILbHE6uua5uVakpacjMyMD69etwZtvz8DwkSO9fr2pXz8vWID/DRuKYVotnDJVlEEAmfpPzr8QAVRWAWBQwGiClmijlgBozGYpd5TKARINVAYBZI+Gc0jdaSlwxpyDPSEe32ZkwPH8C3h+7Njrvj7qAYpnAW85H8U7u7pX4TmPhFF/X7mSBQEpJYjuJ5oPilMhRMkWUILHhYEAcU4hmir4+hIG6WbR0od7PIaGTVowI0k5/woGgD3XiiOH9mPzpvW4+ZaWDFCSSK26Xb0FvHEP0nXMzMzEmJEjkLxkCZ4zmZiVyGy6IgAApQAgAbq0n5bA2+CQgikAxACgNIBLsDxcWZlwxUVzetem2BhMsdvxzqKf0eaOO1RmiAoAFH1zeMtR99ZxGTVVnWnPxfSWLbxpZzq2CgBc/cNK/cXlLUAP3pdfGov0tGx07f6o5KzKqvX0ThoABeraywAAObZS1JgcR6mknXLhRotA0gPIzMrhVIDx40bjz782sONZUVkAG9avx6y3Z+CZMRM4Sl94MUx/Cyq9yPOXKP+0iJGca47+yxEqEUlXClRJLAAn8ux2bNq4DoeP7MO8Tz69bpvRQn3U8GHYvGkTQkPDmVorUf+la0jXkgAAsXguDADQWJB0ACivVkpfUG4SCJCL1NQUrq5y/PgxzF+0CE2aNbvutl9uBBN41b51a/Q7cxp1iPpLJaFImFFR6o8XkQQCyO8FdABo/JIAIEWOCASgz6QeTbn9ohqAaABVBLDmwJV4AbaY80jKtWI4gJX79vN1rajjuiLNkd5wPipS/8tbW+n5kZiQgG+++hLfffU1i+nRnEJq+8UBAag/lwICeD2lVP7nZ4yUGsAsAdKoMZlw1z334/b2d3FlJf4/YmQRS4lYVU47kpOSsH/vLpw7cwIdO3XCgEGDERIqpSyo29VbwFv34KqVK/Fcr56YYrEg1OFgtZnCAIBgAtAz1EyaO3J1FxIBNNDcTWwuEgKkz0IDgERdSQiwUBoAjz2bDa6MNLjOneb3yadPI+WBB/DOx58gOCREndPl4aEyABT3ibccSG8d15uOqdrmghOoN+2hAgBX/7BSf3F5C9Di6I7bW+PVqe/A7GvxOKkc/ZcBAM4DNxqliCpXAaDUAOEsFqxrr6RMEwBgs+Uh15aH0aOH48VxL+H2tm0r5CWhReqJY8fQ/cGueGv2J55F6CVBAFnoj51+OeLPTrbscIsoen7uq1TTml7kTJNE1g/ff4V27W/nGtXX41zSMVcuX4aRw4ahevUafCwBRkjpCET9l8AAoWMg0gA4BcBE117P170oBoCwAS3ASUgyOSUZCRcuYN/e3dh35KjXFlLUr8OHDuGxOztiJpV5cjo5LUEsHHlRqBD94xxSRTlADzOAAA1aMFI5QDOVkPKDxmCSlKOJBSB5KSR6AHduDtypqciLj4bVZsPAmBi8smwZ7uh453Vdowp5U5RBo73lfJRBVyrNKek+PH3qJOa+9z7++P13mMy+DDBKt02+2N+lOuwBAORC426e/SRHXll7XDkHEnvJnpeHBg0b4sEeT4C0aUQuPwGoBEYmJyUiNvoszpw6gcCgQAwcMgQd77pLVXq/zpHnjXuQmIePduuKBv/8i+46HXIdDhjkVC5mAFBKh6wDQCAvzePM6qLnrFwNgER4eR73D4CWygCSKCBpulB1AEoRKFRKksen0wHSdnHFRnOll2OZmeh/PhrvL12Kjnff7dGQuE6TVfifqwCACgAUOYi96fB669jeOq43gRY6tgoAVPh5tNx1YNuWLXjjtdfw3EuvMfWcFmNc1k6UrtOLz3IVABkAMFBOuJzbLokBSuJwhfPZbTY7rLm5+P2PVYiPO4OXJ02qkI4S2SXXakXzRjdg4hszEBQSdhFFUEljFSWoWBdAjvorc/9FmSsR/RfRMgEAEODy2sSx+PbHHxAUHHzN40a0u33r22RlbW0+S8GjRyCzFOQIv1IA0GCQGCDk/AuQgEAAIfxYGAAh5kJ6WhoyMtJxgEQg+/XD+IkTr7n9Siei8EHIZksX/4rfhgzFIy4nK0WTo04LVC4LJRaQogygzAAQZQE9+gByuoCWy0dR5EgWAzQYoPHRSSUfCZxxOgCrFa7MDDgTLyDbmoNv09IQ+8QTeO+DudfVR/XHxbOAN5yP4p1Z3euyFiAw7vBhfDB7NjZu2ODRErkSCCCcfzF3ajnCL9x+DRgM4H9KIIHAUhdXIImMjEBoaBh8/fxA6Up0HBYmzcri9zr16uLhHj3Q8c67GIhUt+u3QEneg+L6b964Ef26dMH7/hbocnIYxPU4/YLiLyq7KIBcAgUKsAD8LFzVRUPvRP+n8o6U0kVzObG0iAmtYJVIAEC2lNoVH8NgwJtnziD2vvsw79vvuMzt9YDv12/t8nEEFQBQAQAVACjGvehNcEEFAIpxAdRdrsoC06e8gYyMbHS4u4tH2I7o3Zz3TakActSfPnPkX1a6lwCCfLE7CQCQFJxpo7r2FIlhRfucHJw/dxZTpk7E73+uqbgPVLcbr054BWnpObi380Pcz8KLg8K5rIIBwE6zyP+nFAAfSpvIL1EljkM2o40c6A/nvI1lv6+6LjE9as/smTPx4QdzEBYW7hHEoutJUTRB9ReVCZQ6ANReyfk3SRUM+NrrQEKA1N7CIACdizQMcrKzkJaWzroAR44cxubtO+DrJy2kisr1vZSTLwS+WBMhN5ejelRxIDMzC1mZmcjIyMAvixaiyZIluIEYAHK0kd5pLFIqgDJ65BGSklkAQhiQaaYyWKClBR8DAL6eRSMIBBAMgzwb3FmZcKSlINtmw267HbNq1cLva9ZWeJHLq5o4ymjnknQ+yqgLlfq0lPrzyYcfMhNA0hgpWCazKEaAuF9Za8Zkgslsho/WB3l5NmRlZfF9LxxFmhMcDicyM9O5fN9rU6aAREBPnDiBnOxsdvoDAwNRv2EDNGp8I+f5i7JuylSDSn0RvNy5krwHxXgYPmggMhcuxHCzGZl5edARS43WE5QGIEf6xfwt3un/2flXsAAoTY3FAAkAEKkAsp4La7sUrgZAqXw2m5TaFXMOzow0HMnOxlNJSVi+4x/UUwVepXXOhZhtSjZOiQ0xbzlM3jouG0PNp/dcf2/ZQrXzxbeYCgCU2LSjHki2QPPGjTBy9DjUqFWHvxEPZKbbCWefgAAZABCgAAMCJGzH4nH5NHdlajgp2lNE2JprQ0ZGGp7s0ws7du/iRWFFRNVp4UMid53vvRdvvPU+l+orCgQQg0ssOAU4IgAAdp7lPHplCoCwPz1ov/zkAzS/uRlenjDxmm1F5ydH+b5Od8GeJ5UtpI3ZCSz8l1+SUAgBikoAyhQBiQVghN4gVTVgxocMAtDxaKzQRs4/nYOcdaoKQA764UMHMZivVMsAACAASURBVGDIILw47uVL3nO0wCe7XoiPQ0x0DM5Hn8fJ48dx4uRJxMXEIC01ldkXGqcTFocD4S4XIl0u1DSZUNtoRERyMnQU+Zf7x3akhSMBADJbQdD/xaKR2QFyigAvKAW9lMAZihSRDoCJIkdGWUBKIzEAcnPhysmCnQAJux3xbjeGWyxYs2EjRyEr4riuSJNhSTofFanfFamtMdHR+O7rr/HLwoXIteXy3KEsq1Y46k/3DDn+FosFfn708mOwmTZy6KOjo5GelsoMJpstF06nA3ffey/eemcWQsPCrmgaPp80UV9xX3WHK1ugpO/BjPR0tGzcCC9arWhIzw+nU9IUklkA7OBfigWgTAEQrC9aXxCISwAAAQEEChAQRekAQgxQZnVJg8wGd04OXClJsMbHcLWIx0+cwIBPP0Pv/v3VNAAVACh4U3jL6fXWcVVnunSunzftTMdWAYArP5zUPa7OAlEhwZg+ax5CQsMKlDyjBZtwAlkATsEE4KiqDA7kl5CT1eFlMUCmsrvdzACgFACKBj/+aDds2r4NQaS6XgEXY2Lh89KYF6DT+6Jth7s9iteXsrqH2srsCIl+L+j/XJqKwACFLchmKcmJmDHtNfy5fj3CaIF7Hbba9d9O9Oz2EMLCwyVtAYqOy06x0smnyL9HwNADDEhpHvQ9LdBpH1EmUEr7IEqlJMrFTjddc6cDeXl2ZGdnMwiQkpKMgwf2c2lAWuhlZWYhLT0NqSmSWCDReCmXlzx2KjVo0frgwbRU1PDxQYTBgFC9HiE6HUKppBcAX1rwEYgh6yXkuVxYc+qURwDM0xY5h1hJI2VNAJEWIC8cBQggVKUFMMDXxkcHrUEqByh3kEtHESMhj1gJxHbw8UE/rRa/bf6bI48VcVxf3YxRtnuXtPNRtr2pnGcXaUd/rV+Pr7/4gu9/Eu8jIICYT0oWEH2m+YVYRmZfM1Oufc2+PN+wVolezyDmgf37GEwIDwvDSxMmoEfPXjw3iaozhS2pFKStnFYuu16V1D0ogKBtW/5G306d8HFQEJxWK3eMnoMs6Crn/jMrURZ29czZ9Bwj8EiU2JVZAzyHMwjgBw2V8yMQwEcvaQEIAIAAAYeTVCJ5Tndbs+HOSIc18QIDx3PPnMHhzp3x5Y8/qQKvKgBQOg6kCgCodr7ctK4CAGX30KusZ44IDMDb731yEQBA/RUVAYSjKEAAoRHASvcyU4DeuaQdObo+WrickrNJUWGbzcav3k88jM3btyMoKKhCOkosSuV2Iy4uDjc1uRHvfvA5/El1WFEBofA4UUa7xKLUAwLQ7xQONB3f12TC7JlTMGbcS7jnvvuua9jRud9/dxYvwmmBzQsrl0u+RtK1EyKAogygVNlBrlYgX1sBDNCivDBzgGi+yo2icwz6WK3IyclmZzkuLpbpwFQBgvJ0KcpHGzkDYiNaL9UQb5yVhQmnT0JaBhZ6HhSyM/XF7nJhw5kzRToCxAIQUSRy6Cmd5VIgAEeZ5EWmWGzS2ek75UY641Sb2uFyMQBAYlXDTCb8+vffXAddBQCua8he8ccl5Xxc8UTqDtdnAWLjaDR8769cthyLf/kZp0+eYsdOep5QCpJ0NemZQRF/s68vzCaaH6R8fvE8oWfH6j9W4fkXx2DU6Oc85ftUSv/1XaJr/XVJ3YPiWfTR3A+waPx4vGGxIMNmKwCIi/lbVHWhd5qfWb9FBgc8IoDyHO7RfyH2FqcD+ENDYq5cEpDgY6IWEADg4Gg/be5cK1xJicjNSIPb5cKmlBRMCwrG+n//5fFY1Tc1BUAxArzlqHvruNR0bx3bW8dV23zxlKMCAFV9Gi75/t9Yvz6eHzsB1WvWKaC4zA9FOTojlbKTXiL6zyCAHB2mz/RQFo6tUG9mAEBES605GDTgCWz/7z/O8ayIjpJy4bNpwwa8OWUKnnluPNWcumJ/lItVZT6rBzyg+vV6PRbN/w5msx5z5n3kocFe61WnhcwdbdsgMz3Dk58uanQXxQLITw2Qovsi+u8RLyQWiFzmi6L1lKebr/sgXXUCfETOPtF3aRPq3NRvJSCi/Fv0sUNaKgZGn4dTo4FTpvST00AifPTO38nv9Dc54v/FxRWIKirtRSCAJ5KkWDAqmQD0/2LRKN55PBehc0CVDuhF5yXwIUevxxCTCas3boLF3/+K4+Bar6X6O8kCJeV8qPYsXQskJydjy+bN+POPP7Br504kkbOVmwuLxZ+j/TSv0DsxAMxmepk98wbNkStXrsDWf/7BDY0be0DM0u2BejZhgZK6B8WzYMSwocj+8UcM9vUtAAAIFgBrAcjgrDL6T9+LigBCB4BBbXk+Z/YARf1NvhIAQKwSKgdIG4FP9HAQujHWHBYAzM3K5PF1NiMDPVJT8fehw6hRq1aVv/gqAKACAEXeBCoAUNAs3rSHCgBU+Xm4xA0w/sUXoTeY0bbDPSzaJzalo8Yl4RQggBT1l/LBJadRUoUXee3KY9BDnHQA0lKSMGXKBKzftLnCOknKhQ/Z592ZM7Bi2Qo8N3Yi9AYpZ7W4USklDVYCAYBtf/+F40cOYuHixddNO6TjEw2/brUo1KxZqwDTQEReCmoBiEoOkvaDcPpFOUCRviD9TYKAOo7qE9tDiBm63C64XRLoQ1E7YgMU3kQaAn1PnwWFV7y3SU9Dv9gYjq7T4oyU/WmdxvsSCABIdH8CAeTvozMyGBgoKsNXCBdxdF9eMDKYJacDsFigomIALTTFglOAAIVTMJQgQLRGg8mRkfhz/V9cA70iAlslPql48YAl5Xx4sYnqoS9jAafDgdS0VJw6cRJvvzmVKwf4+foxZZucfnL+BQNAUPwp7WjVqt/x6RdfoFv37hIQdB1pUeoFuj4LlPQ9+MhD3dD0r79wr8GAjLy8AgwAAfopUwGUmi2XAgGIxk9rEp7ztVoGAFgXQAAApO9it7O4K9eYIG2XXCuvVYjVla3VosuJE1iyaxeaNGte7Of69Vm2/P5aBQBUAEAFAIpxf6oAQDGMpO5Sbiywfu1avD/rXYx84RXY6YFYxMZ54+QwkXK8DAYIQECo2Stz22mBwAruck17ct527dqJs2eO4M233q6wi7fCCx9azC6YPx/vz56NYSNfYCFFsiHZ6nJAgBJc4Qi6RoNvPpsLs68JH3/+OZerut4FLtmcxLhaNm2C2nXqFriqIvJOYncScyNfDFCkBAjavwfg8aQLSGyHfFaAVBFAVO2m8lwEAFB0j0AA4fCLc0qOvtvzPVWLEP9H782yMjE0Pg5WKklJzr48hhgEkFNKWGtAgAKk4UTig5JXUEAIkAEZRc+LYgJwtEhoIiidfxksUOoziENRmwQLYHNuLla3a4dFi5dcV7WGcjMhlPOGlLTzUc67W6maV3hOfHXCBCz59Vd+rpA+ADEA/Pwo/19KAxDq/cQKWLt2DV6ZNBFDnx5R5Z2xsh4UJXkP0pi44/bb0fPIYbTQaGB1Oi8CAAQIINT/hSggswKEk6/RcEUAZgDIOi80t7PzLwvV0lzOgoBCB0A2JGsAuJz8HKFnDIHPNrsdvc6fx0d/bUCb9u2r/JhTAQAVAFABgGLMvCoAUAwjqbuUGwtQPvs9d9yBydNnw2gyX+TEFHZWRSoAPVjz69pLUWAhbqfsHP2e8svnzJ6BYSOG4s5Od5ebvl9tQ4pa+FD/1q1Zg5lvvYWGjZqgXYdOCAyS6k2LqLbSmVdG/p0OOw7u34NVKxaj1+OP4eWJk/h31+v8i3OfOH4M7Vrdhtp1pAoPYhNtEDm2wtkXUf6iQAAhCin2EZUMxDFI5Iucf3bOXS4WfSSRPwIG8kEA+n+yi8Q0Ed/zOznrLhciHE6Mjo2GgxZlMqPCqdWyw09sAIdGgzwSl6QcfI0GuaRpoNGgfhHOv6e/hUAAsTAkTQAR8Rff8biWQRnh/DNDQz4GLRAZmKBUALcbczIz0ebtt/H0qGdK5Lpd7ZisavuXpPNR1WxXXvor5p/33p2F777+hlOJjEYqN2r0MADI6ae/aW6gz9u3bcUDXbtg5uz3qrwzVtbXsSTvQbq+Hdq0uSwAUGQqgFy1RYAAzAQgLQlZl0ikcjFYLYO51G4CD+g3hTfh/NM7MQBojn/03DkPACBYc2Vt+7I6vwoAKCzvLSfPW8flRaVautBzBb1lC2/amY6tpgCU1fRXec9LTtfAfv0QHBKBO+/pfEVBO3YAWehPEpHjd1nhvigAgNIKMjPSMXniGKzdtBnBwRWzAgDf2/IwKFwPV9Dtf164AG9NfRP16tdHt+69UKd+Y/6FMsJNf1P5xEA/P4x+dghuu+02zJg9G+Hh4SUaQaYFy8kTJ9D21ltQp249T468MgrnEQSU0zeE40/iXIVBAOHwC0YAXWuhX6As8UX9o2tOLIAzZ05zn+g8graffydp2KDMHVBWEnC50MJhR/XoaCRrNEix25HqciHZ5UIKABsBB/Jv/IOCEVm9Go4fOYq5Bj3MTudFDICiQAB29uXokNLhF4tI+j9aJIpSVBf1TwYsqKb0iORkLD1xEpFRUSoAUArTZEk6H6XQXPUURVhAzEE//vA93p81i0VDKepPIICvryQASAwASgGgOYbEAQ8dPICIyDD8vHSFatMytkBJ3oM0Fu5s1w4PHTyAmy/DABDPX2IB0DxN40KUbhX6AALELaDnIlcK4P1lYFccq/BznEEAYpTZ7XAYDHjs5El8tnEjWrdtV+VBJxUAUAGAIqediuhMV8Q2qwBAGT/1Kunp6QEcHxeHPo8+hlcmv4VcG7lYF0ehlZFr+n+OCMsAADmFtCi4SAOAqXdafPHJXDRr3gQTXnutQjtJl1v4CPskJyVhzerV2L51K/799x8MHDYa1arXRFBgICJCQxAVEQ5/ix9SUi6g64NdsW3nTg/VtSQi/x6H1+3mFICbm9zIKQCFrx8tsm22PM7TV6ZvCIZHPs2fcv1J34Fe4rOi4oPsvAsnWbAeCARITk5CVlY2AwAZGWlw2CVNAAkQcPJYIOov1f8ODApESEgIVwrwk+uBBwcHISg4BGHhYaywHxIaitDQUN7f18/Pk5IyuH8/hC9fjg6yDkBRWgAMxCjuYQYAxEteJPKYVjj/ShCgQClA+VixTieW3tUJXy1cWKHHdUWa2krS+ahI/a5MbRVz0fq1a/D6pFe5FKhHCJCcf18/jvoTA0CUAoyLjcWFCxewY/cujzhgZbJJRepLSd+DvXv1Qq3Vf6Cr0XhRFYDCduGqACLoIIMASpHAwiBAgRQA+VnFTACtVkovEyKA8omovCuNT0pFeCg2Fr/t3YdGN96oAgAXYrYVBkxKZMx6yxnz1nF5caxG0z3X3lu2UO188e2lMgBKZMpRD1KEBWZOn4ZjR47jkd4DCogBKnct7ESKCDAzAmRWAIMDMsWO/j85KRFffvo+1m7cVKIR7rK4iMVZ+Cjp9XPefRe5eW7c1PI2hIWEIDI8HNUiw2HQ65CTm4l2bdti9fp1CA0LKyD6VxJAgGAl1K9RHTVq1JRo604n16qvXbsOR9lIpf/o0aPIy7N50jcE1V9y9iUmANH7pTQBcvyl6Iun4kMRJRBFGoAAA1JTUqA36vFIr16oV68eoqpVQ3h4BGsdkLMvqgRc6poKBoX4f2Efeqf/S0xIQM/69TBFo0G2zNS4HAgg1SuQ2AeePFEZDGCwQ5E7WhRdlNpBY35GVhaGL1iArt0eKovhWCXPWZx7sEoapgJ1WsyRB/fvxwvPPoP4uAsw+5o54k/AHgEAND8RKCDmmoyMDGzdugWHT55kkFDdys4CJXUPCibIxPHjcGLePIwsVAXgUj1U0v490X9FpQBlOhfP8UIIUD4gMQeIkSbWLfQ1Of4CDKDfnAUwIDkZ2w4d5udVVd9UBoBiBHjL6fXWcVVnuuDtWxHtTD1QAYCqPg17r/8pKcno9sADuK/zQ2jdtiNTuHneuITaslIbgJ1+WWyH6NwiZ9ri54e486exYeMafP71N95rfCkduTgLH2EXq9WK2TNnIiPTirvvfxBBAf6oFhHJAIDJaIDDmYdHHumB8+fPICg4GHXq1MU999+H7j0eYcf4cra/UndFG3JyctDm1lvY2yWHOyIiEmaztKgWi3Da5/jxY57SWszm0JC+g1TiTzj60nt+2T8p3cOHm1KYIi8AAEkTADh39gzenPE2Hun16EVNF+NLCS5dCwDy/MgRCJo/H63lUoNXtJFHthDQyqUCRbSI+y2nGbDGQaF7gBaPB1wu/FivHqe1ECNB3UrHAsW5B0unJepZrtUCYn6KjYnB04MHc6oS0fzzSwFKDAB6CQCAwMvly5Zi5769qN+gYZWPyF6r7UvidyV1D4oUtG+/+hKfPfMM3rZYrsgAEO0vDAKwM0+MMlGRSJHmRQAAbZwCoEg3K2wLFpN1u1lMcG1qKj4LD8fmPXsZiKrqmwoAqABAkfdARXSmK2KbVQCgqk/B3u0/095ycnDPnR3x2BP90bBx03xE/AogALVMGfmmvyk9oH3rVogMD0TfJ5/CXXffhcHDh18x2uvdXl7f0a+08CEbpKWmcq3rt6e9iZTkZPTpNxid7u2CwIAAVIuIYADA19cEkpV76+1pOHHiOBwOO5KSknDq1AlYc6x45vnn8GS//qhRs+Y1sSbovFv//hvTpk5BVmYWbr65JS+mRZlHaid9JgYAvRITE5CVleVx5sWiW0T/85kAGpkpkA8EUByd/l/ptEvifvkiiPv378Xva9bipptv9gpVnvpDTkSnNrfjLWI5kBbAZUQBlaNA0BrFtaXokXD6BZBF/ycWjrQ/VU94E8BnmzZzXfJrASyubyRW3V9f6R6supapOD0XAEBWZiaGDx6E3f/9B18/C6jcn1QK0OzRAlCWAly2dDF++3MNbrv9dhUAKMPLXVL3oBgH+/bsQdfbW+OTwEBorNZi9+xSIIBHxLVQJRfBBLjcCQgEsBgMmBMfB3ufvpj72efXXZK32B0qxzuqAIAKAKgAQDFuUG+CCyoDoBgXQN3lmi1AD+TTp05h2KCBaHxjMzzY4wnY8/Kk8mqXqbtcmA1AzuYtzZohMiKEF2ppqSno8cjD+Pjzz9Di5puvuX1l/cPLiQBS29b+uRqTXn6Zy99FRkRxXfgmTZvjrvu7IdDfH1EEAESEIzDAj7vy0cfzsGfPbgZFyE5ExafyeTEx0eyUDxo6FOMnTLyigynsn52djc8+/gg//fB/vJhu0KAhv4uIP+1HzA7h+FM76ZzEAqCX2E+IORZmAxAzgJx9wQQQKSD5lHwCgqSrJFgANlsuLlyIx+4DB5ne6y1nmc63acMGTOn+MF7W6ZjSqRGNuczAUQIA4rMULwKnAggQgPtErAAfH7xntaLbW2/jhbFjvdafsh7r5fX8JeV8lNf+VaV20Vw0ZvSzWLP6T0/OP7EAhBAgPUeUpQB/+20l3npnBvoNGORhLFUle5WXvpb0PUjPoxaNGmFIctIVhQAL24CruMgsrcIsAJ7DFRVdCpd0FRUBRORfHJuEAEckJmLcd9+jV+/e/PXlmAPl5bp4sx2ahLh/vKMBoJFohG63VBqopDaNl45L7fPWsb11XLXNBUdVRbQz9cAv7Ba4PVrkJXWnqMdRLVDQApkZGZgwbhyOHTuOB7p2R70GjaA3GDxq9hThFc6feDi65FrsFLGpHhmJ0OBghIcGw9/iy8nWu3btxrjxYzB/0SKER0RUSMepqIUPOZ4UPX9v1jv49ssvUbNWHc5RJbxEp9OjWrXq6NarL/wtFmYAREWEITjQn22yeNkK/LV2FQvh0f5Op4vBA3plZ2eBIudNmzXHzNmzubJAUc4znf/c2bNYvnQpvvvmazgdTjRt2hwWix/sdrv8bM13/OnY9D055uJcdkr3UDjLdEwBAkhsAEkPQAIAJEFAcf2lhVFRGfduHi9E8yXmx8sTrwxkXO99SONyxrQ3sXnmTAw3GKBzOiXwqphAQFHXV3zHrAAfH/zicMD50MP46vvv+Z7wFqBxvbaorL8vaeejstqpovTrzddfx6IFC9jRJ7CyqFKABBRQms3GjRswcMhgLpcqQM+K0s/K1M6SvAfFdXxl7Fjs/WgexlksyLTZGHwt7lYUCECOv9ByoeMIIIA+C8BAeXwqK0sOLqUJHHU4MNFmw/o9e1Grdm11jqcnvAoA5A8XbzmQ3jquCgCoAEBxJ1N1P9UCZAGiiB87ehTPjngaZ8+cxT333o827e9CaEQUTKTOrNVyNDkzPRWH9v6HFSuWokmzFujdbygCLBaEhoSw8F1YSBDMJgPXfv/0iy+wbesmfPvjj5JmwFU85MvDVSm88KHFC0Xdu3fpjNjYWHb2KTpOkXMCQiiPPiAgCD37DOQUgCgWAYxASHAAVZDDtq3bsHDRAs4x9NFJQDiBAA57HqvnEwgQFxeLM2fOYMOWLahWvTrbTOROkgP/2oRXMP/HH9GwYSPUr9+AgQSRjiGo/rQfMQsk51+i/dPfwvEXpfo8NHdFHj05vZwbL6jx3D8pRi40AMTfymtE5yY7nD9/HgeOHoWxlPIoaUx+NGcOFr32Kib5+cFukwQO+RlYDCCA9qMIEP2iVmAgqlssrBa9Oy4OH9jtqNGzF7784Qe+vupW+hYoSeej9FuvnlFYQDh+n378ET796CNOiSIg1GQywmz25TKAohIAzXf0edeu/3BDo0b4vwULVACgDIdSSd6DYhwcPXwEHW9rhbkWP/hlk5Tr1W+iqgsBAgwAiOi/DAaIIyrBAOVZHE4nTDod5qamwvD44/jg8y88lSiuvjWV6xdqCoDienqL5u2t4/LiR61c4LmC3rKFN+1Mx1ZTACrXpFoRekMP6P179+LP1atx4thRpKSmIjsrW3bggbCwcEbJKS/z808+Rse7HkDTm25BgL8/wkNCmAkQFhrETiM5xKNGjUSr21th4JAhFRoAEPn+I4cNw4H9+7k8nRQd13E0ixxESTlfh0f7DkJoWDjT/ykNICwkED4+Gnz97Xc4duSQJ5JMCxN2QF0uBleysjK5RBaBCySk9/OypcwIOHrkCH749husWLacz1uvXn0+n8jx5zJ7co4/OfpE85fo/pLzL5gByvGnBGOUgnxigUZAgMiNl1IA8tNCBBBQ+HgX4uMw5OnhmPDqa6U21Km91D8Slvpx+nR0z8nBjS4X27RA+4pokaA4+up07PxX8/eHWa+HWavF2wkJONOlC+Z8OI/BjIoGXpXaBfDyiUrS+fByU9XDX8YCYo5ZtmQxpr0xheclk8kMg0Hv0QBQlgIkts3pUycZwNywdZt6/5Xh6PLWPfjUoz2B337HYLMZmXl5V8UC8Dj3svgf/a0EAISQq9AHuJT5kt1ujMrIwKJ1f+H2dm0LMB3L0ORlfmoVAFABgCIHYUV0pitim1UAoMznwCrbgOLQLQUVvcs99+C1N99BQGAwswAYBAgJRnCQPydRp6cnoWXzZpi/dAnatmtfoXLrlAsfcrAH9XsK27ZsYYV9cvalfHutHP0n2rz02c/ijwGDR6J6tWqIDA9DWIgfVq/dhEULfkC16jV4XJFoYuEtz57HDAMSFkxISEB0zHnc0aEDfl6wAC1vuRUNG97Azq5wboXzK5x9keMvHH8CFZR6DYLqf6mBLfYVxxesDRFRz3+/uO0Oux3no8/h+Jmz8OeUiOJTOkvqRjt18gS6d+2KuvHxGEoUY7sdRPUk9opnc0tJVW6qjEDloNxuhOr1CPP1RaTFgmCzmdt+PCcHEyIjsWzDxgo1ZkvKluXlON5yPspL/6pKOwQA8M/27XjxuedAZf6ICaUsBagEAGh+TUlJwb59e3D4xEnWV1G3srFASd+D4jmzb89e3H37bXjHYkENhwO5Tuc1gQDs/BcBBChBgcKWc7hcsBiNmJOWBt+ePTn6T2knZfHcKpurevmzqgCACgCoAEAx7kxvggsqA6AYF0DdxWsWUEaGlSfxlHJzufDrLz/jgzlzMW7iFBgNRoSFBCM0OIT1ACx+ZvjkZuNIrx4Yk5KCX7Zsha/ZLImryaXpxLsoQyhEoOh8yn281snLHFi58Pnh228x9fXJzICgdlE76UUMgPwUACmv9fz5c0wlrN+wMUJCQmDPsyE9LZUXu5FR1Tzl9gq7yGQXcvDT09MYBDhz+jRHx6rXqMHnEFoM9C7l9UsU/9xcKdpPef5kR/r/zMwMpNHixuyL4NDQAjn/l7OluOZKIUFOB5DpleK6KBdK9H+ZGen4eekyNG/RoiwuleecuVYr/lj1O+Z/8TniNv+NVgCakN2pZBQ5/wQIUOqFRsOvNI0GIQ4Hwn19Ee7nxy8TsSsAdD1+HFNXrEDHuzqpC8Myuqol7XyUUTeq/GmF00fVO54ePAhxsXFcCjC/EoBUBlBZCpDmt5UrluPIqZOIqla9ytuwrAzgjXtQpKtNfuUV/DXvQ0z387tmFoDSLkog4FIAADv/BgM25ObiB70BSzZtwo1Nm6pAr9LnvRCzzTsigCo13WNmbzqP3jq2t47LC0t1bBSY41UAoKweeep5i2sBepBPe+N1xMYm4sHuj/ICjtMAQkJQI8gCfPkptP/7CV+mpWFV8xb4ccECZGRm4ujhw9i981/s3bIVZ48dhTUzk09pCQxEnRtvxC0dOqJlq1acAxoWLjndpY3Oc6TY7caRI0fQ9tZbUK9+Aw/NPx8AoBx5AgOkd3L8SdGfVPYtFn8EBgaySKAEEhgQHh7O4nJEUSxKaZhqzttyczkVgIAA2ocWybSJVAGR3y8AAJuNaP55chqADeQE33rbbZj29gxMmTwZu6jsllxj+2quq3D2BSOgyGug0SA+NhavT3sTI595ttSvUeH+KBkPhw4ewPfffINtW7bCmpYGY2YGLE4ndACyfXyQbTAgLCUVw90uhNBnGQQIMpuhdbuxKjsbS9u0wVc//J+6OCzuwCnh/bzhfJRwE9XDFcMC4r6kgP3QpQAAIABJREFUkqUDnnwSJ44fZ3CTWADSu5l1AOhvmu+IcUVpAD8vXMB6KC1vvVXVASiGnb2xi7fuQRoTNB66deqE5idPoI/JhKy8PH42lsRWlPgfHZcA3hSdDhPT0zHp40/Q+6mn1Nz/QgZXGQBKNER1TFXQ4hIzkrdAC3aGIm5TqwCUxJNAPYbXLEAPcaJz3tW+HXr06oObb70dEaGhCDXoETLvXVgOHYRBjva/EBeHXdWrw5mejjutVrQxGNBIr0eAjw+M5CBrNLA7nUij8oRuNzZkZWGH2YyGbdtiyrTpqFuvXqkuAsUy5LlRo7B2zRpeJEh5/1Kuv3D8Sf1fAAL0TotXKu1HC9qgoGCmFtIiNzAwiI+hkwXlikoDoAvFqQBZ2QwAUEoA/VZZyi8/v1+K/FMagmAN9O33FJ557nk0aNiQ25ScnIzevXrh7OnTCAwKuig3vrgDQwgRKvcnW5DqP1Ut6DdwINulPG2CzUA2ohrkmVlZDJQQBUVoKDzWrRuGXohHfacTYX5+iJRZAHRtaEx2T0rC/+3dh4DAwPLUtSrTFm85H1XGgOWso1arFU8PHox/duzwiP5JIIAvz5MskCrPIwRaLl++DN//9BPuvf9+tRRgGV1Lb96D9FwhzaHH7r0Xj+Tm4G4fHfJcrhIDAQqbjET/sgwGvJuZiY5Pj8CE119HcEhImQPXZXRpL3laFQBQAYAiB4c3HV5vHdtbxyUDefPYKgBQ3qZFtT1FWYAcrYQLF9D78ccxos8A6M+cRo3fliA4Oxuhvr4IlBXhbW43fk1IQFuLBUGE8st5e4TUU41ecqS1ej00ej1HYCnuHZudheWpqZifk4N7nh2N4SNHIjIqqlQe2LTwiY2NQbtWtzELgej1tDiVXlIKgIj8C1BAqgZAMWaJzk8OvwQA+EFv0MHAYoE6+Oh03AehuC/synn9DgezADIy0pGZmekR9BM5/hz5J6q/08kAATni7dq3w7gJE9CseYuCIIlbAhSeHzUKv61YgZDQUG4/nac4Wg+Fr7fQEaCFvI9Wg5cmTMTAwYPLdYT8Uqks9D2ldRx+7z301moR4euLMLOZ0wACyBFxu/FDejrihwzBhNcml8qYU2eYghbwpvOh2rr0LUD33PgXx+C3FSt5bqQXOf2+vn4MdNKL5lByDC3+/ljz52pMeHUShj49QgUASv9y8Rm9eQ/SeKDn6sb1f2FM3z4Yac9DfQLBSxgEcLndMOt0SPDxwWc5OWjU4xFMmz0bNWrUKKgRU0Y2Lm+nVQEAFQBQAYBi3JUqAFAMI6m7VHoL0IJt2ZIlGD2gP97R6RDmdiOE0gHMZgYBSF2dHN7o9HQuu2amiD8J6dGLHGmKrvsHQmP2BQxGaGQnGvY82BMvAFmZ+Co1FTMzMrBi/V9oecst3rep243BA/pj04YNCAjIjwALEKBwGgBRV4UQoHgXFQJISZ4WtnqdHno9CQb6MAig3ER5Pqb6c2nALGZXkJNPkXwBANB+mVmZSIiPx+BhwzB+wkQPKFJUmoTIt/xt+XKMGDYU/v6UmhDETIWiIvtFGZb2o37TuaOjzyOqWjUs/31Vha6bTHbJzsrCHXVqcx3oYFkMkPQAIvz8eLymuly46fhxHDp3HqFhYSoI4P27rsAZvOl8lHJXqvzpBOA4a8YM/N9333mqpxAIQAAAMaYIAKC/uRSgnx+2b9uKB7p0xszZ710TYFnljV4CBvD2PSgEhXu0b4chmZloJKcAkNNukzVbrjUtgI5B8zg5/2dcLnxis+G2J57A5GnTUbtOHXU+v8T4UAEAFQBQAYBiTJ4qAFAMI6m7VAkLkEM59bXXcGTuXPTWahCo13tAgGA5v4/K/TDd38eHH8r0btQboA0MgsbiD42vHzS+FoCcY51eUmzPy4UzNRmIjcaWpETM1mgweMZM9Hz0Ua89wGlRkpqcjJubNUVoSFh+GIQU/Jn+L6UBkCMvWAD57/mlAZVAANW91hskEECACEJpXyjV08KXIvvEHrBac5GVlcGOP6UUEBuASgW6XW70fOxRDBoyFE2bNy9W9F1EwUmE66vPP8PiX34BaQcQO4EW3EpGQOGIOf2dk5PN7WjWvDme7N8ffZ58igGNyrBNenk8nF9+iTscDtA4FWkApBKtcbvxSkwMGk+diqdHPVMZuluh+uBt56NCGaOCN1YAAIsW/A8zp7/FACTNiUajwcMAoPlIzCsEAJCOR1BQEJb+/nsF733Fbb4370EaE/TM27FlK0Y9cB+m0vW32RBkMrFQn83pRGJ2NjMCaKO2FAcMEI4/Uf6dOh0L/v0BoM+4cRg0/GkGsIvS4Km4V6lkW64CACoAoAIAxbinVACgGEZSd6kSFmD6ut2Ont0eRNOtW9Feq+WoaqifH5fpIYE7o04HeihT5J+AAPrsYzQxAKANDAb8LNCafeHWGzgVACKv3G6HOyUJjlPHEJ2Wio4nT+KTBQvxcI8eXgEBqC/bt27Fo90fZgVq4SDTe8E0gHw9AAkUkFIZBEAgwAIhAkiLW2IK5B9DyyCCciNKJL3I4RaOd2xsLA7s34s+T/XDjFmzuNSeu3CJu2KMMrEIp7z4hfN/wnuzZnH6Bi2twiOk8oZcmosVuUnDIIijcDc2a4p333ufAQcBEJS2KGMxunfVu1Bfdmzbhv733YepOh9EaLWSFoDFwuAVAQA5ej2GBAbi1zVrvTLWrrrRVegH3nQ+qpAZy0VXxbyxft1aTBw3nquXGAx6BiCpIoCfnAZAf9PcQiKAcbGxiIuLwbb/dnnEUMtFZ6pQI7x5D9KYoGfRj19/hZ/HjsVLZjPrAFEaFqVjERBAQYPTaWnIycsDOfZOd0F9evqLvhcbAQQmHx9YDQbss9mwxmZDQKtb8PTYcbjr3vtYz0V1/i8/gFUAQAUAVACgGJO8CgAUw0jqLlXGAvRA/+rzz/HRmBcwXq9HuI8PAo1GyeGniL9WexEAoKPa68Gh0FoCoPEPAExmaAxGUmorWC7Q6YQ7OQnOU0dxPiUZI6xWvL90GZq1aOEVx+z7r7/CtKlvsoq/EgCgxQMp+ZNQnNAD8PHRShoGWi1T/EV5wIJpApJzLQEApANA1QAIAJBetImIiMNJOgA25OZaeYGUkJCA6JjzOHD0GJ/zep1vsRhPTU3F65MmYunixYiSSxQGB4ew409VDIiNWbt+Y+zdtQNOhx1PPNkXjz7+BC/aK8tG9u3Ytg3uO34cbdxudv6pIgClAdCYNRPjJC4OgxYuxB0d77xu21cWu5VGP7zpfJRG+9Vz5FtAgI/79+3FyKHDOL2J5hEuBUhpYiazh5HE+ihUqSM7G1s2b8S+Y8dA85K6lb4FvHkPchpWdjZeefYZ6H5ehO5GEzvzEfIcTGsHmoMTbXlYk3ABdpsNEQpnnwILtKbgtYVcXScLwJrsbGyw2+HfpAl6DRqEB3v0QPUaNfn5e73PztK/AqV/RhUAUAEAFQAoxn2nAgDFMJK6S5WxANWv796xA4bHx6MaUTwVuf7C+aeHtZIBwPn/gcEyA8APWrMfgwCUBkDUeGXE2W23w3UhFtYjB7EhNQWTtFqs/3cnQq5Tybco2vuUV1/FiuXLC+SeCiBA5MMrSwAWTgXITxMgcEBKG8jXD5C1AGRnnlMBoGE6pMvtgtPhRF6epPJPTACrNQcUOYtNSubo//UuYohhsOTXXzB54kTce18XPDlgGDv5v/6yEHqdD2sEhISG4+HuPdH1gQdgy7Pjn5078e6st2A2GTBt5kwu0VgZIikS22MLpnTpgpEuF0edGADw9QWVBKT/35qdjVeDgrBx6zY1ElmKs5k3nY9S7IZ6KhncpHkrLiYGT/V+AnFx8SwAKEoBKoUARbUVmqd+/20ltu38Dw0b3aDqAJTBSPL2PZiYkIBH7roTj0ZHo5kcICAdlmBfX4mFBWBHVhZejolBukaDJk4n7tHpUFejYf0g0hkKplKSOh0CjEZsttmwwNcXbQcNRpeHH0ZEVBSPsbIoJVwGl6tETqkCACoAoAIAxbiVVACgGEZSd6kSFiBHaeiA/ghftgydAFa4FwCAcP4JpVemADAYQMr4AYHQBIZAQ+JrvhZozAQASCkAwtkVTro7Owuu82dgjz6L95OTETBuHEa/MKZIGwuHnf7zUs6qPS+PRfZioqNx4MB+HNx/AMeOHcXeXbsQQKkJcnRenICcdGoTsQCoj/mUf0kkr6joP31PIICIbAlAgMUAPX2Ullput4tTAKhkHb0TCEDva/78A4dPnESNmjWvWbmY7JGbm4vB/fvBas3Di2NfgX9AEDu152Ni4HI64GsyIioiAg3q14DR6Ie8PCd8fDRwOt3ItdmwZesWvPLyC5j21tvo0atXhR/bYlx1vfNO9D6wH5FOJwtXEgOAFqI0ZuF2o9PZs/ho7Trc2qrVdQMwFd5opdQBbzsfpdQN9TQKC+RkZzMAcOTQYRb9M1AKAFcA8GUhQHLWRCUASkVatmwJFq9YgTZt26kAQBmMJG/eg/QsPbBvH3p27IjpJiMCcnMZgKX5l9IA6LNLo8HCtDT8ekMj3H3//dj46Se4OyEBjemZqtUihAAAX19eV/jq9fg+KQkpDz+MvuPGo179+vxMvl7AvAzMXqanVAEAFQBQAYBi3IIqAFAMI6m7VHoLkBNFtZ373tkRs0wmGKiMHwEA9JIj/iz4J6v+07vQAOASgGZfaINDoSEggIQAjSauBsAaAIVBgFwrXMmJsJ89hcS0VDyekoLFu3azsI9yozZR5JyopkmJiUhMSER8XBwSExMQHxeP2JhoxMbFIT42Dnk2GzvotBgllXyiv9NC9NSpkxctHgSoIKj7+WUB8yP8BcUBSSyQgAEBEEjvypdGI6UACACAFkYkkkUvoQnw5+pV+HfvPtzYpMk1L2gITHjphReQmpqBYSOe43QFot6ajEaci4nhc9WoVg3VIyMRGSFRbl0uN3Q+0iLK4XQhL8+O4ydP4blnh+LZ559Hr8cfrxRMgHlz5mDVpIkYptMhxGDgVACiosJiQbzRhNWZmUh54AFMf+edSn8/l5cOetP5KC99rGrtoLlt5LDh2Lxxg1z2zwCzWSoFKJUE9PWUUiVA4I8/VmHW++9x6lFxq5ZUNZt6s7/eugdFutuq5cswrU8fTPPz4/K2BLoSA4sAAHLoMx0OfJ+ZiZievXBzy5b437iX0CcvD5FUTYiEhmWtAErJc2i1eDchAbWeex6DRz+HoOCga35WetOm5f3YKgCgAgAqAFCMu1QFAIphJHWXKmGBl154HmHff4/mJNgn5+aJUn/8rsjVEywA+s5EefGUm0dlAOlFFHejSdIBECCAiMKTGrA9D+6sTDjPnYY18QJmxsXB+uRTePGll3DixHHs/Hcndu78F/t270ZyUhLgdKKGy4WmRhNutPjhYMNG0IaGwmQ2cx4/ObaUVuh0Ojy5/pID7sKhQwc8KQiFwQUhCCii/pQCICL9xAJQRvsLAwAEBtCmzP9XHp/OT8cnh1yAAOvW/skAQOMbb7wmh5uO98LoZ3HuzHm8MHYiXyOzyQijwcgAQEx8PKcbVI+KQo2oSESEh3AfCACgtADJTm5+ZWVbERt/AY/1ehCLFi/GDY0bV+iFFvUp8UICmteuiel6PWoRnTQiAqtuaISzwaEchTK6Xdiw8S/sPniIdSHUqJL3pzVvOR/eb7l6hstZYOrkV7HwfwthNFK0XyenAUgMAGUpQPp706aN6D9wIF6eNEllAJTBsPLWPUhzLokGv/PGGzj6wRwMMplY9Z+qsERZLBz9Jwf/fG4uvtPrUee552HNyMD6N15Hf70eJkrXMhqZ/k8VW0j4L8nlwntWKzpMnYq+/fp7gKQyMFuFPqUKAKgAgAoAFOMWVgGAYhhJ3aXSW4Ac1QebNcG4hERY7Xbur06AAIIBIKcEKDUARElAevcxm6ElAECUAyQdAAIAqBwgAQCkSOdyAqQDkJMFV+IF5MWcx5m8PExPSkKITodwvR41tFrUJgFCg4H/9idHlxYMTid+jqqGlaHh0LilskK0KfP/hZMrIvCHDh3kqFNhZ8+TjkBVAagcIItWUfm/fBBAcu5FmUAR9c+P/nMagcwEKHx8cvrpHIIF4HI58df6ddh35Cjq1qt3Tc7n7v/+wwvPPosXX3mD6bZGg4FFuMR7YlISsrKzPQBAZERokQAAMwEcTmRm5WDbtr8x+72ZWLJiBdftruhO8eQJryB93jz4RkTgv8goGAMC2dkXyuQHDx7AA1274M233q7wfa0Ik5K3nI+K0PfK2EYhBEilSOd98IE8P+phMhk9pQDJ6RelAOnz7t270OKm5vj8m+8qo0nKfZ+8eQ/m5OTgia5dcNPOnbjXYGCFf0q94iosBNBrtdhnteLz8HD0mjQJu9atx5lPPsYjFDBwu9n5J7aAH6WR6HTYlZ6OX8PD0GPGTNz3QOdyb9vy2kAVAFABABUAKMbdqQIAxTCSukultgDT/7dvx6z778NQrZZr9tKigRR66QGuJ7EevZ7VeoUmgNLxV1YI8PHzl3QA/CzSi3QA6GFPpfIIBKAINDEAbLlwnDjK7+RE+8kMgVyizXPUOt/BJ+Ozo+1y4dO69bHDYoGP/P9iPxbfk18i8k5/nz17pkgAgI4pfqt04vNBAEoHkGj+QhNAq5VAApGTKAAAIU6kdJ4FA0AAAKQH8PfmTTgbH4+QEMkxv5rN5XSi+4NdcV+XR1C3fkN2+invn66LmVI2DAYuK3guNhZR4eGoERWFalFh0nnk0ofifAIkybXlIS09C2NeGIXW7VrjhRfHXnW7rqYPpbEvpYh0aHM7K45TSkhAQCArk1NaiAR8OHDkyCGs2bgRQYFBEihVwTelyGZ564o3nY/y1teq0B4GAAAsXbIYb7z2GuDWeBgAxMiiUoCUAiCqjFBK1pnTp+GGG3+uX3/N2idVwbbe6qM370HS3bm75c0Y63SiHpUJ9vHhtCt6kaAfjZcNGRn4oXFjDB8/His+/BDBa9eitQy6k/NPQAEB/AQALE1OxpEOd6Dv5NfRvHmLSjE/e+u6Xu64KgCgAgAqAFCMO08FAIphJHWXSm0BekiPH/si3F9+iQ7k+Mu9pcq85Pxzjr/QApDf+W+hCUDpAXK1AC7lQ1UBmAXgD1BNaGYB6KhUPRX8BRwOuFIS4UqILyAQqHRk2JmX6wMLZ5rKC31dpx7+IWEhp9Pj8FN0XcpHpFc+EEDfk34A0RQv53CLvNSCmgAF8/0px19oABBLQHL6pbz6ywEAdGxyOqkc4PHjx3AqOuaqVeipb1s2b8boUaPw+rR3GUyhCBtH/uUXAQCUBkAmpv2DAgMRHBQgpzRQXzTMclAKMtodTk4FOH32LCa/OhZLVv5WsSmXlHLhdKJ3r144fOgQ05HpRSAAsQDIZgQK7N27B9NmzEDnrl0r3H0tIrDUcHG/UNqH0+GQSlTKi24B8tB+Vws2laRRvOl8lGQ71WMVzwJi/O3YthXPjhiBvDwHDAapNCoxiAgAoBQA0gKgjdhVlMZFoqw79+1jcEDdStcC3rgHxdzz7/bt6Hd3J7xjscBgszHtP8rfn1kA5NTb3G4szMzEjo4d8XDPnvhu7Fjcf+EC6mg0nDpIFQACqZKEHGD4LCkJmgEDMPilcYiIjCzTuat0r1LJnk0FAFQAQAUAinFPqQBAMYyk7lKpLUDOdLvWrdHnxHHUcTqZ+k/OP20kbScAAHrnmr0yICBq95LzzwAAsQXkd63RBK2vnwIA0OfbkJz05ATYM9L5POwkswPvYgohOfoO+bOT3uXPdIDlfhasi4xipX1y+CWqveT0M+We3hkEkHLdSReA9rmUE6RMBeDIPjEN5HQAiQEgKP9S9F/oApBDLRgAErKRX6VA5NnTdwRCkBZBUlIiWre5HZ9++dVVL2roeGNGPwu93hd3dLqf+0XaB+TsEQOAQABy/pkVoNfD12yWnEED/Z/k9Op0ElhBfRMbAQA51ly4XW48++wwzJrzPqrXqFGhxzrZZtVvKzHwqadQq1ZtdkYEC4CYALRlZWUjPj4W6zdvht5gqBj9JeYMwBUgjh87hv/+/Rdbt/zNn7Ozcnjc0pUNCw9Di5taoH2HDri55S2oVbv2NelNlJRRvOF8lFTb1ONcvQUEAHDq5En06/0EMjIypTQkyuFmAUCJAUD3nZgrCaDasOEv7Ni1iyugKEGsq2+B+ourtYA37kEJcHfhuy+/wC8vvICxfn7Is9tZ+I9LsMoAQJLdjm/tdhiHDkNYeDh+enEMBms0CHA4OO/fAwDodEhzu/FuaiqajhuP4c88A7MKFl3tpfbsrwIAKgCgAgDFuH1UAKAYRlJ3qbQWoAe5NScHTRs2wJu5uQh0ODg3T2zsbMrletjBV1QEIAFAThGQo/+cFkCUeUodIJCA6PImo1QRwIcYALJSvsuJ3OREJGdlSY6/7LiT8690+Pn7Qv+XrdNhRlR1OH20krMvt5UdW6a7U8vdXHov12qFy+2CH6UiXIHqrXTahSaAVOJPpAFIQICI/CvTBggMoE1iBEiRWcFIoHfa98yZU/h12XI0bd78im1RDjY+jtOFR7p1xZODRsFIugpyVFekAChZAMwEkFkBBAKYjAYGAKgfoi/i+KQDYLPlcWnA777/GiFhARg6fMRVta883hjEuGjf+jbYcm0cmfT3D0BAgFQZgmxC13DdujX4/Ouv0bnrg+W+vzzG3W6sX7cOkydOYEerc7eeaNO6LSIjwtnpIlYKjXsa86fPnsPfWzbj9xWLufb6+3M/RGRUVJn00xvOR3kcc1WtTakpKXii5yOIiY6B0WRiAIAcf5PJ7BECpHlHzH+rV6/Cst9/x62tbuOxzJow6lYqFvDWPUjz7DODBiBgyVJ0pfx/lwvhFgtXARACgKdyc/G5ry86TpqE88eOY9u0N9FPzv+nfYJNJvgbjawBcMZqxRc+Pug09U081rt3mcxXpXJBSuEkKgCgAgAqAFCMG00FAIphJHWXSmsBWqBlZmSgeeNGmGWzwWS3c9TfAwCQs0mCgLKzT5F+jj4rov0eEED+jsUDKRVA1hAg6ryGAQBpKeJ2OeHIy8PBxEQp0k+OPIA8WTiPqf9yCgABAA6AdQGsAKxuN9b6+2Of0cTRdYpeO2T1f3L0goODEB4ejoDAQISEhmLTho3Izs6CwWC8bCRUyQRQ5vYLIUDhPJOTz3R6BgPkqPolFrMSEODifVNSU7Bz775rWtRQicOHunTBmPGvs7MuNi57KEf9BRNACQpIn3Xs9FIVgMIVC4gZYbc7kJmdg392bMEPP3yFZb+vqhRj/ZeFC/Hy2LE8BshhphQAYgKIyCQxMgKDAvHD/xZ4AJXy2HEaQ5RD/e6Mt3Hs2En07zcIrdu094ga0hjg66vXwYf1KrR8f9I9l5CUjKWLF+HXxT+jd98+GDJsmJSbXYq6B95yPsrjtapKbaKo/oC+fbBn9x5mHBEIIBgAdI+JUoA0fun7P/9cjc+++hIPdJHSbsR8eyVgtirZ1Ft99dY9mJ2djY63tETX2Fjc5uuLYKrWExDAAADR/+n5vysnB59Vq4bBU6Zi3U8/wTr/J9xL/wcgVJn/r9djY1oaNjRqhF5TpuKOjh29ZY4qcVxNQtw/+WGcEuyyRiNliLrdzhI8Kj2TvHNcaqS3ju2t46ptLji0KqKdqQd+YbdAksxRN9UC5dMCtBDLysxEs0Y3MABgLswAkJtNUX1+ybn/lwMBCBCg/QgIYKdEdpCFsCBF/en/tsTGIsNqZeeeNh8qK6TTwabV4oJGg/N5eYh2uXDSbkcSgExpYmRa800tW6JV69Zo1qw56jdogKjq1TnyxHnu8vnoM1Glu3d7EBERkZcUAyx8ZUQEn0v9yX0QDj85WLQJdoDUpPzceuWx/p+9K4GzqXzDz+xmsw9jGwbRQvYKhSwRSqmUVMqSRHahItqotKlUSpu0+7cIkex7thj7OsbMMMxq9vX/e97vfPeeuQYX98pwjp/fnZl77jnfeb/lfu/zPu/z6uoDJ06cwO3t2uL9jz6+oEGQkZGB++66G0NHj0daerrcT9NolfOnyjCS7u/jrfJxyQKwOYd0EpkKYIAyuhFkWGRlZyM9PQMH9u/BiBGDsHXHzv+UMn5BBnL4EG0Td/w4WrdoLuwPHx9fEQIkCMBX9itttGrVSqElBwUHu+K2Lr8GnyMhPh7NmzbB430HodOdXSSdRVI8vL0N6rWv/EymB5+Lfa4KbnggJ0cxPLJysjF69AhkZaXh62+/lfMulePlLufD5ca2LnheFuDaNmzQIPy1aJFUJCEApVgAKgWA/znHeB4BAc617j0ewNBhw2UeevvYU8IsMOC8TH/eJ7t6Durvnj27d6NF0yZoWKUqSnv7INwDqFWuHBrm5yMsNxdlcnPxV3ISvr/uevR/5hl8Nm4sGu7ahfqGFgur/LAKgFT48fbGt/HxiL3zTvR+7nmE16x5ydao8zZoMfiABQCYOsldDqS7rmsBABYAUAzWGKuJV4AF+GXOvGKmAExKS5PcvKLImUSThdpvRPWF4m+qCqAZAjxHawbwZ8mnN9ICzOZi1D81JwdRGRmi6H8cwBuZmahwQz2EhIWhXKVKks9Mxz20UiWEhoaKKFCpUkYU1yHqbha30/fRgnid7+iAY7HHnM49LZINYGgDaEaAAgHMAoBFW435/7t27cCKtWtxQ736F7SpSU1NRY977sEzo8aDYIBZ4I3t0QCAVGpgxN8AAeR35v8zNcPHxyZiqO1DdgJ1AHjNI5EHMeDJ3thz8JAIdxX3g47HyKFD8Ov/fkGZMmWE/s9KAHQ+GJGkDQ8fPowmzZrijbffLiSOqEGd/9oG69etQ++He+LpIaPRpOnNMt5K+JUQsIeaD0r4kdUgFPDj46NKVsoYNUA12iErOwdJyafw3rS3cSTyAL6cPVuV2yXqAAAgAElEQVTGwqU4XO18XIo2X+33OKNDzkwUcrWYkuLhgbdefx2fz/xMxiTHnMr9DxAglmAAwSgeXHv2H9iPhPiTqBhaCWHVw3DrrbehZatWCA8PF/YAD0sbwD0jz9VzUPfTzz/+gP6PP4Fr6tSV7/gyAf4oW7I0yvv6oBTXqNwcxByNQlCb1rjp5uaYMehp9M7NRUhBgTj9Zfz8UJLMEW9v5Hl64v2TJ1HyyScxYOQoYfBZx4VbwEoBMAMALEFlUE8v3KSnf9Kd9HF3Xdtd15VNk2XnQoMkqEJTiwHgyglnXcstFqCTwNJp9+/bhxo5OeLkmw8zlew0EMBIB6DDYRMLNBwQiTjTUdZK+YZQnuS1G7n9WvBvDZ3Q/k/ihZdfPu0Zzfn5Z4q2F2UYDQD8/NNPeKpvH1QLq+60/XRlAHOpQC0QyM0uD7IAeGhWQFEXT05KwgM9H8KLL53+XM42hgDNPV26YOjoCTYAQH+WtqEzR0dfAwEaBNAMAKXHoGjhZsePn2VEmSyAfXt3YcL4Z7Fle8QVkZ+rWQBN6tdDhYqhkgJC558gAFkA7EOmP8z9/Rfs3L8flatULQSsaJBFb3YvVcRc9yvHTcd27TBw8EhUqx4uG2w6VWbRRw0AUAOCfU4gQCpUmFgpeu5kZuUgOzsHr05+GQkJx/DBxzNstdqdHYcXcp6rnY8LaYP1mXNb4Hyj8PHxJzHllVfwy5w5UnJTO/8E1zQTRa81nDtcZ1gzPiMjXdYbVq0gC6Bu3Tro/kAP3Na6tQAH1uF6C7h6Duo18YWxY/DZjBmozvXJy1OYVCWDSwrjg99FTPOLi43Gg717gykj0ydMQJeyZVHt1ClU9fBAjeBghPj4INjTEzGZmXg/MxMNX3gBj/frf8kAStdb+/K4ogUAmPrBckztxnCXLSwA4PSJbwEAl8diaLXi7BbgF/r4ceOQ8cH7YObdmRgA4lCfgQlAJ5/6ADrvXxxOgwHAvwkIYDRDAwqS35+XJ87N51lZaPvFl2h/xx1yliscLn0/bjgH9u+H5UuXiQN4PofeGPMzsvExpTTYgQBHiylLcdPLjdGCv5dIFPpCnon3pNjSXZ064ulhz8nPjtcREMBgAuhSd76M/Psw+s8KABQBVCCATd+AugpGycSc3FysW7MCGzaswqdffHlB7XTWpo6OhthUdbhc4nwdkXPdd/BTA0QHgs4y0wGUFkBJ+Z39t33bv7ilZQvUrF0bVDY/lXJKmkLF6lq1aomSfr369W1pApciSpmdlY1HHnoQlauE4Y7O90j/idDjOQAAXe2BY8EMlGkQgCUf4xMT0feJh9Gnf3881KvXucx30e+72vm46AZZFzijBThOkpOTcXD/fkREbMfB/QeQkpwsuiN+fr4oH1IB1153rcyR+X/Mxf59+2Vsli5dRuaTXns4r3SaCX/mOXrdUWtOngh08l7JyYky9xs2aoR+AwagUeMmbl1/rsbud8cc5Fjp0KYNDh08iHLlysnaRJYV11ats5KaegqJiQkYPW4cliz+G9/PmoXalSojyEPl/1fx80MlANW9PJEcfRQrAgJx90svoXOXrldjN7n0mS0AwAIAihxQFgBQ2CzutIcFALh0TbMu5kYL0BF6rkULDPLwAGXmzJUA9G0dmQBaE0Dn/LMCgAYCdMk5fY4ZABBHz1T+j59/NicHH65dh7Dqzkfpz2UO88YnPS0N7VrdJiXgzjcHWjt9ZjCA99YAgHbItdOlz6NS9sxZX6N1m9svalNLFsJD3buj/Z33IKRiJbGd7dlMFRs0E4AUfmEESPk/LQ6nov+26gXa/nl58rcvPv8EnTvfgQ6dOl1UW8/UJ9omyUnJiIqKREx0DE7ExYn+BI9SpUtLikeVqlWkfB9ril8IYGK+P++5ZPFiPPzA/cL+sFcEKGmLNhKkWbd2jbzHCBbpyLwvhRcpjpmWnia/t779dtzb/T40b9lSwIGLbdvZ7LRm1So8P3YcRo6dKIATHStV4pFAgFHu0aj0oIABu9gjyz1KPxch9Md0j9TUdMTFJ2Dw00/g13nzbGKC55pLF/q+O5yPC22L9bnTLaDBoSORh7FwwQKsWbVaorUVQiqgXLnyCAwuJQKuudlZSE1JQtyJOBw6dBBxx44hIDAIpUuXtlXWkPXHlGokzr+RhiTrDgFIowlc01iphelHSUmJIKOgbNmy6HZvd/To2VPWAx7ummdX01hwxxyMP3kS9a+9FuXKlkUJSfsIsKVZEQxgv8XFHRcQ/PkJE/D21Dew7d/tCAmpIGsOgfhSAf4I9PFBSR9fHD14ACWrh2HQuOfQoGHDq6l73PKsFgBgAQAWAODE1LIAACeMZJ1yxVuAG7JO9ephZGwMMnNyzihdqZ1PzQQwO/ha+V8DATryL5s/k9OqAQBeQ6jaeXmYHB6OeX8vsUUPXGFw88aH99m5PQKtWzZHlarVLkjoTtPtSXnlZpWb3ZQUOrRRhTaqfN6jR6Pw4cefSDkjVxxvTJ6MTRu34KFH+56WK2sGKERvwXD8CQDoyL9UMZAKBvbosFRaoEq3nx9GDx+I/8393eWCeLptsTExeOnFF7Fi6VIRbGzUuBmuqXM9/IOCBA1KSozHvj07sXXzP2Dk6MGePTHwmSGi+XChUXd+jukT9etcA1+/EuL0c+PJahG0Czenula5Es8znGctWmmkrvC8U6dOISrqiLRtwNNPY8ToZy+4XWcbD2wzKz506nIvqoaFK/2GIio96NKPdgBA0f+VA6Z0NxydJ6FhZ2QjPSMDL780AVWqV8boMWPd6mS5w/lwxXyyrqEscPLkScyf+zv+WrgIJYNLoV79hqhTpw4qh1aUVBlfPz94enlL5ZacnCwQwDsWdxIHI49g+9aNOHhgn0gC0KnT0X6daqQZAfrVi5VgTGlgHI95ebkyR8kGIAjAkrRMB3h66FBUrVrVAgFcMFBdOQf1Wrx29Sp0bNsWda+9TqrhBAUF2hgA7G9+r8REH0X1GjUE0KFgJMFMrr0aLDBrRezatVPA1ZFjxqBixYpuXZNcYNLL/hIWAGABABYA4MQ0tQAAJ4xknXJVWIA5fR4ffYRmLMfn4LCbDWBmAmhlfy30p1X/bcCAKYrDSL/5YAlA0j9nZGSg7tixGOViZ8Rx48PNy8YN6/HIQw/By9PLJj7ldOd6eEiOI6NedCR1TfkdOyIkaqbzxk+dSsHQESMxaMgQ1+QyFhQIyNC+VStMmvIufIooaWhmJ4gjawABGgAQMUZbCoBd44Gb94htW7BsyZ/49qefVOTYhWXiIg8fxvvvvostmzajdZt2aNOuI6pWriJRa6YnEJhQOcOMWntKfvDeffsw9/f/YdOm9WjXvh2e6Ncf5cqXv6BNIe3yx2+/YdCAAcIw4AaU0X5FlzelR2iwxPZ3OtJ22Co3N0fSL1JSUrBnz26ULBmMia+8inYdOjg9fM51ItsasW0bHu7xICZNfkel2xgVC7Sgo4r2U/hPVXqwlX30U9UAqAWghABVqUrNBOC1Sb/Ozs5FSmoadu7aiWee7oPVG/5BcMmS52raBb/vSufjghthffA0CxD827tnD77+4nNEHj6CFi1a4aZmN6NKlarwDwhQ6UKGyKkeRyJ6ytShvHxkZGXi+LFYrN+4CcuX/iUCfzqtRmuP8Hc1fpUgoF5/tDYAxyTbkZOTIyAAwbUTJ+IElGjesgUGDx2GWrVrWyDAeYxfR5YaP2pb7V2wrmsA4N2pb+LliRNR+5q68nXBNSQoMEi+F9nXTO07GnUEnbt2EfbV8CHPIDS0koyF4OAgAQsIAIhWQG4u9u/fh/t6PIBBQ4ZKEMA6Ls4CFgBgAQAWAODEHLIAACeMZJ1yxVuAG7HdO3eideNG+CggAD6Mjpro5Y4GMDMB9AZDUgGMfH9uIHloIEBvRLRDwvx/RgkKfHzwTFYW1kfHuJyOXJTzUZCfj/j4eLRq0Vza51/CXzahzh7MIy9VimJy9lzHmJgY2bjm5GRLHvkvf8xDh44dnb2kU+dx40XV7WPH43Hb7XdImx0j446pChKJoxNoimzrNAUR5srPB3tp8FO9MX3GDKG5u5Jyu3DBfNzfrRteeeV13Nn1XqRnZsqGL6BECVWi0NsQrtMAgAEQ5ebmyfNxfLz34bv47KP38deyZUa0qbBA5dmMx2vk5uTgqf79seSvv1D7mjryfMrxZ0pEYRBARBR9/aSNqmyiyl0mEJCfr5wVlkzMzEwHKzOsWrkc48ZPwOChQ13mpLwwdiyOHo1Ft/sftvUvnX+2WfKspeSfaqOI/5n0AXyEAaCfSek9mPf8fAYKH2ZkZiEzMwuP9OqON999F42bNHFqDF7ISRYAcCFWc+9nOI4jtm/Hpx9/jJzsXHTu0g31690oEX+dr0+30QwiCYPIVvVEUfPz8/KRmp6OiB07MG/uL9i3b6+s4ToVwK4LoMavZgbYdEiMcqYaBKBAIOcVqeNxcXFocWtLDBk2HDWsknDnNSAcQQAtCurKuvA977sPq1evQqVKVWQt1QAAxSDZ1wTEyYIbNnIEDuw/gLfeeEOAAK5PuiILHX2OF83+6PfUADz0cK8LYuedl4GugpMtAMACACwAwImJbgEAThjJOuWqsAA3Yi+NH4+T097DnRSfOwsLQBvEEQiQSLMW/zPlydMRdTxE/C87G23efRe9H3/CpZFnDTjw1XHjI2kHx49j2ttvY/asWcIE4Oa3KKfa3Ga+X8LfX1gAWlGezjXp4evXr0XzFi3x8uTXUKfutS4fL2wzc+bv6tQJvfoORNUqYbZ7FCUKqNkIWovBJl5o9A0/TCdy4R//g6dXASa/OdVlGy/m9r7+6qtYvXotBg8ZJZF3RvepEE5xQjoGktMu5esUCKCcA1P5ugLlrLKO/Zq1qzDtvakYMGgQut17r3O2NQTNnnj0EURsj0ClSpWMe6hqCWYGgHZOpF1+JRQAYPyXlAmDTk/wSMrqUR/gVIqkf+zcuRMdOnXElDenmpwn55poPktHQ6lX0LptR1SqGm4TRNRlHO1VHnykGoCO/uvKAKr6gx0AsKd7qMptbDtp15lZ2SDI8vGMD1E9rDJ69+17/g128hMWAOCkoS7RaRxnrN/+0QcfIDcnD/c90BO1al4jgBfXY8XKsTNIhEmkU0rIKjFAJY0NS5pNdo6Iwf3w4/fYu3eXjE0NWCkWgJrzGnzTOiS27xACwSJ2moO0tHSZV8eOH0P8yRPo1Lkznhk2XHQ3rKMICxglGWk/rksx0dEg64osipzsbOkHpquFhYWhcrVqEnW/WJA3MyMDjW64Qa4TGBSMgAB/W0SfAAD7l7oOJ+NP4rXXX8fXX3yJhX8uQGhoZVnrdRqWfB/4+iI2NhZ+/n4YMny46OVYx8VbwAIALADAAgCcmEcWAOCEkaxTrhoLkIrZ6daWeGjfPoRSIO48nlw72tz02/L/TSXJHJ2BLd7e+D08HH8tX+HS3H/dZGecjy2bNmHQUwNwJDLSUIdXAkY6imLeLPFv3FCpevKl5Hxulvn3RQsXYN+RKCmHpcUBz8N0Tp3K+6xcvgwjh43A6OcmwdtHbarPdpijQTryJkwBALt2bMO8337E738uRBmKbrmIIvrJ9On48bvv8fykKVIqkRF/HbFWJetU9FqL19kj8goA0M8kToHk36cjOiYa3e/tgjfffgtdu3U763PzcwRlutzRASfiTiAkJMTGgvDxoUNCYT1FT9ZAgHL4CUr4SbtsecuGgrkZwBInOjNTHBXe559/1qNj5854Z9r75y0wKQCVdoBycnB35zvRb+AIybs2j0MBSlhb3ctL2c5IYxBbGg4X/+ZFFgBBAKPkI7tUj0cFAOQjm5TrrGysXLMKv86Zje9/nuPU+LuQk5yZgxdyXesz528BjrPY2Bh88eln2LN7Lx55rA9q1brGKCPK8U/BULtYqJenYr+o9CECYdSWsM9PtkCYMUwvyc3H3v378fXXMyX3m6CqAvcUAMBxatYIMM9x888EDzmnOLeoG5KanobHHn8cT/TrJ9Fi6yhsAa5F0UeP4u/Ff2HTxk1g+dCggEARUSUQkyOgSpowKwICA9CkWTO0a98e1WuEy9p3PodmmO3buwc3NWyI8PBaojfD/H+V2x8oIC+/R2KjowVUeva55/DsiOFISEiUSjh8n2KrwUHBNrYIwaNrrq2L0WPHSsrHub7TzqfNV+u5FgBgAQAWAODE7LcAACeMZJ1y1ViAX/Lr1qxB3/bt8IKPD4LOgx4vzozBGjCDAeJ4Oig6J/r44NPKlfHtwoWoXLmKW+zrjPPB5+Wmc/u//2LxooX4ZtYsxB07LnRXoYMzMkYnELDRw8kW4IaHAnVa8Xjpkr/x4YxPcGeXrm7dwLC9c3/7DS+MG4fBQ0cjtEpYkaUBzQY1gwD8mY7iulVLsGnjenw88zNUr17DJfbntcmomPHxJ3j2uZdks6fU61VE3SZcRwo7qeuGer0GAJQOgHIwzG1mmcLU1AwcjY7GkCH9MfOrr6VaxNk2iiz/t3jRIpQpU0760lYK0VuJ5XnLqz0FQNH/FQPArBHAvhcwy4HBIpHPzAwkJiYKhZU6EGOeG4dej/U+JzhBY5udHjI7Vq9aiT/nL8A/69dj0uR3wWc2n8P7C0hhtFnb1ZZvLfn/9vcJBBAEMLedKR90GLKzc0RrYf+B/RjQrxcORB11Sf8XdRFn5qDbbm5d2GYBNV4zpXzflzO/QI+evdG0aTNx+DUTR+aDjQFAHRHD8Zfxr4QlyQYoinGUm6tSdtauX4/Zsz6XvH4pW2kAAPb5pxgG5jmgQTBJK8jPR0ZmhlQHod7G4cOHUa58OTz73Di0vJVFaq1DO+JJSUmY9zsFHBciMDAYNWpeg/Cw6ggNDREHmxUYKLJIACDuxEkcjjyCQ4cOIC0tGc1btECXu+5GxdBQpw1akF8gggJzfvoRfR97DHWvvV7GggYA+L3INYgAAFkIjZs1we1t2+LpJwcIC4FrK0ECnicCk76+ss7v3bsH7Tq0x6ixY1GqlKr+YB0XZwELALAAAAsAcGIOWQCAE0ayTrmqLMAv5QV//IFXHu+Np/LyUCqXyQAmMaFzWKNQmTp9LkORjDwXFOCotzfe8/fHzB9/QsvbbnObw+ys86E3VGwfI8779+7Fls2bJU+WETMqU5OOvmHdWqmFTcdW0xi5kVGq/0dx3fXX4b3p090+VtjepX8vxsTx49GqdQfc2LiZqNzrSHKRjphB3U1NScb83+fgVEoSPp45E1UMpe2LbnRBAaKjo9Hj3nswcMizKFO2vDgAOkdd0/6V469K2fkxBUCi1yp3XUcbaU/dJxoIyMrOQVJKKpYuWYyJE8eJeB3FGB0Pnv/dN99g5LChImhmjvKrNAOdcqAcEbNSuQIBSsDXjxR7JRRIAKAoRX3eV2kCpCMhIV5AgBUrlmHewkVoetNNNhDDDGawbTyP4lgH9u3H1i2bsXXLViQnJqJmrdpo3boNGja5BXsPHi4kHqltoMs82lMBSPlXQIY8B5/HLGxoCLlp9oKqwU7RtVwBvaKjj+KhB7oiNiHxorv/TBdwdg66rQHWhcUCHEOk/r/x2mSUD6mIBx/uLWNHi0oWKhtqiIWKQKcR8RctES9DF8CDFSYKG1b0JXKZXpKF7378CSuXLrRpCpBZYwYANBNJvlOMC5kBP4rCpaenCRMgISFB2D8dOt6BEaNGo0zZsld1j+o1ng72zBmfIOpIFBo3aopmzW5B1WrVhZUmwJ9oNmhGFUTvJSM9FdHRUfjnn43YsGEdypYvi569HsF1N9xwVrFa81rM/ho9fDhmffWVAMdck/hdyO9BOvfsZ4KMhw4fQp/+/WTtfHbESFQLC5P3lPOvBAD5PZCekS5gQc9HHsHAwYNdI5p7VY8Q9fAWAGABABYA4MRCYAEAThjJOuWqswC/xJcuXowh93XHKG9vhObmIse06zubQKDZWBoMyAPg5+mJnV5e+K5cOfxv8WKEVa/hNuffDFicr/iR3mSZN6eMnt12802SO80NLTdaWgdASsh5eeHwoQOSzqDE15wXq7uQwcU2MnI85dVXMffX39C127245ba2EkExAwHcBDIydzIuFr/99B02bFgr+er39+hx/lUQztHQp/r3Q8UKVdH45paGIr3KVadzz/r1mgWgc9Y11V6J1xUuXyftNrFPxNnOzEZaegYmvTQBDRvcgL4DBhRuEan/qadw2803i6PPPjADAIqCrCP/dhFAMwhAcIeRMwUAeNnSLM4EAjDSSUeFOa8ULvMr4Ydf582ztYt9cfTIEfz55wL8/MMPIhIZHl4T7Tp2Rbs2bVHnmuooGRwELy8/5OYRUMjEgiXLigQA9PPo9lJPQSn/20XWuPnX9H8t6KbZC2yL1gFgGgCVt8eMHowde/ddyBB06jMWAOCUmdx7UgFAgb3ff/sNX37+BZ56ehiqVg2TMVaihJ+ao95qnorz6Mn/jPbb6f8y/j2Z2lU0C4APwAoTefkFiDwajQ+mTUVa6ilJ7VJMG6XzIWuloamhx6VjmhXHqKoKkIq0NDqtR+WzQ0YMR+eud7l9bXVvZ1z41fX8PXhgP96ZOlXSLrp0vRc33thAIv6KWaGEP6XkqwHgaAFHsjhI0UtLT8W2bdvx22+/IC0jDX3690eDhg1Pd74NfQHd4pMnToD0/yFPDxLmk43SH8TSqsHS1+xT9t22bf+iSbOmSElOxpbNW1CxYqgwTUj/Z7UApsoRAJDSjxkZeIr6Lt27X7hxrE8WsoAFAFgAgAUAOLEoWACAE0ayTrkqLcANBynJz44cjlr/bkN75r+TRmyU7zsXCFBAR7igQOj/8R4e+MvTE7mtWmPiG2/g2uuuc7tNXeF8mCNTY0eNwg/ffYuyZcsV0gHQatcbNqzHwiVLzotWeTFG0I7+tn//xY/ffYedOyKQnpYBvxIB4oiSspmZQfZCFsqHlEfzlrei12OPycZNABIXgRRsx79bt+LB++7Dy1PeUw60kesvecDiUBsUe3NKgJ+v5K9rFoByEArrAGj7EMRg5PpUarpUcXj66b74bd4fUrJMH2zH5JdfxhczZ0qkSYuN2dX+ldNvv59KAVDggwIhCO5o6rJS1PcRcKeoNADel9FKXcecUcvNmzZi6KiRSEtNw47t2xERsR2ZGZm4//4eaNGiBRo0bIKQ8uXh7cW9uAdIndYRNo5XMh0WLFkuUbSiqNZaSE3Rtb3ErjaQw3gGXf1BgxaFAADma7PMZ0EBVq1eiYhtGzBt+kcXMwzP+llXzEG3Ne4qujA1Tli6LS/PAz0f6SNP7u+v0l2U86/TR4zUEQ0CSDlJo6Sk6Wd+XpcF5M+6SkZWdq5oBcyaPRvL/v5T0qTU3LKzAPS81EwARwCAY5MMFbJrCACQNXP48CHc0amT5ImXNtavq6j75FFpl9iYaLwyaRKyM3PwyKN9ULN2HVlDlT6DBlh0uoZicCghU1XCUa37ELYGAcCvv/5CUi76Dxwo38mOqU5c3w7s24e/Fy/GmlUrkZiUhMhDh236NwRM/f0DbBF9Xl+xi6IlDYRaDmw3Hf6AADv9XwsARkUdkRKvI8eMQePGjV2iQ3O1jYuintcCACwAwAIAnFgJLADACSNZp1y1FtDOySuTJuKdyZPRu0QJdOAOgrnEBAPo4JuF2wxqtI+nJ0oUFCDV1xfzs7Iwz8MDr02bhscef+KSRMhlo2P02vkyAIrqbNph/769aHVLc1SqXFmiHaQycoNLOiM3ThQz6t7jfqll7Crn2pmBR3V6KtVrh5RCUEmJiUJfJ03evGG2pTs4c+HzOGfkkCESxW7RpoNEmXWZPzNdnSwAs3K9AgXsLAEVHbQLj5kZGGy3jpCfSkvHqJHPoGu3rujZq5eNbn8sNhbX1gxHeM1asum0i47ZlfEJADimBZiFAJV6eQmbECDbLxUUdFlL0qMNu0ipQqMqAKmsjHZRfTsiYhtq174G1aqFgWUjy5QugylTXkVWNiSqWkhQUCj5eQIk0Pnn65aIHUhNSytyDOn+s6UvGGJ/GgxwFFrT5Th1Vyo75glzYPr7U9GlW1fRrXDX4co56K42XunX5RjduGEDXnz+BXR/4GHUq99QHpnlJH0NwUsfAcZUSomMUWECGDRyoZIrMUmdEiAOpQlAFDBS0gDyRSdgy/YIfPjeVKUvIAwVBQA6XtecDqCdXCnfyfmQpVgABNiOHIkU+v+oMWMkbexqO2hf5vJPnzYNa1evwaBnRojzz0i/Zllp5o/qp9OrNwgDwAASCNjwe3HPnt344IP3UKVaVRFaDK1Uydav+/ftwy9z5mDDunUiyEhAhpF+JTDoaxsfGkDVjCO2lSAjAQB+ht9FWdlZshby85r+z7HAezRo1BDPTRiP0NBKFgDgooFtAQAWAGABAE5MJgsAcMJI1ilXvQX4pX5w/3789usvWPzTT8jauRPVCgpQ09MTpT09oeOw6R4eiMvLQ2R+Po4UFKDyrbeibffu6HzXXSL2dykdY1c7H9zUtGzWVNIAuMlSaQClZFPD37lZ3bp1MyL27pMcd1eo6p/PwDPnapo/p/PQ3WF7fc/OHdqj71PDhT7MjaWI1jFKraP/jLT7UgjQrgugwQG7CJmKYCmq++kOBqPlLAuYkpqGNWtW4tNP3se8RYvkHjymv/8+Jr/yMsqXD7FF1c0OsWICaAFAdS87O8AODIh2gY+vtFfl2Bu0aAMEIODFg6wE6kYw4sUo2qmUFPm7OeLu4eGJMmXL4e23XkdujkrH4PihyB/F+OR/To78zg0zX08mJCApOfmMAADvYUtvIABgsAG0AyAAhy2PWwmu6UNvzjmWBw14DN/9/DPq1K17PsPsvM519Rw8r5tbJ4sFsjIzsWDePHww7QM8M2KsCJgyfUS0OESIUznoigXAsaPmCeeyctANBoDtZ1UOUMahdirzC4T+r2eGyhkAACAASURBVMZXvszR1ydPFH0MRns5JimqqrUAzOCC47qkAQDlQKYJRZxaAMePH8Ojjz+OAQMHwofr61Vy6Dm7bs1qvDDuOTz+xFNo0fI20IXX66lK39D9pgAA1W92AUcNANBsXLoUEwhYtnIFZnzyIXo99gju6NhJwJcF8/7Ab7/8gr179grIqSj+AdKXdmZVYZDI3LfSpxR1zMuT70UKOvJ+BIE0AMC17sD+fejUpTOeHfecqiBgHS6xgAUAmMzoLifPXddVC6v64i7IZ/as6w53Xddq8+l9FFShqdA8rcOywJVgAe3scUNA4Z4F8+dh2ZIlUoYoPS1NHpE5ftXDw9GhQwd06txFasC70wE9m13d4XxMGv8C/jdnjjiGZABoHQCtaPzbr//DinXrUa9ePVtU/kro+7M9Azd499/dDcPGvChRKu0A22j1Og3AcKhtjr8BDqiou6Ig6+gjX3U+q9qwKsdZBMIys5CQmITHenXH/L/+QtlyVPr3RK8HHsCePXtsFHd+Tgn/Keq/rgagHf9CufNybw0KKGdFqgEYUVFbTrRX4dJZebm5orSdkZkpYpFsnxYx1POF5RqnTJmK3LwC5FKAj85+drYCAbTzb/xOdX4V/cySDfSZQBudmqKfTwl/eRm13O053KQFOx68555dO/D5p+9j+dp1SrnbTYc75qCbmnpFXpbjhBT672bNwpIly9DvqaHynIz+61KcKvVFMXGU0KR9Lqq5fDoIoIP/Kg2A6v2qHKAWA/T28sQ7772FbVs3ifNoT7HhPez6HJpZYza+1qkgAMBKGwQAyALYt28vWrdpgzHPP2/7XrkiO83hodiHjKKPGjYMXj7+eHrQMFljBLwRZoXqP13CUeX8a/q/SgcQAUeH9URSLXLyZA16792pOJlwAnd3uwfLly3FsqVLkZiQaCvvp9cIHe3X645aFxUIqfVItBaB/h7Qmg7sS/Yp/861VUQeExPw2BOP4xGjeoo7QOqrYYw4PqMFAJgs4i6n113XtZzpwsO5ONpZnCELALga196r4pm1A8INPinFRPe1w0UHy/a+i/LML8SornY++Ezz5s5Fn8ceRVhYdZQo4Y/g4CBhATAlgBufXbt2oHefPhjw9KALaXKx+wxtQp2I99/7AA8+0kei4bqcl1at1ywArTTuqA+gI49ayV5vYM35qDZaKZXGM7NEh2LQ00/g9bffQt2618r4q1+3juSZ0oHWoIFtg2qKajK6ebZUABu9XkdFfX2EaqtTFMybVN6XEU867IxW8vm1A8N28H3+/vTQZ1G1chUpv8dNMDfd+mc6TpKn6+EhwmlRhw+KQGPlajUKlUM0Dw4z20NTfgUAMKjbKgJYON2An+e9Avz98fKL4zBsxFC07dDBrawcV8/BYjdB/uMGc5wcP3ZM2DFxcfHo3uMRGXv+Ev1X/30JchkggJqjivWiHEo1jrSwqWYE0OkX59/oYEaShVYuTmUuAvx98cWsWVj851zR42AajdYZsANy9tQafX3OFQX25SI3N0fmFf/zOyby8CFUC6uG0WPHoSHzxV2oY/Ifd9MZby+pFQUFksIxoG8/jJvwKmrXqi22V31n6JbYhEDtaRuSBsA+MjEBCqXria5KnvTN9ojtePXVSbL+xERHi0NfslQpofprtpFeF+2gqgZXCZj62lI9HMVH+Xm1TlIvhf2ZKb9TSPDkyRPo+egjeKJvP/kOtQAA14xECwCwAIAiR1JxdKaLY5stAMA1C5l1lcvfAtrZ1y29XL7EXe188DmZC1mvbh0pgcQNGOm0ZAFwk8uNEZ071mD/cvbsy7/jXNBC2uSzTz5GRMQetG7XybYp12NCawHoVy0GaNMIMMrWaWE+xQJQont8NTsYdPppX6YBkFj12isv4rG+vXHzLc1Ff6HVLTcjpEJFm9Os26Aj4/YUAEX9VxF/ezUADRZoKquiLauNLa9Biq1spimHbhz5BfnIy81TaQAZ6bKp1ZtdMha46aV4YcPGzST/mmXS+Bzi4ORkIykhHrExR3Ho4AFERx1Gdk4WSgaXFNGzseNfhZ9/oGICFNFXjvNOt9+RXs3PmtMSjh45jAXz5uCHOf9zwQg4+yVcPQfd3uAr7AYcI0ejovDW66/Dw9MHHbt2R2ZGhjhbogEgIoCs0qFSXjjGCQjY5sAZQACaic6luTgs76XEOnMQ6F8CP/36K+b+8oNQu/meTlXRzBs1Xu2MGs0UKygw5ofoYmQLW4bAwPHjx+V2Q4cPR5e7777CeqroxxFAJTsbb7/5JtavWYdnn5ukQLwS1Ckx+k/YG4aYqam/bGkARuqGBgL0aiL9Rd2GnDzkIx+TX3sJP//8oyrVx7Q2fs5Y98zsKDMAoEVUhS1lKklqFng0M6K0aCrXSqYFUCywZKmSUongzi6dJc3AOi7eAhYAYAEAFgDgxDxyJ7hgMQCc6ADrFMsCbrKAO5wPbkRbt2iOE3EnRNmYZfd0SUBujEr4+2PlimXYsmOnbK6v9IObyJcmTEBmdgGa3tyykKPJZ9eq9Tq6rwWrbPXrDQBAatgbtewJoIhzQMfXEDek0CEFJ4VCn5Mj1/1w+jR0urMdbm/XHr//+guGDRqMUqVL20yuo2fiEAs9Xjn8RekCaC2A00EAu24Ac6IZEdUCaHJ95j5TEDM7W5z9mJgYoSyr6D+jmGTGqIjmgMEjERgQgK2b/8H6tasQdSQSIRVC0LVbN8m9rV2njtClubF//913sHjRYgwcOkaurW3pOJ7MTBsb4GFEbEVskJt4rVlAACU7C0/16YkFi/9GoyZN3B5xc8ccvNLnlCufj2Mi6sgRvDl5Mnz9AtDhzm5IS0+XMeZfooRRAlDpAYgWgJHyUigdR497oZCTDaDmdVFALx1KjntWGPjlt1/x65zvJeeboIBeC8wAm04B4HX1odg+nDvUyVCMGc4xpjIkJibgyYED8dgTT5ymWO9Ku10u16ItqC3y4P334aabWqLjnXdL6hD7zq7hoEAcpeWg0qhoTxFU1VoAGgTQ/caKgIZeAwEFapFM//A9zJs3V/rXJtZoAACOfSagqMHqUClcqsyrFlTVrAEze0QBDvnSl6rM4ykBTI8ejUK5cuXw1OBB6HBHR/j6+V0u5i+27bAAAAsAsAAAJ6avBQA4YSTrFMsCxdAC7nA+uImhszl00GCULVtWKOelSpUUJoCmMG7dshmTXnsVXe/u5nYH67/uFtrj5YkTkZaejZuatzptU873tcNtjvqb80Xt1H9TDXtG/81K40IxzhcqMB0DbjCnf/Q+unTtiDZt2+K1l1/CZx9/guCSJQu1QYMANmq8qQqA0htQdcnPxAQw01915Ettrj2lPWZnhe1KSkqSuuU8uNFVYECOODFVq1VDnTp1xNFv3LQpGjVqLCUj7U6Qh429kJ+fh6f69YdfiSC079RVInXOMmt0eoAGDWQeeHigIC8XM6a/i4d6PYRHez/u9PUuZoy5Yw5eTHuuts9yLJDS/e5bbyEjIxtd7+khFSYk599XleE0l+iUSgCGKKASlTRyvG2CgBoAUK+nA1Ic93RQ/fDDjz9g/rxfBdTiPLA5hYZWhTmP3Dy26ZAKi0bSAJQ4Jn+nojzn1uN9+2Dg4GfE2bzSD83g6Hj77Rg59kXUqEn6vydKsO8MHQdqADD67ievSgxQO94aBLClbrCagwEC0M4EMPm66K9F+GbW5xKRV5VYjHQiG3BqYoUYzCgNANg0JHz9TJordoFAvQ6ZGUvsV7IAqB/DNZOMpxrh4Rg+ahRuuuWWqwLccefYtQAACwCwAAAnZpgFADhhJOsUywLF0ALucj6Yk1q3ZjjKlysvGy5qAOg0AG5y4uLikJufi0V/L7nihQD5vF9/8QU2bfwXt9/RuchRIvRfQ5lexKKYtyoRf5VvXAggMKnXO0YZzfnBjOi/MXkiBgwaiCbNmuHZ4cMx5+efhb7qqB2gHWKbSJ6UG1TOv3b8VXTy9HQADRzotmh6vflBdVRLUf/zhNoaGXkY8fEn0fr229H78SfQvGVLqXetD/NmuCjHnu9TWLNZwwa4rXU73PNAL6RnZNii+Weajo6MAK3HQGftpRdGoft992HCSy9dstnsrjl4yR6gmN+I4yH+5El89skniIjYhYd79xdHWjt4uiynAAG+qiJAIXFMEXjzgren4dAxuiz5/0UDADQXWS+kpM+YMR3r1q2WOVkIANAMFa1XYVTXMM8NxzmlhTE5r1j6c+iIEcK2uqIPOugAIrZtQ/e7u+HVN6chMChY+skMAFAMUAs3Kkq+t7CdzCCA0PmNlA2t3UBQkWvexo3/4KOPPsCe3TsVU8r0X6cAODIA9O+ylhvjhiwAc6qAOQ2A/WQGJvkzgR2KxqalpUqVB5Z6bNWmDQYPHSKlXK3jwi1gAQAWAGABAE7MHwsAcMJI1imWBYqhBdzhfOhNzH1334XIw5ES1VLOfzBKlSolGyAKYq1atRyrN/xzxatV0x7btm7FG1PeRM/H+tlEAM3DxeaAM9JuKO1rNgAjjKp8lRGJNwnZCXXdoLBLJN+IqtPJ5uZ25PCBeP+j6ahVuzbGjh6Fn77/XpgYZgBAbzx1e7RDr+93JhDAnE9vBgH0tbXTrhkGigmg2Al8pRjka2+8iXu7d7eBQDrH+Xwi+XScxo0ehYjtO9Hzsb6oGFrZZuMzAQfa6dfASsTWjfhz3m/oO6A/Hn7k0UsaOXXHHCyGS9F/2uS01FTM+eknfDPrGwwcMtrGJuE4Eeo4HTiT888SgUwF0KAd56c9Wq80MHSVjqIejHOBdd/fmDIJkZGRogGgWTuOc0k7iY7XMdPFNRjAdABGih/s2RPDRo264kXj9NqyYd069H38cbw05T2Zu9RrsFdxUNUcpAygUb1Bra1G6VIDbFFOv5qNOiWIzv+x48fw4YfvYfmyJUqnwQTKSJ8bjIKzaQCo8cMUANUG+9pqByGKGidcJwmmEwAgKBUbG4ukpEQ8OfAp9Oj5sKSOWMeFWcAjLnYDvy9dfnh4GOXpClxcns5N16UBrDbbh4G7bGHZ+fSpFli+kVUG0OUrkHVBywLOWcCdzscrEydi5qczpMY787o1C0DXvN6wYT2mTZ8u9PQr/eDG/K6OnTBs7EQphXc2x1ScUlPteu1kqJxS7VwY9NMi8ox1xQnSmEcN7Y8/lyxF6dKlRSRr+rRpp6UAaNvTidBRfPMm18wEUNF9LQxor4NeFADg2Kda7V/V1i7Azh0R+OKbb9DyttsuimqvwZPvZ8/G5FdekfrfLVq1l+c8Y4lZIlAAjsUcxaL5vyLuxHF89sWXuO6GGy75UHTnHLzkD1NMb0gq/Yrly/HiC+PxWJ+nEFKxkq1cZSEQwFQOkM6hzucWAEB0NFRVCSXOqcr/MU3HfHC88vwDB/fh1ZcnSJRX54s75oWb88PNa4YZVOO8NQMAkZGHcO9992HE6GcFcC0yD6GY9lNRIAhtwSorfR7rjZffmGbTUeD3DIEaMjaEAaBTOXwoxqdK8im9E9VXZgBA+k3A1QL8POdHfP3l50hOTrSVSnUU+dOCqfy7YxlA+RvTERxEAM0AqiOTSz8nn02LAp46lSJsgAMHDqB6jeoYOWYMmjZtesUz6Nw1VC0AwGRZdzm97rqu5UwXnhbF0c58AgsAcNfyZl3XssC5LeAu54Mb0nVr16LLHR0QHl5TcjEJAHBDyqgFc8RJ/76p+c14fsKL525oMT5DO6h333knHn1iILx9/QpRPc2bPfW9pjafKldV1a73NpwKe+kxFWTQufFm89D2FMHauH41Fi6ci9/mzZeI1rIlS9Cn92MoXbrMaQ6JuQ064qip/GZtAHvuq04R4AZaCZ/p88+0mTU7KrxfRMQ2LFu9BmHVq18UAGAGMOKOH8eihX/i808/kxradepejzp1rkVIxVDZhBN8iYk+IuDDoQP70ahxQ1HXvumW5sa4LKqWgHsHn7vmoHtbfWVdnXN07549eGXiJFSuWgOt294h6SSKraQ0OmxMAEPITWt0KBDAEOWkGKAxVzUTRtHK7QdLYgawAsCP3+Krr2aKRgrXRzPoZqaG6/lknlc6+s+ramYNgbWc3BxwDoSEhAiwytSfG+rVQ/mQkMKsFuJfl36ou3zQ6HSeHdu3o3u3bnht6gcSYeffGXWnEGDZ0qUQGBAojIz8vHxhSQl4o9ObjFQAJQyo1l7ig36+3ti9ZzfeeedNbN+21ba+aaFTDQII1d+kK2BOBdA/KxFAxSLRYqqaBeDMukkAmYKABAAoCnjo0EEReezTr5+IujrLmHJ5BxTjC1opAGYAwNNgLeS7mLXgpuvKRslN13bXda02n75aWFUAivEKajW92FvAXc4HN2CkZtcNr4EyZcrCz6+EpAFQDJCpADqytWfPbqxYt+6SUq7/q06b+MILiI05hju79Thj7XpHR1w2kHQo5JWbVirsqyijZgOYS+Bxc8tqANwQvjLpOTw1aCC63HWX/M5a580aNEBIhQoSMdTOgwYdyBLgBpX5+aSb6giVBiM0E0CBAN52wTIHAIDXc0wx4N+UPgGjlUqsb+/e3YjYu8+llSA02MKoGZ2CpUuWYNfOnUiIPyn3Z3SuQsVQNG7SBB3uuAOVq1QRe5pzby/1+HDXHLzUz1Gc78f+p9Da7K++wsI/F+GxvgPh7eNrGxdmEEByuk2K8jYnz9ACOA0AcFDvJ0vgVGoaXp44Fnv37BbgKTBQ6XKYnUF7frpS/3cEALTz6wis8e+pp04hLz9P5np4zXDUb9AAjZs0FRE5swaIvkZxdiD5DNFHj6JDm9YY8/xLKBcSKgAo+6lm9TCEVQmFj4+qNsMSoymn0oR1YWM2GSKOYntbFQfOynx8++0sfDv7a3G+FUBjAD0m8UfV//YUkKK0AHhtOwBAloBiJGjGhxnwcZxHfD62VwsCsjrAgf37UalKZYwb/wKaNG1mAQAXsPhYAIAFABQ5bCwAoLBZ3GkPCwC4gJXL+ohlARdZwJ3OBzcuz48Zg1/mzJFygNx4Mv+cLABuhrjpWb5sKf43dy5ubNDgiqYy0haRhw+hTYtb8ca7H8PL2PydbeOtnVKbQ2Eog9scA6GtKudAv2pqcFZmJt6YPAGLliwRBoF29imYR3orN5T6b9zY1qlTV/KFtaMRFXVEhBrN1H5dDUBFvlS0TAMBegOr8p7prKj39UHHX0ctCQDwCCoZhDm//e6ikVz4MtoOtIv8TPChCCeqKKDCLQ06y0XdOQcv9bMU5/tRmZ+55G9MnoL6DW9Cs5tbICs728YC0POM498mBGgId9rLcxqAnSmaTICJmgCcDkzPYVR63vy5+PSjaXJtUtX5n3NGM3oco8JnGqda9FOnAPA8pr4w/50ALPPFU5KTERAYiLAa1YWN1aBhQzRo2AiVq1SGt4+Pbc7/lyDYmcaNBiiKel+vLzyHZQDv7dpFmBvNbmmFzMwMVKlUCQ1uuBaBASUkFYjnZWXlICEpBckpKXJJsgX0+mpmAJCuzzXw3XffxKaNG+zaAFLuUYMAqr80A4AA7empAfa/SdoB0wC8FBtAAwVFgT72dVOVBdQCj+kZ6ciUfk0SFsCwkSPxUK9etrW7OM+/S912CwAwWdxdTp67riubDIsBYOtBd9nCnXaWTWCFppYGwKVe+az7WRYwLOBu54Pid3d37iw1jLnJ1ToAuhzg/v370PzWlnh96ltXfBSDG9DJL7+M2NgT6NC5m030y5nNr42OT8EqI1IlQIAhYMV+FLfayG1/d+qr6P1Ebzzw4INyeb25H9i/H1avXGVzasjKCAurLtEofR5FpxhlYu1pUk/NkUlNfzWzAxQgoaKX2kmis2MGJbTTrx3zkyfj0LtPHwwbOcr9c1FsYox0MVTBZZUX7e456H4DXzl3YDWAr7/8En//9Te693hYoslanE8/pS09x8gjl1QASQNQUWBRk/cyovmM/rNmvKeXOHJ0/KKiIvHhtLdw+PBBWRNtVHDjs45AgH1Ona4loOcTX9lOzmMCrEwp0POWc5isnsTEBAEFmA4QXrMm6l57LRo2boTrrrseZcqWLcQw+K961BGEOCsAYDSSszsrKxOvvTQJO3fsQZ8BQ+Dv54vGDeqhfNlSyMlVjChWXkhNzUBSyikBAASM8S8hfScVAQz9Bp5LAODvxQvx6acfIS7uuLwv/aD7VZx9lkY1iT8a5QCLEgO0sUSYPmKUCNSpAGaQVTMCzACArpzCfiSwQXYWGQ5MY2rbvh2GjhiJamFhV/z3p6vHpAUAWABAkWOqODrTxbHNFgDg6iXNup5lgfOzgFudj4ICJCcno1XzW+DD8keeXggODkKpUqWF9soNUHZONmKio7Bg8d/wkyjYFZCYemaPHolJSWjf6jYMGDQS5SuEiiPqDAtAb4TF8aajbXxOswFst6Qg1tqV+PnHb7Bx23YbzVQ79z9+/z2e7t8P1cKqo1KlSqhUqbI4JirvtUAcfzoJ/M/60+npabYcaDvwYI+AKUqsegb9Xzn+qh/1dc0myc/Pw7//bsXi5SvQsFGjK7vPnZiObp2DTtzfOsVuAc6FHREReHfqVOTlAZ263gv/wCAbCKDHs2a8qJJyqmRnIQDAEPK00faNEpqnUpLx3bdfY92alXK+vk6hKLAJCKCAINkDei4VZtUU2FKJ8gvyQSFDAqtcX3ltM71fMws4r7kmE+jgtavXqCEVQq6vVw8NGjRA9fBwpYWhbnjJU2M0AEAQklF9shcSEhMl6q2fh0yywKAgAZXJdqD98/PysH7dOjzz9NMYNfZFtGt9G0IrVrClQ+Xl5yMtLQvJp+j8n0JSSoqkAwQHBSIoINAu3mhE8fm99PVXM7Fg3m+qoggtYoCaqq90ZF+xAHQ1AM0CcEwD0E6+Fo20l5G0A0dnA3pE3yGHAECmaFPweclQYF+9MGkSbr7llqt+HT3fdcwCACwAwAIAnJg17gQXLAaAEx1gnWJZwE0WcLfzwY1Lj3vvwe5duyXaFRwcbGMBqE2QDzZsWId5ixaharVqbnrKy+ey3MQuX7oUw555BmPHvwpfP+dAD70xNm/qtTOgI+38PS42Gt9/MxOzvv8eFUNDHWj4BZjx0UeYNGE8WrS4VTQZ9PW00jQjTBoA4KvWCtAW1KwDVTNbbYTtAICi/ZvVtB0tTwE05tOWKOGHZWvWujT///Lp5fNribvn4Pm15io/myBYVhZWLluGz2bMQPmQSri1TXsEBAZJ6UpHUEtHbHUKgDh+BMMcAAC+n5KSjIXzf8eSvxeBIJhizeh5pBgD5lxwnbqj0gcMQM0sKFigmD3yT/Q1CgQAoMaKZhU4gouauUOHOD0tVQTlEuITEFwqWICAWrWvEb2A+vXriz6GVDO4RGBAelqasI727d2HQwcPIDYmVgCApOQk5GRna3ITAgID5DnLlCmHSpVDER4ejrrXXYf09Aw8/MADGPvci+hx/33w9fGFl7cnuOZkZGQjKSUVyadSkHIqFSmnTiEjMxPBgYEobZSmFcFVTw9Zk2JiYvDpJx9gy+Z/pF9knRTikGJ3aIdeV0ThOWJzEwvAnA7g+LMGjjQgoCsRmEVdzeCpBgCYkkIwhClcZDFEHTmCCZMm4u57770qdHRcuTpZAIAFAFgAgBMzygIAnDCSdYplgWJoAXc7H9w4zZzxCcaPew6VKlcWLQA6nkwF4CaOG58DB/ZhyPDh6P7AA8XQghfQ5IIC/PTD93hzyut4ZuRzCAwqabuIM2wAfbKZHsvPHYuOwluvv4SvZs9Gi1tvtTkNPC8pMRFvTpmCn3/4Ac1btLSlAPA9biZ15F8iTOnpQqml8++oLWCOUhXOU9YOjM7/L9ou3OBGRx/Fn4v/Rs3ata2olUmM3S01qS9geF71H6GIXmoq/lq0EN9+Mxtly1XEzc1vRdnyFcQ0jqAY/6ZKAFKk054jzvlBZgCPhPg4rFixDKuWL5G5pVNpNAhgf1WAgBkIEP/b+FtRfSPaGnl5cg5BVj+yrUyMBHHiHZhGGrjgvSTafioFCQkJojJfITQUderUwQ31bkCDRo1Rq1ZtlC1XthAbwJV6AXTyKdS5Yf16ozrHQZw4cQJ5uXnwK+FnE8zTzjHBSkbDszKzxBkvV76sABf00VkO8KGej6J6WHVUrhSKmrVqokyZ8jiVmo6E5GRxminAmJaeLqwOKU8bFGTKx/eQ9ImIf7fgyy9mIDLysI1NUUDtEhsL4HQxQHMVB62XUihFwKgOYaseYIhJ6t81oKpBJg0AaO2U3Nwc6SsyEvif63bE9m14avAgPN6nr7AhrmgGnYsXJgsAsAAACwBwYlJZAIATRrJOsSxQDC1wKQAAlqW68dq6qFy5CvxK+BssgJLyyiMtNRUpaafEKbxaNjC5OTmY/8cfGP/88xgwaDiqhoXbaMbObK71OXRGmK+6btVSLPl7IT6ZORP16tcvZEcqjT/xyCPw9w9AtWphtlGqKf90+hUAkC7Rf6G8FkH/NacKOAIBysFQQmdmwTKz48ENOmtpN2/ZEp99+dUFzRZH0OOCLnKZfcjdc/Aye9zi0RwKy506hSWLF+PXOXOQD09ce30DVK9ZSxT7RSOe0Xfjv34oiQQbteD5t4y0VByNisTGDWuwY/s2Jb5JNnmhlBldh74wg8ac3mOeR45zUzuI/LumlmuKuo4wm0vOFQUG6HQE0ssT4+Nx8uRJca6vqVtXIuw3NmyA+jc2EJYWQVxn1qhzdTSdWZZeXPr331i9cqX8zOuqUrFBch+tZcA26zZqMIRRcZb1JLOC4AUrH9SsVVtKIHKtIshcu/Y1uPHGRqhUJQwZWZlISk7BqbQ02xpHQUb+18CNgCi+vli9cgl++H42EhLibcKMNhaAibVhpvbbdFoMTYGiQBjNwCiKEWDWVTHbjusmGSMELLTjz3HE9uzauQOd7+qKwUOHCcB+tXx/nmtsOfO+dnvb+QAAIABJREFUBQBYAIAFADgxUywAwAkjWadYFiiGFrhUzkeXjncgOuqobOLMaQD8nZu1BQvmYUvEDlWW7UrWATDGCDdvLMv31htvCEPioV690bpdJ0kJMNP8HYeUYwrAsZijWPLXAuRmZ+D1t9/GNXXqyEcksp+djf/9/DNenvgiwsNroWLFUNlI8pDNc0aGOP6k/evcUgITjg5C4c2oKuGnHR+zI2P+WX9GVwPg+VRZZ6Txz7+XiAiZM/3smPogG18yE0SASwkX8tA05WI4BW3l2C0GwGXWe1SNz87G1i2b8fsvv+Dw4SMIDCqN6jXCBcwMDC4pqu7mMS6K7Tk5yMpIFSf64P692LMrAseOxdoi+47z2x7xJxBgr6Chfi6sryFj3QGc0wCAYuxQi8DLVjZU5aZ7wYdq9zpX3VCx1w6r2er6HF6TwoEnT54QvQCKBNa7sT6uueYa1LvxRlx73fWoUKGC3EfP4/MBBXjNlcuXY+7vv2Pzpo0SvS9btqx8N7CtvJY5oq4p9rZouegkqBQKzhvanICNthfPU0yBHJQrH4KmN7VErTp1kZGZJesery8MDa3hQPq+Ia7KyghLFs3HvD9+EXBap2LIulqIBaC1AMwpAVoY0BCEdIj6a2aHOeqvgQL9nh4P5nVWCwFS/I/PqssYUkS3SbOmGPnsGEnhcGZNvcxm2X/WHAsAsAAACwBwYvpZAIATRrJOsSxQDC1wqQCALz/7DFNee01EiwICAiUNQJcD5IZn/fq1GD5qNPr072/Pd73CgAC98acD+85bU/HO1Kmy4aUKP21CVen6DZuhXsOmRYrn8fNCKfX0RHTUYfzw7ZeSA/r5119LVF1HyDgMufnt8+ijWL92LVreepsNVOB7Sk1aif1p55+/myP8zmwkzc65fjZb1NLoO2oFaKeF+b3zFi5CoyZNzrlRNTsTMdFH8d3s2fjj97k4eiRSFLBJda4aFobu992H+3s8iAoVK9qAD2fafjlN1Us1By+nZy42bZEce4gS/LIlS7B+7TrExsSIonzF0CqoEFoJ/iX8hX5PcI3zKCkxCSfjYhAbE42TJ04gJzenUJUN7djZQbLCApoEFHjQuSW0pV4NoMtE5bfPPwXoaY0Cnn+6CJ0SmzOXnrPnnyvmgXne6HlM55TOJisIENBg/nnValVRr/6NuPb663Hd9ddLKg/X8kLXOEuljaNRUZj766/46YcfcOzYMSXmF1yyULURc1u1g0zHXBT7vfgcpOAr5gTtziojXPMoWsr1TadpsO1paakICi6Flq3bI6xGzUJVHfh5ub4AJd6SssHfFy34HX8vmi96EGZGk5mBpNM47HoAKg3KUQvAMerPnixM+1fpIzab68ou1B4wtB10mUcbEGAAtUeORAqYOm78eNxQr94519ViM+8uQUMtAMACACwAwImJZgEAThjJOsWyQDG0wKVyPrb9+y+6dOggjpqvr58tDYCKztz4cIMZFByM6TNmyEbW18/PRv/UDuT5RJgut66QKF1enkTk3576JlKSU0SFn46/bRNqRKG6P9RbKLCsmODvR4qqyukNDPDDvAULsWfHVonMkUEQHRONLnd1lXJ6ZE/wYC3z8c+NQ2ZGpuTvqvi4qifNzbEW+dMgACPztPmFOM7mDbG2uY6umfvrWGwsXnr1VfR58kkbpfZsfURBsB+++w7z586VXOAGjZpKubLQSpVRooS/sBtOnjiG7du3Y8vWzfD19cadXbvggR4Pwj8g4HLr/rO251LNwWJllMuwsXQwY6KjMf399wWQooYJnVeuZ9oRFXAtIxO5ebmGE6+ca/NccPy5KCBAO/6FwQBZCYUlwEP72JmZWUhLPSWOsY8vhVVV9NkebVYOs/q7vWydzbE21h0bxb4IMEBfjxoBpMUT2OAaXfsaVUHghnr1UaduXVSrVk3mnyNzR9vg0IED+O7b2fj9l18ln71s2XLCUKB6flHK+RoIoDAff+arLp9HG/Bv+vtBUeSzRMNE6ZiofHn+zLWuarUw3NG5G8qUC7EBomY2hlRXYeWapAQs+Ws+tm7ZVOS6aP6MEkElA8Ao+6gBAEMTQlcFMIMAZgBA6xqYdRpsrA9DfNAMAmggQJempJ5KSIUKePHll9GocePLcNZcvk2yAAALALAAACfmpwUAOGEk6xTLAsXQApfC+eCGifmZzZs2kc0b8zqpVE0WgFA+fXwkmvPnn/NEhIqbMG58y4eUxy0tWuDOOzuj1e1tUL58iGw69YavuJibz0/a5sihQ/H9t7NR/8aGtoigjw8354qeSzswT79L954iTlWhfHlUqhCCiiHlZAPv6+uJyW+8g5ijh2Vzy2gXI1wHDhzA4UMHMPfPhcIIeKpfP7Ruc7uwLXRUkBtHs+OvI/+shZ2UqPJnuUG+GJClqNQFbmaPRh3Bex9+iId6PXJOkIHXOBEXhwfuvVdAkHEvvIywqtUkaieUXR8f+Er1CBW1U06BN3bu2YcxowZLasCX38xGufLlC0XuLuexcinm4OX8/MWhbRyXdCRXrViBTz78EBEREQIA0GmU+Z2Xp2jlRnUMMgLMgJgjuHYmEMC8ttkj6poFUDhKz/c5/3NzsyXvnYAAUw1ycnJFAZ9gAKPauoqAcvjNjjZV61lWVEW9lXNtFzEsKqVHR7g5H0m5P3EiDklJSeKEXnvddah/Y31cf0M91KxdCyEhFQop00cePozPP/0Uv//6Kzw8vFCqFKP+VNU/PUXBzACQOe/rq8otGpVjzOkBtBnbpZ1jxXDKkPZRzJGvLL9IBkHLW1uLHgDvGRgUDE8vlYJGYcbUlCQQqDy4f4/oNhBktKEtDoO0MONJpwAoAcdC0X1TVQCzaOppDABjvBRlcwX2KL0Jruf6OXluTEw0yoeECADQuEmT4jCVLps2WgCABQBYAIAT09ECAJwwknWKZYFiaIFL5Xxw0/JU/374e+EiUSumQBMBAFK59eaYVE5N69SbHV0POjklCWXKlMXt7dvhyacGiuBRsTgKChAdHY1+vR9D5OFIKc2no3CSq2tE5PSGt2SpUuh0dw8bABAaEoKQcqVBoIDH5DffwKmkBJXjn5MjTglBk7i4Y9izZzcC/ANErMtPtATy5TOOKv9K6C9L/h4bG4NxL7yAKlWqYsLzz8nmkuBMUZF9Z+ytP8cNbnx8PCpUCMFrb7yJ29u2FWfkXMcvc37GxPHjMXDQSDRpepPN4S/h5ydiXXRq/MQR0Dm2KrpKCnBaegbmL5iHj6e/izffeQc3N29+TsDhXO25FO9fqjl4KZ7lSrwHx1dWZiZWr1qFae+8g21bt4Lz1O6Qestc4lpljnw7w6hxBghQoIAS2NSHRNTzgazsTDRt1lRU4DMyM7Bi+XLs3rkLR48eRXJSkgAS1CnQIKtyQhXtXekDeNsE8IQC700w1lTb3qQXUOh5KMpnvMfoemJSogB32VlZqFEzHDc2aIB6NzYQUICsAJ7zzVdfYdZXXwEFHihZKtjGfJLqCdIOOzvBDEboyL9iASgQwKwJYAZN1FqQL4AhnX8KBCYnJwtjKi0tHaVLl0LpMmXEaQY8kZqaDgofpqeeQvzJ40iIjxenPygwSNaas62Duu+U027WAbDbV+xtAgHYVjN4UVTevznlwDyftOMvgFNurlyHaVXVw2vghRcnnib+eiXORVc+kwUAWACABQA4MaMsAMAJI1mnWBYohha4FM4HNyyMynw5cyZefWkSKleuKs6/Vnjmhs5RFKkogSo6u7t37URSUiJGjxuHB3s+LMJR5mjb5dQFfG6WuHr8kV44dOgwSgYHG5trnY9rBwC0M1GuXHm063yvAAAVQ0JQoVw5VChfBh6eHsjOysHrU19Hfm62PCZreefl5kpknzbhhpcpBaT7a8qtovwrdX/FGkgXZ4W/85yPP/sUt7VuIz/TtgP790fkoUMSHdP02vO1qdwzPU3Ewj6Z+blTYA1tRb2CIU8PwsRX3kSpUqUl6scxQodfypv5+YJAgJ9Bc/b2ZvTSXiOdUdj09Cxsj4hAv7698OkXn+OWFi0vexDgUszB8+1D63xlAQHasrOxaeNGfPzhh/hnwz8yDjV9nuOT45Tzh4JxGRmZKlprzEFn7ejIvHF0PM3Ot0o3YNQ6C9ddf52UUG19e1tpA+c3afbr1q7Fxg0bcPDAfsTFxUm7uKaSPSOsAGPe6HVXVwnQQIEjHV8DlLod5vboawjTKzUVJ+NPIjEhASX8/XH9DTeIY0qG0YL585AQn4jSpUsLmGEW9KPzb76nrmag7UwbawBA29uc6qD7SrdLQJusLKSmnhIxQ1YJiIo6Iuvo3d3uERBg5Yrl+HfzFlkL2VauMfxeInOBjAACmGdLjTIznnQal7KrAlnMlRc0CMBsLM24cHT+zeJ/RTFGNLihgQBe//Dhw2jctDGeHTsOtevUuezXOmfnw6U4zwIALADAAgCcmGkWAOCEkaxTLAsUQwu42/kQ6mxaGgb064c1q1aialWWkQq0bfb0Js786uOj8j2ZG6rpq4xmU3hLqJqpqThwYL+kts/84ivUb9jgstv48LnpEHS/+y7EHI1GcMlShtOgnH61oVY/mwEQbm7vebC3gAWM/lcoXw7ly5UBGaLxCcl45+3XT3PMNRMgOTlJNrukJnMDKcr+Ri6sov+ni3NC7YBbW9+Gt6d9IDoEjpvmdavXYMprr4gDwRSNsuXKyzkEHKhjUNTB61LHgRHArt26YdCQIWjQsJHN0Tjb1OBnd+/ahbs63oGJr76FipWqiKMvzv4ZAABfggBG3q0GO3gPbo5PpWYICDBq1GD8tXQpAgIJily+h7vn4OX75Jd3yzTLZvu2bfhy5uc4fChSRV2PHJa1ScamAAB+MufIYEpMSETKqRQB5swhe2fYANqJ5av5fDMYQCeRTilBNlb8GDh4MDp26iTzjGKF5rlMnRHWiV+9aiW2bt6MI0eOICkhUUQ0NeBo1gqwVRCQiLzSEjCzAXRUXv/NEQzQDi0/xzWJqQHUCjiVekrK9bF9ZH4xX1479hINL4IBoFOi9KsZAHD8zjA/s9luOu2JKQBkAhyJOiLrU5e77hKnP2LbNpw4cUL6sHRpVYGA6wrvyb9HH42S5zgbwGwGATRobQYBbKKAwrwwyjwajAD2c2H7q7QRbUfz7OCz6HuZAQB+D3bu2gXPDBt+1VTQcdWqYQEAFgBgAQBOzCYLAHDCSNYplgWKoQXc6Xxww7Jn9y70f/xxxJ+MR6XKVWxRH/Mmzvwzqes659NOlVRRFW58FNVWObYxMTHYvv1fTHlzKh7p3fuyAgH47G9OnowZH38k2gVEK8xO/+k/K1CAkfyq1Wrg/oceRfWq1RBaMQRlSgeBQl+zv/tOyooVFZmnXQiM0AmnbXgo8Ss6/qT8ZxuCWGno8VBPPDdhgmgEFBVpEmc/NxdbNm/GL/+bg+1b/8W+ffuQlZmB0mXKSv9w08zPU7OA/bRq5XIMfOYZ9Hy4F2pdc41ySETLwcRbPsP8YL/2fexRXF+/Gerd2FBydSXqb0RXWZfbkQGgIoR2BoAZBGAOdGp6Br6Z9SXWrFuJL2Z9Y9NcuBynqDvn4OX4vMWhTZpmvWvnTslbP348Hi1btcXuHf9iw7pVNuef65UGAvjKqDPV8pOTEm26AGdy7M9lB7Nzqc5lzn+2aKTcUL8++j75JNp16HCaqKbjvOPaEHP0KDZv3oS1q9dgR8R2AQFTU9MoKXiacCDnkg2UNNe0Z9pNEWJ92rE1Axe8hhYVlBSBxESJwtM+Cvg0/TfdwwyGapBAfx8oHQADHDZAA3PUXNvTnIZBqjxTpFh+lG2IjDws6yIBVrKtSpUurdLQDAFAifh7egpziwJ7rHpwJgDAfB+z466EAVVagGgcGM6//j5Tv9tFGrXDz1fH/+Zn0pUN+Co/e3hg3549GPjMYPTp30/AFWfW23ONu6vlfQsAsAAACwBwYrZbAIATRrJOsSxQDC3gLueDG5R/t2xBp3ZtUSO8phLMMnI8Vf62yvfkJlFv+nSUhzmrpIRqgTxzHWbZTOfnS2mn5OQUiWpv/GcDBg8bJlTYy2EDxGffvHEjunS8QxgPKmKmHHx7iS6K1zHaVNgOVNgmsMGoe+vWbVHnunoCeGzesBZ5+bkIrRha5ChjdJ7RLUa7NBOAbAA6/3QasrKzEBUZKUKBrdq0Ue7EOZxzXRaQUX9Sirt26oiaNWsJg4Nlv3QaB89bu2YV1m3ZKn9nvzp7cBM9/4+5eP21KRg5dqJstv1I/afTbwAA+mc6WKyIUMJPOQE+PoYCt0lwTdOj09IzkZCYhPbtWooAYYeOHc/5vM622dXnuWsOurqdV9P16Age2L9fnP+9u/eiY5duqFw1DJv/WYvVK5YIG8k/wB9+vooFoPPSNRBFMc5jx2NVXruhfaEd+nMBY+b35XpGnXs68gGBAWjRsqXk/De96aZzdonjvejQ7t2zB6tXrpQ5ffjQISQkJsraoddhtU7RQbXT9O30fK5XLHVnrzbgmL7luK7wfdqTDjVBAMf0AqVDYF8HzWkJp4MAfrZyhhpgcAQBzIwJle6kdFIIRGgxUa09o0X1zJ9h+6kLQPFSsrjOxQAwg4/KmTcDAHYQwDHarwACgxWgS/+ZyqY6skAktcT0n6AuRQBffOkl3PfAA6L1YB3OW8ACACwAwAIAnJgvFgDghJGsUywLFEMLuMP54CaF5bK639VVNsp0GM2Ob1EAgAYC/Pz8xTG25YB6eyuxKFOuN81MGmtmRroIPDGys2XLZjw/YQKe6NfvP3X0+OzcZHfr3FnE/7TOgdrU6k2unWJr3kzTBgQ2IiMjJZoTEBAgpQBpP36eDjeFEM8kEiWpABnpEr0iEECBP74SVGjYqBHemfa+1Ow+34ObZkaaWt7UDOE1awmYwxx9Ovv6+ZYvW4LV/2yUMo/OgAsC5Bj51Xd3vhMdOt2N8NrXirAYN7IaBOCraAEYgIDoAMjf9BgxNtAO9dGzsnORmpaOFatXYdGfv+HDTz4538e+ZOe7Yw5essYX4xudyREnoHUkMhJfff45tm7egvad7kJYjVriiKckxmPV8r9xJPKgsF+0Or2ek3wlYHf40GGkZ6QhIz1DIrUqcq2ivrospyMgYH9PZodNzI5lMJlyUCO8Bu7odCce7PkQKoZWumjLM09/86ZNWLliBbZt3SLAI4UDNVvJHKXXUWyz804QwCzGZ6btm51yZZMsWQ9JxVdVTwoLDarrFi5RaGYD8H17GoCqnGLWADDfTzHFsqUaAp1+LXgq/W2AhY6pTGbHWjPNjh8/JuVaz6XnUBQTQEf1NRhQOD3Azgpge+RcEXn0EI0C/jvTkV+Qj4L8AlvpXJZcZHnVW1u1+k+/9y56MP4HF7AAAAsAsAAAJyaeBQA4YSTrFMsCxdACrnY+uBli5PmG2rVQplw5BAYEGSXuVD6pUnE+nQGgAQDWeDera5MO7uj8azMrEEAJ4DHCQ1Gn+X/9hfoN/ltNgLWrV+Oh++8TiintoXNm9SZX5/47pgFwA81N7pEjkaJqT4efTraOVlWoGGqjstNRdjxoj9ycbKRI2asUycHdvHkjej/RB69MmSKnnwk8OOPQZemp/Hzs3rkTrW++CXVqhMMjUDEASpUuIwBAzaws/PLXQjz63HPo0q2blBMM8PcXx+dsLAPaJioqCj3vvx9jxr9mi87RLmYAQFIOTIwAMgD4u2KIqIikUG2N6FluntKLSE/PEKftwR7dMH/xXxcsaujuae3qOeju9hbn65sjvebnkD4wxPViY2LwzddfYfmSZehw592oXfd6GZusQsFxffjgPqxdtRxJSSqabY7iMip78OABAdpuu+02YUFF7IgQbQA6pYz66hQe/TnOdY5f5YRCdDby8vOE6RQYFIjQSpUk2n/vffdJhY/zYdg401d8ttjoaNEKWLl8Bfbt3YO4EyeQkZYuZfJ0XryueW8XuFM0fu2os6SgYm4VFnVVwGaaMAAoRqjn7JnSABxz/B1ZAGrdVKUBBRz2UsCKZhqQ4k/xPwKijv1t/t3s9JvL6/Fn/ie4TMAiPy9fHPOzHWcDARxTARyj/vK7qQygWseKvh+1cPILCuQ7kWsnq6uMHDMG4TVrWgCAM4Pd7PMej17L7weXH+5ymNx1XVn7PNWGoiC/aJGfCzWSu65rtblwjxRHO/MJgio0pV7uhQ4v63OWBSwLXIQF3OF8THzhBXw/e7aU+7NHiOyid2oDZ/+vN4wqt7xEoUiPbO4IHJyBVk6nlwrTzH0/fvw4jscdw6IlS6XM07ko7hdhtjN+lBvH2265GclJybIRVlEd1X6dA6qfXaUF2EUB9WaaNmPUihtHsgAYaWTUXacMMCVCOyxSh5wVAYw65AQA6PhyA8zoFwGAb374EU2bNTuvx9UbWtY9f/etqUiLiEDD9HSUz8nB/pAQZJQrj9AKFVE/KwvtTxzH8ZQUbMnKwvqsLOyvVAnN2rfHqDFjUaZs2bNqASxfuhSzvpyFex7oheycHGmjLdpHIECcfUWxlpQAAwygLfizzidWIIsazXl5qkxWZla22GXY8MEYMWo4GjVp8p+MiXMZ3h1z8Fz3vNre184eHVHSuhmlJ0jE+cm5FRQcLK/xJ0/i+2+/xYJ589GmXUdcV6+hjCGCcEEBAShVMhgl/EpIrfgNG9YgNjZW6POM2HMtOnTwACqGVsTY51+Q8UZnlCAAx/mWTZtEIZ8lBclO0VFoXp8gFp0+XyPNhcKVVatUwS0tW6Btuw6iq1GU9sdF9aNUKyicCsS27d27B4sXLQTFQKOOHkVSYpKwEQpH7snMUikCej3TSvf29c2e508mUlzccWg2QyHn31SSUCvk67VQgwGc32ZgmMKL+j29ZrAvqYNCQFivX/o7QOfPO0b6tbOvX7luaJE9jpG01DTk5uU6tW6cCQTQAIAZCDDn/TumMOjvjKL6lqAQD7aTOg4jn30WvXr3lu8J6zg/C1gMAJO93OVAuuu6FgBgAQDnN92tsy0LWBZwtIArnQ9ugHZERKBD61aoXKWqbJp0hExvHtWr2jSaN3l608iNNumyarOnIj3cWDIqUlT0mtFpblop8sRN5u7du9CzVy+MePbZS97Z3DhSbbt961aie6CVm9XGWOsA6FQA9buOYisFbnspLM2I8PHxg4+vvT43HV6JxBlRL/NDSv1rox45N8LMfT127Bia3tQMU6ZOdWoTK9crgFRZePvVV7H9h+/Rv2RJtChVCr75+VgXG4uKJUogJDAQlYOCUMrHB9kEOUr4Az4+8M/ORlRWJj6Li8PPqakYOvUtPNizJwKDgk7rD46X6dPeQ9yJFDRserMtWsdxo6nVvgYIwPrkmhWgGQEyRrwZgVRpInp88Lp5efnIys5GWnoGPp3xISqElsfgoUOdt8ElHD2unIOXsNnF4lY6JedoVJSo4PM1MSFecrwZradTVrJkMCqEVEDZcuWwf/9+zP9jHprf2gYNm9wsjhZZLsGBgSIcFxwUhNKlSiIowB/RsdHY9u9WREdFIfZYDNavXwe/Er4YPXYcWtx6q00ET6ZUQYGAC8y5379vLw4cOIATJ05KuczsrGwBusioYbSf0dzatWvLa6F5Q3qAE6KaF9IxOjJuBk2ZIvDv1i2YP/cPbN26RVKtSIlXzrgvvDw94CVpAGru2Zx6s3CgoX9ARhKrIyiRO31u4TQAagE4igyaUw5sTACmAAn4p9IAeOjof0JiggiY6rXAUT1fO/eFHf9cWS/y8nKlv83nMHWB5+rjXKByUSAAP6ucfMVUItBDwEfZQtlO/6yvr38396UGL7j2x8efROXKlTF+4iQ0b3n5lzq9kDHp7s94xMVucA8DwMOIphe4OJrupuuKM+2ma7vrulabHQAAN/WfO+3MaweWb2QxANy90lnXtyxwBgu4zPlg3eXsbNzZri1iY48ZNZsVPVYLZJnzPHVJKTMTQAECqva7r58v6PTR4eVGjxvfM7EAeF+WmWLkhyDAP/+sx6p161E1LOySO3yvvjQJn30yQ2pd89BCeubomNrIGgJ2BsXWLBRoBkhUNNwP3j7e8PXxtWkpaAGp0wCA3FxD7T8d6elpAgIwz3fH/v0SJXJmAzvnpx/x2ogRGJiejptZGguAD/vGywv/HD+OUl5eqBgUhIqBgSgTEKCig1Wrw6NkKT4wCjIzUJAYj8T4k3gjPh4ba9bCtz//LCUHHTe0Y0eNRIVK4QivdY20TW9yfQxxSFEAN8AgRl7ld+M9lSpgKldm0Gh5jdy8PMkBTktPx9zf5mDPvh2YPuPTy3IdcNkcvCyf7r9plIyB3FwcPngQmzZuFFHO/fv2w9vbFzVqVEdISHmJtufm5IowHfPfqZWRlZWNxs1uwS0tW0vqC8deYEAASgYFCQBAsKBkUICIUXp5ewo9PC7uJL6e9SXWrluN/gMGoE27djb2j3b+i5p3uo3aQhzPZzrvXPPWlVZ21Ebg/I6KPII1a6in8Sf279sn6UU52TmGyKGxljEdwqDi2yP83rI+kHWhSurZnd7TWAAGKGxmATgKAsraKMCfTjVQNqPtCOhQAJVrqWZE8Vm0aj7Hgy3Sn5crQIH+3ez06/OZmsHSjpo9oNenc/WFIwig9tAaoDQ7/RoYsKv/63PPdg+2h2wK6t0MGPi0AFfWcf4WsAAAk83c5ai767rudEytNl86cMECAM5/4bI+YVnAVRZwmfNRUCBCfPd06SJl73Q5JR35Pj3Sbae+O0a+dRqAEgJUAICOeEuup6nEHB090iJJd6fzTyYAa8q373iHRL2dyXk/Y17wGaJtRZ2vN32PPvQgdu7YaXP89bkiAsXNq638lcpdN1cBMEe7NHNCsyQ0K0Ln2SpRKRVNo01UpIviV7nIyc0RbQQlgJUtub2/zPsDTZvddFZ7cIM885NP8N2E8Rjm748wOvasEYL1AAAgAElEQVSenvDnhpvq/F5eWHHyJMoVFBQCADzy8+ERXhtelaqqCCUd+Yx05J84jrzYaPx4Ig6zyodgyowZIkaoN9Icw6NHDEe16nVQpVoNofiXL1dWcq2PxsQqB4y5/gRBbECAEv+TCKCRf8xX2oXjQhwuIyWCzl1GZiYWL5qPDZvW4stZ37hq2rj0Oi6bgy5tVfG9GOccHc61a9Zg7q+/Ys/uvbj99ra4vW17hNe8BsGBFO/7P3vXAR9F9XXP7ia7mx5aaEpTQey9g4ooRRAVBRQLCgKigAhIRzp8oChIExtW/NsLqIAIqFgoioj03gnpPVu/37kzbzNZAtlAAgRm/MVddmdn3tz35s275557boHSPffPzMzBxi1bsOafv1EpoXoAuCTtn1F/cf5johEXHQWnU0vtoYOYnZOJ+fPmYf5336FtuwfQrGULSWM6miOvrHo0By94binO2SzrXjKCAXxPttW6deuwSFIEloN6CZmZWTIHh9sduh6Hpm6vUp74LOA8pOUbaC3WvuMzIIgFIPeyri1wlEoDklam3/8Fc2aYpHWQ+aSAFaNzrxz8AAhAx17P9df200rraft55BhKDJDtJShtjM4XZ/dguynHnq/aM6kwEFAQ8efn2tGDWQA8Jn9LJgaZIsNGjJCKLqd6jBRni9P1ezMFwAgAmBoAAWuYaQtBAEAZjQ2exdQAOF2nR7NdZ4MFSsv54OLkxSFD8MVnnxWquc78dzpwBRT3wmr4Gg2+cFoAI97i+FHpXRcNlMWiTvcM7hfS3rmwowI+qaakbe7YuR0//fKr5PUaF1LHu1jiApdgAxeyOXoeMV8puJeSnIzUtFR5feWll0SpXwAQfSWnFoMFi2KNAaAWr3TimdOuBMKMDACjgCBtYrWGSUpAQDVap5GqBata4HIxTDsw6rZ+/To88dRT6NO33zEXi1MmT8acwYPwMtX9fT5EsA+sVjgZbeOrzYZfkpIQ7/OhWkwMEqKiUJGsAgIAdc6HrXY9ruxhsdk0Oj/ptIcOwLtlPX7LzMTTPp8wM6gLQNuQjt3u/vvR+r72uK/N/WhwXh2E223wef1Iy8jAomXLC1IB9Kgf7cYxQVsoMEW9FkTZNE0E2oK6At989SmSUhIxafLk03KxXFr34NkwXxV3jRx3FG+b9/XXmPP227j2muvx8KNPom7tWhKdpkBkgJWjg2gcP7xV9+w/iI1bt8LlcsucJJH/qCjE6M5/bHQUIiM04TkO79y8HHz//Xf4/PPPcPc9rdHmvvulTN/xzjHFXdup/D44RYA2ZEoDS7Au/GGBpD7RMWXZUaVrosT5FKtH7OZjGoPmBCvWkybiWQAEGAGAorQCCn6rCxBK6gB1U1zCTDBG+immSJaGOPlHOP1adN8Y6adGgdvjkrk5OjoaUVHROHjwgPQ3GUiaakLxJVRVXx2NDRAMBKiUAJ5HO778P/BKcFfThnGJjbs9/TQ6de4sOjtn4ng7GWPdBABMAKDIcWYCACYAcDImIPMcpgVOtQVKy/lgtPnSBvVlwWTcVP57gYCUUfiuMAugMPWdgoCa+FtBlIcLRdsRebBej1sv+UTxO41qunbtPxg/aRIqVqoo0cDsbI0SzxxWCoHReSc9nospt4slo1gvWssLVq/5efkiAEWqq4tlpVxuJvOKqB8XnBKl16PQQsnXKewq19W4CORCUEXENDDEqAWg7KC9Gp1+9RsjpVaBBSp3lOfhwpSL64ISWLSJW66HQmWXXXEZpr8++6iLRdYFf7Hdg3ietcb9fthtNs3xV69kAoSFYXlSEqK9XnH+mQZQOSpKAwBq1YPtvPoaAKDbQV5dLg0E2LEZXx0+jNlVq+HuB9pK6bGYmHi0vrsVmjVrgbi4WGk/17/aNXixbuNm7N63L6AVIbRfXSeBDABJL9H7gEwFY71uAjZkEPBv5vRX0fi2m9H+oYdPy8Vyad2Dp3ouOdXn5z3G+/9/H32Id958C506d8c9re9DmM0qQBBTaAIRZ3E4yZ7hkNXK1K38+18cTk6CMyISURERkvdP5z+OAEB0FCIiCMBZhWlDkc7FS5Zg7tyP0Pi2Rniww0NSteNscMaCwQDOnzt27MCvPy/DooWLsG3LZmRmZIqtmGYRnFKgfm9kAQRrCLCawJFzX4GooHKgJb1MZ1Zx3khKShLmE/uIIo+M5hdE+AkKKqefjr9X2qbAQrYhMjICVRIScNXVV+PW25ugfv36+OC990QYknM8mWxGQCOUMV8UG0CBCLxG6t6w1CufJwQv1PPHyAbhOPX7LZLm1ujWRug3YAAaXnRxKKc39zmKBUwAwAQATAAghOmhLAERkwEQQgeYu5gWKCMLlIbzwYUXFa5bNL1DSsCpaLRapKkFmtIA0MpIaY59gUigtuAz0uA12juZAGFarqnuXGqiU1qUObDQ83lBhz07WwMAGLVZ/986PT80HM4Ip6YtYHfIgktqyzuccDoJMmiig0p4T3PCj13CTglDMWLDNqhFYXJyMnbt2lmIdWBcMBoFAVUKAM9VkApwdBDAGPkSGqwwIlQ7aQtN/I7lxtSilrZgXiyVyd+b+/ERKQD8zcEDB3Blg/oYFR6OWl6vOPoq558ggGIA8PPfk5MR4XYjIToa1XQAwE8V85q1YGtwcQAAEFCCYImkA+TCu2cHXDu3YdKBAzjk92NsnTqIv/0OWAcOgzcqUsATOuu5uS4RaKN4H9kVW3fuDAAi0kf6Yl8xAYxOgkr3UMcS9XaHA/37PovZb7+B6jVqnpYOWmncg2U0PZSbwypHjgykVya9hF7P9cNttzUVXRK7rp+hRZpJPdfSiOT+EyE7qwCEv61aI2NPxP5I/Y+J1kT/YmMQGeHQnX8/3O58/Pb7b5gzZw6uue4adHzsMcTFxwcqc5Qbo5VCQ43OLZ8DZGD9+fvvmDVjBlauWIGEhIRCbCg1L6hngyYIWJgBYAQ7iwIBFPCp9pO0MP3ZQAYAtRyMlP+CKL9PA3CZj2+zCYhDsIB9XLV6NVx51VVo1PhWKSObULVqQGCQaQ4jhw3FsqVLpSKJAhqDgY3izBkMBLDNrD4RHxcv4BHnN+5DoPrw4cNSTlfTfdSYAAS3SP1/YdAgNGvRIqT0tuLadDZ/bwIAJgBgAgAhzAAmABCCkcxdTAuUQwuUlvMx9ZXJmDBmLKpWqxawQmEBPD1ibhAFNOa/K+ffmPuuAAOhe5PmSeE8PeddU1NmtNgPH3PfXW7JARWhKZ16z2OyZnLgGvXFX3A3abRLjXtpjG4ZIzChLvYOH06U+szB2gPG4xZiEBiqA6g624odYMyjNS6EFdVdWxhqGgCaLTTRYaPCNSNKZDzExsVg7mefF1lDfOTwYciaMgW3k6VgsYjzTwaAg7n3fDX8e3NqKnLy88X5r64AAKr2X3Q5LBUqSSUA6KrWAQCAOg2pyfDs3Iq0gwcQSfDFYoGb4l2XXo6wqTOQ7qbzn4fsXDI1csURy8rJQWZWVqC76LRJugiBo0J6CmRfaE6E2sQhpD38wJiRA/DtDwtOS+ef7S2te7AcTj+l2uR/165Fz+7d0bZdR7Rs2VrugwhnhDiYKvpfFABA/QhqRaxasw55+fmoEBeHqKhIAQLiY6IRHaUdg3MNGUErVvyJ2bNn4cKLG6Jz126oXLmyXMfZEP0/VoepOY6pATOnTcPrM2agWvUa8HgK5mTjHKtAADXvaQ69dh8rdpUSBDQyBPg7Y2qA+jftzz5PTEyUNBAV/ZfzcK6hdojdgYgIrdIMK6QkJFRB7+efx3XXX4/4ChUEGDDOIer92jVrMG70KKz791/5rbGvQ302GI9rgQURkZGIjomWMaqVeSVDRRNUpLO/b99embs5x7OcJFlSz/TqhQc7dJD9ze3ELGACAAb7lZWTV1bHlQm3jHLTy+q4ZpuPvGFNBsCJTWLmr00LnIgFSsP54AKoW+cn8dOPiyWSYXScCQIYI9eFRe9IF9cWe0a1ZyMIoD7XdAI0ejwX7MaNYk6kdpLuzmi8cTPm4RvbdTSbHW0fFcUvdF69JrNa1PJamQdL9kEwAKD24XEKO/YFVNdAiT9ZACuRLI1SrxTCVaTLmO9ubJNqp5QE1FWuuYiMrxBXJABwODERrRpeiBc9HtE4YK4/nX4pv6cr/xtBAH6/NyNDHHCmAVSJjYU1oRps1c4B7HZY7A4NBDBoE0hlgOxs+BL3I2/HVuTm5yPa4UA+6a4WC3LGT4ar7vnIzs2VhS5f2Zdsv3KsjLRhAYsCYopaiUijXZStaaMvPvsYCQnxGDB4yIncJmX629K4B8u0gaf5wTk2GMl9pmtXUfnv3uM5cdLI7mHEVtgiOnskGADQ2EQWAQq3bNsl2hMEAKJ1ACA6yimlJhWg9M+/6zBrJh3bKuj+zLMSkVVj9DQ3U9k3TxhZfoleT586FW/Nnl0kAKDuT9Ugoxhg4WeFLggoYoGqaormoB8NAFAgAMsBMvWLgAAdazrMTqfmZHOjWOqevXtw/fXX4f9eflny/bkJYFyU+Kvfj99//w0TxozGpg2b4HA6dRaar1DKUyhGVoCBahOrs2jvnYF5TLNjoqRvcU7k912ffhqPPv641tYyKgcZSvvPlH1MAMDQk2Xl9JbVcWXSNQGAQA+WlS3K0s48tgkAnCnTqXkd5dECJ+x8UC3Z70eHtvdj4/qNEqUvyiE1Ut9VCTyjgnNh57cAEDAuCDUnWHOOCxx7jYKv8t2DF5eqhJNqk7EudLBTr5xM42swC6Co42nH1uj3dERIQT0aAKDaZ7SHSgHQIl+a46/eq3J/ysFVC2G1CC5qzHHRW6Bo7ZUUgHPOPafIFIDnnn0WOW+/hZZ61D7cUPJPMQACQoA6G0ClBEg5rgqVYImKhiU6BpbIKB0AsAsLILBIJQOApQHTU+DZuQ3pGRnIo/PvdstrTqt74XrocaH8uz2aAnewgGKATaB/Jw5AQEhMs5dR7JE2yM5IQ7fOHbFq7b8459xzT9sI7Qnfg+Vx4imlNqtx8evPP2NQ//7o2WcQ6tY7T6pEREY4JdVIqxmviUeqCLOMF3EkraIRwHswIzMHiUnJcDgdiNMj/5rzz7UmsGnzFkx9bSoinOF4pndv1KpdW67ibI/8B8/3LKs4a/o0zHxtmgAkrMbB8n/Bm5EVpc3zBQyAI0QBdRCAxyiKDWBkRam5gACiAlwVMKDmRqZJ7du3DzfdcgvGT5woWg+SrnSUcanayooqk8aPx/r//kNEROQRjKpQ2ADasSwCSpGNQCZAZIQGAiiAgm0hC2DLls0ydp/q3h0PP/KopAyY4610Jg8TADABgCJHUnl0pstjm00AoHQmMvMopgWO1wIn6nxIZMzrxQNt7sGO7TuKpL6rRViBM6/y/QuiOozua459EWWhdEdPLewCud5WjZarOd9eyZ0kE4CAgPa5thmd9qIj+Rp1XjnnhRkMWlTraN+r/H/1W6lGkJNz1PxMdX61YNUWswXCf9q/CxSytei/cnC1z43OblGLQZX/ynMxLeDggYO4qdHNmDJ9RqHrYI5pkxuuR5+DBxHN1Ak6REwBINVeZwHYWf5PrwLAVyMrgFUBwpwRsMTGwRIdCwsrLjgjAFJk9VQAsQsj+WRnZKTBu38PctJScTgnBweysgQEsN1xF9I6PoFtmzfi/PoNA8DB0Ra6qj/EFnp9bRkTOuuA56Q44Nuvv4Y7m92BTp27nNaL5hO9B4/33j8TfqeNcR+e7d4dFljR4eFOsDsjRPvB4bALA0CrGa90RIrWAdDuRwtycl1C8yftn86/bKwe4PFizpx3sGTZj+jVp4+U1NS+OtKxPRPserzXwP6gDsCbr7+OyZMmoWq16kLFL8pWRgCA3xfMheyLgrlOpQPQ0hpIUMAI4O8KtGEKM8MUIKjmfz4j1PzL/P9Dhw7hrubNMXLsWDh0ZsDRAAA1v/N1w/r/MG7UKKxetUoTIjWkBAQDlUezI9vEdtPpJ5CgGAB81bRdIPoVmzduQOPbb8PwkaMQGxdnjrnjHZhF/M4EAAxGKSsHsqyOKxOKyQAI9GBZ2aIs7cxjmwyAUpzRzEOZFiihBU7Y+fAzL9aLB9u0wbZt24rMMWeTglMBVLSngO5fAAooECA4B14tEoOj62pRl5qaIs63RHIMTjt/x+i82lSuvNFUxu/VYk8DEgp+J1BD0HGLMrfX4ykUjS5qH2UPBQQo4UHjIlhb2Kp62mpRrDklaoF8tGNrTAeWv/Jh06aN6NOvH57t3buQw/LfunXocWtjDGAZRdlfi7xTUV/SAOjgG1ICFBigUgIEJCBrQYEAZABERsPicIgYIPTnM0Ooflce/FmZ8CUeRG56GjLz8/H3wYPIsFrx6/U34stVK4Q98Xjnp3H7nS0E0JFnzzEcrKIcCOUQfP/Np0g6fFDSHopiY5TwNinT3U/4HizT1p2+B1fjlWks7e+/D23aPoQrrrxWIqt06DQAQAMBeC/xvVEIUMaKQQxQlafjkKOmhNooTklA8ccfF2Lhou9x3wNtcUvjW4sdn6ev5cquZewTpu989P77GD5kCCpVqnRMirzxHlaaJhrLqTAIEAAEVOqPPrcoRtTRUqIKz/HanMJzUmk/IyMd7R9+WOZGAonyXTGmkTEHSLnBt9+Yjf/N/QjJySmi4s9nWvB0VdTzQj2f+EphWpUKoIEBETJ++R2vjdUVatWuhcHDh+P8Cy4wAadSHLomAGAwZlk5kGV1XFkcmABAoAfLyhZlaWce2wQASnFGMw9lWsBggVDoiMJv1Tyt47OdHoHr8MADQovk4kUtsoIdcSMTQIn+BTv5dIRVzrsxCmSM/gcv9hStPzMzQ6I6+gXJJRXlQAYv8qQ2tYAEHlkA0oGnA8rfU1xQAQwEDugMBDZWAFDl9/w+6vFLxL1y5SoiVFdcdDAYBChsC+33WnqABgQYnX46MtykLGJQnysdBI0N4cc/a/7Gd4sW4YqrrirkDH/z5ZdY2OlxtGTZPX1hy/3p9PNPiQHS4ZeqAEFsgABTgECBwwkLSwKyDKToANhh0SNZogHgdgkA4E9LRW5WJlw+Hwbs3Ys99eqhafv2aHVPG1SvXgNPPvoIatSqh7uatxZgSdmwyH7Ux65xnFHVfcH8r5CWmoQp06dLSa/TfTMBgOPrITW//bJ0Kf5v3Dg8/FhXJFSrDgcBADIA7HbYdRYAgUaHPRyaqFxhFgDPrn3GO1gD19TGc7g9Xvls587teP31GajfsIHkYxd3fx/fVZX/X3Fem//ttxjYr6/MW6S1K0HYoq4uGARQ6QDHAgGknyQNSEsHM7LCjmbBgvQvpntkiLv/TM+eUh6U74+VAhA8x6o5Z8Uff2DGtNeweuVK5OXla+CTg/oAWrlI7dF6JCCtjsdxydx/6hMoLQCOXQVssOxfckoynujcGY889nghkcLyP1JO7RWYAIDB/mXlQJbVceXGMgGAQA+WlS3K0s48tgkAnNpJ0Dz7mWcBFbVmlINOcUpyClKSkiRqIZEwp0PKHFWqXBmxMbGy8DDSp0tqES7gKMC1aOHCgJiSOkYUheKqJEhknuJQdLKN+ezGvH4V/VbRD7VQVws846uid/I8ykGn004AQNHyqUZNJXjS8hnBY5RHov+kigcWkBQV1Cj2mpI81aI10ajIqEhERUejQsWKqFSxIuIqVECF+AqIi49DXGycfE7RQ+6naJxUvn7j9VkCAhxrU86L6iulCaBduy52KOUSNTqoWhSr6zYueIOxG8Vm0FIBPNi+fRs27dgZiCwpm02fMgWZLw7HJXr0Xz7XVenDyATQWQDK+Zfcf50VYAQDFBPAxprcBAAIBhAIsoVpwJIwAPKBvFx4M9KR63KBsbhH9+/H2+s3SJ6w6sOM9HS0btkCCVWqo/0jnRBudxaUEwwS6DJG13ia/Lw8vPvmdERHR+LdDz+S3Nry4KSZAEBJZxxtf3UPzZo2Db/+/Avue/ARRMXGIcLB0p6FWQAaAKCprB8LBOBxCSKpjfomHq8m9JaWno6pU19FVJQd/QcNEpDB3I60APuFDvGIoUOxadMmxMXFH1EJQP3KSJlXzrJiAhjToYxpT8o5Vmk/7E/1vTpuMIij5gqZZwCkpqSgWrUEjBg7FpdfcaU8D0IFAIxjj++pP7Pij9/xv7lz8cuyZcjOypbSHqLlQgDkiHGipWYpHQCOIwIABAIUCKCekWzv1i2bcePNN2Hg0GHyzDa30rGACQAY7FhWDmRZHVcmCxMACPRgWdmiLO3MY5sAQOlMZuZRzm4LqIWU2+XCb8uX470572Dbhg2IP3AAtX0+VOW9RrV9ANleL/b5fNgfFoa0hARUqVsXT3Tpgjua3inOcEjMAYO5uf/smTMwYuiwQBnA+PgKqFatmjjSKgJCQGLr1i2ButAFjn5BDjydfuUEq++Do//KCVbOXUGEXqOx0+nNzMyCHz4MGzFCIjJOln6iIJiDJQVZDsouTgL/CsoMHik+qM5VFJWzqBG3ccMG3HTN1ahTt16xA9J4TCM7ooD5oEUrVak/ZRsNCCmI/AdT3AsiXX5kZmaiZatWGD5qVCFnmOcb0Oc51Hr3XZyr5/8rAICvjIEq+r9iAigg4GggAPUDRJ2fzn8YAQCbAAGiAeBxw5efL2AMhf+YctA7KQmDFv0odbfVNbBdpBB/8vFcTJ70Eho0uAh3tmiNajXOkfYrcUNlI1aA2L9vD77/9kvs2bUdg18cjpatWotzVh6cf3m+6iOlOPpxsQPqLNtBzVN0NA8dTMRdLe9FmN0h+f9OSQEoYAFIpFVSAawyD2hzSwETQHP8ea8dyQAgoMa+yc/PFwZAnisb/QcMQExs7Flm8dAul/2yb+9evPLSRHwy939IqFrtqDoARmfayASQOUh37IWZoYOzwZR/mZ91AVBVIlb7bVClGIKc7EW/xvSiwv61112Pl159Vcr/He89aHxW8v2B/fux/Nef8cfy5fj77zVITkqW8rRqThagwWqVOY7XVIGlB61WcfydBJ0jIuU9n0kK8KZYYbg9XFIVbmvSpNzMa6GNllO3lwkAmABAkaOvPDrT5bHNJgBw6iY/88xnjgW48KDw0uIfF+GtSS8hZ8N6tI+Oxq0xMajCHG5dLI1XLNRu/lu//IMAfjp8GJ9nZiK7Th08OXCQCCPFxccXu9BQCzZS5hn96Nu7Fy5ocCGqV6sukXGVx81T8T2dv8TEQ8IEMEbztUVdgbPLhXkw7V1bBCqqp/beuGkggAYAMNqfeOgQuj/bA12f7nHEfiXp+ZI6kVzoNWtyO/bv218o4n60cxojYAoE4AJRE7cryIVVUbEC6r/WgwocMB5faRzwN7t27cTX87/DJZdddoQdnuvaFZd++gmqEAAw2FM5okZBQKPzr6j/aiwxRYDOEz/nZ+JI6bW3FYAibASfT6j/LgIAfj/6Jiej9zff4Iabbj4CnODv0tPShF7744IFJOiiatUaqFipspTgouBjyuHDSDx8UECHe+67F92e7iHfabLtx5nSUpLBUUr7Hq/zUUqnL/eHeb5nT+S6gDvuaqExnJhXLSKAGgBALQCNAeDQy0ceCQJoTqM2vwSPHLIANGDRi7femo3klET0faG/5LeXp3F2Mjuaeh4fvvcexowcKQr77JdjAcvBTABtbiuYAxUAoIC/othgRjCgqGuV55VfA3I4fzz86KN4vn9/Oc+J3oNFXRud/LTUFCQmJiI3N08YSmw/QXFWExj94gjUPEcDNlX0n0wAfm9MA8jNy8P2bVvxYPv26Nmnj8k8KaWBbAIAJgBgAgAh3ExlCS6YDIAQOsDcxbTAMSyw5q+/0OWxR3H5vn3oVLGiRPvD/H5RbKczRvV2ceb06Kw1KobhLk2kjQ4zIxTZWUjMz8fE5GT8Wa0a3nhnjuSMF+e4rv9vHbp36YKkw4fRsOHFiIuLKySUR8ePFEkuuqi8nJOTi6Skw4HDqgWdcvhVJQDt8yOF77S8fo0lcCQAoC3U+d327VuxcMlS1K1XfCS+tAfXX6tX4967W0oaQKjMASNFNbC4VY60XiJLY0JorVUMAAWMFGUL1sGOjY/Dgp9+KqRUrfYd2Oc5nDtnDs4xMAD4nUoD4CudejV2jgUCELBQgICU5zMsqtX5mBHr9nrhoho3gL6pqRj642JhABwLaCFzhOkryYcP4+D+A3B5XHA6IlCtejWhxDKCpyJmpd2XJ+N4J+p8nIw2ns7n6Nu7N3JyvWjWohU4xqj6L3nVpPzT8ScjwGHXywGGB0CA4HQAdY28p468nyAA5ttvv4609GQ8/8ILGgBgbkVagPMZ8+NHDhuGzZs3Iz6eaQCaOGpxzxSZgwz6Hmo+LMwE0zUbisj/D47+q/OpY3IuqV6jOkaPH48rr7pam09DFAEsrrsVG+1obVC/37p5M6ibw0osfGZqFQG0agCqIoDS0+F3BADOr38B+g8chPoXXlhcM8zvQ7CACQAYjFRWTl5ZHZdNL6tjl9VxzTYfeVeaAEAIM5W5i2mBIAsoqvTrM6Zj3sSJeNjnw7VOJyx+f4F4G6P/egk3idJSpT0iMiDUJmrtpEoyMCJ12lNFpG1pehpeTk1Fs4ED0fO5PoE89ECUxufDypUr8f47b+Pwt/PQqEplpNY7H1uiomDVRfKU488oiHL++apFX7QyecbFklrcKTV8JXpXFO39WAs8lQLAKPiCJUsQwbJ0JzkazOjXg/e2wZbNW8QRCZVFUFRKgNBbC6n+61FKXeBQO/aRDouIlu3Yhk++/Ao33HTTkW3w+/HKyy8hd+xYXEKKflB1A8UC4JGVKKASBjQyAIT2rwsGUjdAOf/8XEX/1YLeyyiqzyf0f7bv6aQkvLnuP1SrUaNYx0CenWqRXoQWQKg2Ph0nEhMAOL5eUfPR2JEjsXP7DrS458FA5Ql7eLjce0ZBwLDwMC3dhyVHdZaRAgEUuBYsqqnGLoceI7EzZ11PHnsAACAASURBVL4Gv9+NAYMHiz6IuRVtAfYNGTwzp00DdVGolxJM8S/ql8Z9ikoJ0MCAgpQAoxaKOPJB1P/gc5DFkZ6ejmbNm2PsxImBaHpZ3YNGYFe1hddAcb9pU17Fa69OQe3adcQ2qhoAUwD4R+BK00GwISU1FUmHE9GtRw906Nix2Os0x2XxFjABABMAKHKUmABAYbOUpT1MAKD4icrcw7SA0QJqUdHjqS7Y+v77GMNSSz4fKNKmyrepVxW1pRCRlbXao6IDfxRpkxxttWjKzxcQwL1/D3yZGei6fz8sdzXDO++/H6DfU1ivW+cnsXHBArxVpw5uiYxEls8HymFNOO8CbHQ6QR0CzekPcv4p/ubxyGKHCxulgh+shq/l51IXQNH+tXx3RX8/1kKPx961cyc6Pv4YRo0dF7LzXZojjNezcf163HrTjTi3Vu1jKmAfbRFMGwQEAvUcVyMYoNmgcAUA4wIzPT0NbR98AKPHTzjqpX3z1VdY/PhjaOH1Ip8OexElDgOigDrFX6j+ekUARfcnIMD2SmqJzjSR/goCXhQAwDSAiLAwPJWdjXm7dotTdjZvZeV8nOk2VQDAnLfexPxv5qFth8dhJ+Cng0WKBUBGAMcYHSoyjAgOcLxq5QE1HQCV+y9zzxH5437ZLzklBTNmvIYqVeLR94UXEH6Wj9vixhf7Z+mSn4QFsG/vPsTGxon43bFSAdQxj54SoNhfhYGA4GdCMBCgnplZWVnCGho1dgxubtQ4kC50su9BAhG/L1+Oxx7qgOiYWNjtDtjt4UeUBFRigByX69evxx13NpWxR0ClPIOexY2dk/G9CQCYAIAJAIRwp5kAQAhGMncxLXCSLJCXm4tnuneD7/PP0SUiQpwuFekn3Z+OmAIA+G+mAlidTlhj42GJiYWFTABHBEChtHC7VrNdOWtuN3zpqfDu3oH0w4cwITkZ+ffeK0yAKZNfxr758/Gk3Y6mcXGIsFi08nF89Xpx2GLBqBrn4DDzvA3OP9+T/mmMcBujucZFn0TiVB65TvUviM4VXfrO+HvqABw8eAC/r1p9SkvA8VpnTnsNk8ZPKBT9CnWIBLMBlFOj9AEC/9b7jfbU/HdNRI/pFot/+RU1atQ46inX/vMP+jS5HX09Hrh9vqMCAHIunQkQSCVhvr9KK9FrVis2gKL/y6shas/mMZ+aLIB8hwOTGzTA+/Pmh2qSM3a/k+18nCmGVE7iX6tWoX+fPmj/SGdUqapVlBAAilUs7HZJBSAIIFUAJCVAqwYggpXCBrDBSrFNKGFA7b12N1FTxCfAwZYtmzF37vu4/obrJH/c3I5tAfZDdnYWZs+cBVYcida1ABSwWZwDawQKgp8d2jNBPQ80RoAGAhRmQ2nzovaM4jOIAMB9bdti5NixAWabmt+0/j45G9u0f98+jBg6BAsXLJSqPGw5K5eQtaY0AVSlCWpY7N27R76nGOAtjRubAMAJdpUJAJgAgAkAhHATmQBACEYydzEtcJIsMGHMaCwePRqDoqPF+aeDL7XaDY5/MABgI/U/Lh6W6NiCUm2MllGxXY/gBhxpKranpcKzcxuQkoTnDh7Ez1lZGFG1Kh6uWFGqCEhk2GIRZ46q7jkuF7LdbsytWAlLIyJ1ACBPL8GnUb6PRQFVdaLVYk2lBBQWe9KiP8GLPNVufpeSkoKBQwbjsSeePEm9UfRpeB1kQTAV4L91/4kQVnH01KKOpOyiFrLKhso+gd/QLno+bHJyEn79489jUusVRbfxjTdgwIEDiD4KABAYE4bygIyQKsV/cZ6Yd01nSnf42Q6jECCPQcefG8cLr2W+zwd77+ckl/ps30wA4MRGAAVQ72/dCjc1vhNXXX2d6ACo+4SOE3OpWRmAY1SJqwWDAOwDESMVIECb2xQLh8diqbmFC7/DylW/ScUUlTtenBN7YldW/n9N223auAETxo7Bz0uWIb5CRWEBGB3zY11l8DOjKBA5GAwQh14HBApceguysjJRv0F9TJk2HbXqaLR71X8n+x5Uz4d5X3+Nnk93R/UaNeX5ECgF6IxANMsCMmVFNGCsyM13Yd2mjXjkySckFUAET83tuC1gAgAmAGACACHcPiYAEIKRzF1MC5SxBbhoWLL4R4zq0AFDSKP3+TQ6dkkBgMgowBkBCwEA1plnubZgUT2PG/7kJLi3bUJSWqo4dJXDwkS9XRbGfj/y3G7k0vl3u5Hlcsn7dc4IzI6PF8VsFemhWUKlfQYcTv08qsSTOP5BeeXGhR4j/1R2pory4l9+EYf7VC/OJQKWlYXOjz+GlStWoEKFioESiCUdKkVFw+jcqLJ4AsZ4vdi7Zzc+/eprNGnatNjr52+f7d4d/g8/QDO9PFVRaQDGttKNF+dfd/IVEMDzy0KVn+v9FJwCoBgALpsNTyQn44Oly3D1tdcW286S2qq87X+ynY/yZp/iHESOPeoArF61Cg89+hSsYeGFAEcFApD6T00AYQGIFoANtjCyADQ2AHkuinKt0gB8fp/Ucs/IzMA7b8+Gw27BoGHDJZptbqFZgHPXd/O+xdiRo6QCDMsnsnxnqCCAen5o873OzDCkKxnneQWyFgAAWhspJBodEyXlUO9u1fqI59Gpugf/+/dfdO/SGYcOJYoYINNRoiIjcI7djhttNlzhdqMyNVoApIaFYc6e3fDfcAN6DR2GCxs2POvnztBGYNF7mQCACQCYAEAId5AJAIRgJHMX0wJlaAEuolhOqMm116BXZibO9XiE9q9qtZMFoOqzqzQAvrIEoKQH2O2wxsYJA8ASHSNpALDrKQB6TqzR+Zb3OTnwJh5A/vbNSGXuZGSkRMeo4p7tconjr5x/YQG43dgUHo53qiQgIz0NTr2msTFqE4qJgunvKhqnXuUYBpV5RX93ufLw1bz5qHveeafNwojXkpqSgice6Yi1/6wNqbxiUTZSNmE0k0BC5cqVhd6cl5eLTZs2gcKDZEbM+eBDXHPddSFdP4/JutXtr7gcQ/LzkUdxvmI6SFFklaNPIEAqNuiOv4hWGaj/8l6n1vK3ZAD8ZbXiw5o1sez3P0IqlRjKmCnP+5wq56M828w4V/H+371zF+6/pxXaP/wELmh4SUB3wxhBpsgaUwGkMgr1ACQFQE8F0IEAHsuoAUCgM9wWhhV/Lse8eV/hwQ7tcc+9954Jpjup18BKMNRqeHniRAFaIqOiSgwCKCDA6PAHP1uCQV861EyH4n49+zwnpUKLAqNPxT3IdqSlpmL2zJl49eWXcc6550oaVj2fD60zM3BzWBjiIyIQx1Q9vbfWZ2biNb8ft40chQc7dDguVtlJ7fjT+GQmAGACACYAEMINagIAIRjJ3MW0QBlbYMbUqVg/bCjuptK+vlANiPzpAIACApgOwPcCAujf2QgAxMQVCAHaHfCH20UIMJgFIAsrtwv+9DR49+xE9qEDQvXnJs6/TvtXIEA+1ZWtVrzm8SC9ShW8NmMm/m/cWKSkpMoi+3g24+Kd743/Dl7o7d61Ex9+8imatWgRkvN7PO053t+w3cw/nTRhAl7+vwk459xagbrYoR6TxyA9NDY2FlFR0YiOjpYcVka61qz5CxUrVRTnv0ZNjUpakm34wIHwvz4L11P/IQQAQDn0qv6AiAEa6P8KEDDWJ1DAAYUqh+bl4a21/2oL3pNcoaEkdjlZ+54K5+NkXdvJOI9y6MYxNWrhQnR7ph9snNf0MWmcN8gCIAOAugAaA0DTADCyAdhmGZd+TXiUtdwZ/Y+vEIPho0aLQru5ldACZIzl5eH1mTMwfepU0V6gHUvKEjMCP4F+0j8MTg/gPMRzuvLz0K3HM3iub1+E8VlXxHaq7kGytn5ZuhTdunRGeFg46tlsaJ2Zicu8HhFKjXM6BQTge26soDLuwAE4nngS3fv2ReUqVcw5tIRDUe1uAgAGw5WVk1dWx5WbX1dB9vu8xzkEiv5ZWR3XbPOR9jarAJTq0DUPdoZaICU5Gc0uvQQDs7Nh9Xph11XXuXA11mc3agEoMEAxAWwUDKQQIEUAyQKwO2FxOAGqWdNJ1wX4aEI/QQYK9+Vkw3f4INy7tiMtJwcpeXnIys9HLmn/bjeo6J5oseAXnw+7a9fGPZ064cnOXUT4bv26dUJvTEpKPmKxV5JuUgv84Fceg1RSt8eNF0ePRrsOD52+iyECGACW/vQTxo8ZjQ3r10tt7PBwe6Ac4rGcYV47o/90/AkAMMVBlRhMSkpCw4sbYsJLL5f4+nncHdu3o8n112GQy4Vqqv52ERUBgvvMWCpQ9AfUn+5AHQFE+P342uOF9fHH8eq0aSUZAmf0vqfK+TjTjMryove1uhs1qtfEAw91Qp7LHQABZE7TxzSBM7JnFBuA/1ZsAGEAMCVKZ614fV58+cWn2LF1A4YMH46LL730TDPbybsevx+5ebl4+403MW3KFAFFSXs3pjEZwZpQG2Z8LihQgH2amZkhx36+X390e+aZY86Np+oeZNt37tiBMSNexO8LFuK+mBg0SjwkoH2FyEhUjIgoBADw8+8TE/FdnTpoN2YsGjVuHKqZzP2CLGBJPLCiTEQfLRYt4uH3l7JjWkbH1W4as80BZKiMbGHa+cg5KKrylfAH1bE2ZyrTAqYFCizARcKkCeOxfNQodA4L0wT4/H5ZJIgSu678r4AARlmNzADFAOCrsABI/ycA4HDqIIAD/rBwUd8XIEBt1AHIzYUvNRm+fbuRk5mBPRkZ2JOejlyvF3y6fW+14hsA/QcNQr8BAwORbeXMZmdno+WdTbFj+w6hrZc0HcA4DlS5QLXIo8jewQP78cW383Dr7beXiyGjFqvffPUlnunWTSJUVatWk/JPvD7FdAguAagJ/PsFSImOjhEmAN+LNoLVikULf8Ca9RtQkSUhSxhV5zn/Xr0aPW+/DS/abMLuKAmHwAgEcCGtqgAo3QYBavx+7LZaMd5mw9odO08LjYbTZcCcKufjdLn+0miHuq+2b9uO+1vdjetvuQNt7rsf+S63OJp0CI0ggJSrDA+XzwMAgKHcJtMAKAi44Ifv8NvPP+LZ3r3RsnXrQNm40mjz2XoMr9eDeV9/g4njx2HHDj4XEqQyQ7BuTMF6vLCyv7Efg23IPuXcefDgQXneTHplMu5q3qJYU5+qe5DjNj8vD1989hmm93ga3cPCUInzr9WKCoz+6wyAGJ2xwmd4mseDwYmJuHzIUHTq3NkUAyy2d4vewQQADHYxAYACY5SVLUwAwAQAjnOuMn92llqACwRXfj5aN2+GB/76C1UZmdcV2UnzVyJsRidf6QIw/1+Ur1UaAPdnDixLAUZFAxFRsDg1EIAsAIstDH4DfdxCAMCVD19GGvyHDiA3NQUpublYmpKCJS4X1tjtaNu7Nx7r9ATOrVXrqNRz1qSf+do0zJoxXXJvY2JiZbFXVC7m0bpZAQeMzjGflIyIG2++GeMnTsT59euXu9HB68nJzsaff/yB5b/8gp+XLRO1bK/HC0tQKSsiPtyf9asZ9ScLgDbkKyOZdLTXrPkbHTp2RP+BA0sMAKgFNcs8fjN8OHrQKfJ6QwYBjACAMaJCJ0uN1V02Gz5LSMCsb75F/QYNjquN5a6TQ2zwqXI+QmxeudlNzScUVnugzT246qpr8OAjnYVlk5ObK9cRnI5ER4tOo/qc/450OKSKybxvv8Tfq38X6jjBhJLMV+XGaKewoZs2bBBNgG+//gphYeGoXCVB5jMyupRIYCjNE90RCtS63UhOTkZuTjbubt0aL44agzr16oZyiEAIqkwiwiG0gADshB5P49L/1uEaW5hQ/YX+z7QvhwMVIiJAYJ8bmX0z9u/H7qZN8cSQobigfn1zPg3BxsG7mCkARgDApNMHrGGmABS+VcrSHmYKwHHMXOZPzioLHDp4EB2uvQYvZGaKAB+j/0qNnSCApAHozr5KASAIoFgAAV0Afb8whwNWpgFERgN8pchQuB1QLAAdBPBTAyA/T9IA/EmJyE1LRZbXizb796N+8+aYOmMGKlasVOzCWC2ct2zejF49nsY/a9YgNjZOot7FbcZFN0GDjIwMxMfHYfCw4Wj30EPFnru445/K74PprlmZmUIH3b59Ow4fTpRro8PPBd43X34pUaLIyChERUUJC4AAAFkAXADTYTlwcD++W/RjABQ4nmtjVG7pK6+gU34+HF6dwchc6hKmBMhCWhcA3GG1Yk5cHN7+8itccdVV5mI1qGNMAOB4RmrRv1Hzxe6dO/H4o48iNSkZj3fuhoaXXik/4H1CRgDnErURQCMIEEEwFMDmzRvx7edz4fN7MWLMGNx0S6PSa6B5pEIWIAPq56VLMHPaNCz/9VfRNKlQoYIAxYXE/nxFu+YES3mM1NQUAcpvbtQIAwcPwU2NGgUqQYTCiDqV9yDHbFpaKua8/jqWjB6Np3jtbjecNhtidOefQEA0hSt1bZ91qamYxGfxSy+jzf33l1j3xRyGgAkAmABAkfdBWTq8ZXXssjqurOPKCBzisU0AwJyKy6sFgkWHjNdxPLmMR7PDX6tW4ZUmt+NhLmBZR13PT+UrFwTyxzJsNptECUhfVSKAqkwgmQJkAggwwP1ZFYAsAGckLBERsNgdgC0MCLOJ40a6OUhJz88HsrPgS0uBKzsL2W631I2/7ZVXJPIfyuJKXZfQHfPzsXHDBrzwfB+sXrkSDocT1apXF0DDuDF6TIV7LtiZ28uo/+1NmuCJzl1w3Q03IL5ChTNu0XOs9IhtW7ei+R1NEB9fQaJlMTEFWgCkMFNUa/XqlZj76ae48KKLjvuWonP05WefYmSXLnjYagMTtPLIBtBBoWMBAX494i/K6SxTabfjXbcbhxo0wJtzP8Z5F1xQovFy3BdRzn54Kp2PcmaqkJqr7iM6hh++9y5GvzgCVavVQKMmzXHJJRejQqUqAqxx474et0uE/jZv/A/Lf16CAwf24aGOD6Pr08+garVq5pgNyeol38mYu5+bkwMyNz7/7DN8/cXncHu8kibEeYeggET5bdqrpG6EhyM2Jhbbtm4RXYH72rZFh4c74tLLLhM2QElKDMoaV2/+qWIAMG1h0YIFeOmpp9AyLRX1OZdaLFIBgEwAvlIMULEACNaP3LsXFZ96Co/36olKlSqb47SEQ9AEAEwAwAQAQrhpTAAgBCOZu5xVFuDihU5p4qFD2Ldvn5R6YwQiLDxMotsJVauiZs2aItjGeH1JHOVgIOG9t9/C5j59cINBCV8Wr4aa7IoFwFdF/VdlARU7QJgAzG3VQQAulAgCCANA0gAcWtRW1wHwU/WfJZRys+HNSIfb5UKux4O5h5Ow59FHMOmVV0vU51zkLFvCaM9ryM7Oxa23NsEFF16McaOGyKKOtHbmtkdEMKptQbVqNbBy5Qps2LAOU6bPwAPt2pV4YVeiBp7GOxM4YRrI3j17hQFgZAEoZ4b015jYaHzwv09OCBzh2N7w338YMnAgvMuX43a3C7U5dvT0EyahyOJd2UuP9BMc8FksyLVY8K/Fgp+io3HXE09gyLDhUobyeO+B07hbSqVpp9r5KJWLOM0OopxLRvoPJyZi4Q/f46MPPsD6/9bD6YxAXFysRJldLjeysjKRk5ONWrVqo3WbNmjbrh1q164Nqz4PmuO2bDvXCHyyvyaMGYW5H34Eu90pbCan0yHMJ85znPf4GTcyyL7//jsMGDwInbt208QbLZbjYoWd6nuQNiD76/VxY5Hx0Ue4Jzwcbq8X0XZ7IAVAAQCKBfDDoUP4tnYtPDrpJVx/401l20ln4NFNAMAEAEwAIIQb2wQAQjDSSdiFdeB3bNuG7du2YcUfK/Dfun9loX/zLbfgiquuRO06dVDv/POFGmxupW8BJULHqDRrGlPJmI7ZeeddgDp16iI2NgZ5efkCCGzatEEWlfe2bYsXBg4SQMAoYhdq67gweKF3L1R7912cT/q/4YcqWsHovjj9jATr5QGLAgEC5QBJeVVgAEXk7A5YHQ7AqVPy9VxDVgGQUoC5ufAwGu/zId/jwR9uNz6/4QYpOxfK4pjXkJebi+5dumD7th0YMGQk6tSqLUCD3+/Du++8iSWLf0CVKgmijM+INoGTkaPGw2G3Y+1/6zF0UB9cdMnFeHWapiMQynlDtXF52I9VGT7538fo82xPiUoqMUCtKkCULH65eJ4/7xv8+fca1DvvvBMGAQhwrfnrLwx6/nnsWbUSN4SH41a7HQlWK+xeL5RcpNdiQY7Vis1+P5bk5mKtz4cnevXC8wMGSjWIkpYlLA/9UZptPNXOR2ley+l2LOVccu4lu4VgAEuG7tu7V6jjTKWpnFAFNWvUREK1auJknogjebpdf3lqj+qr8aNH4sP3P4Td7kB4eJj0CUFhznN0+gkWc+O/CQAMHj4UnZ/qJo7/8c41p8M9yLXEp3Pn4r3evdCJ0X+vV1h9ATFAQxoArz/F40G/xMO4deRIdHz0UTjJ5AsSgD2Zz8mjMdhOZhtKMt5NAMAEAEwAIIQ7xgQAQjBSGe7CyOvM6dOQn+vGddffhEoVK0nutVMcIStycrORmpqKgwcP4Psf5uGu5nfhrubNzzonqQy7QA6ddPgwZkx7DUsW/4TLr7gaTW5vinoXNEB8DKNJdlk4aotHIC83H3v378GSxYuwePFCnFvrXHR/9llcccUVWpQ9RKV2PlQ7Pfggrl24AOeQih30O4IAVGwPpAIYcv+ZCqC0ABT1X1gBCgCw2eR4BA2kdnt4UCUAnx/UAfB5PHD7fBKRyPd6sRPAlEsuwUefflbsgovt37Vzp1D+q1WvhfYPPSYLOjr5HL8EU7bs2IHD+/dIDjsXeBc1qI9bGt2KuJhYUY/3en1ISk7B5Fcm4cD+3ZgyffrZV/9Yr6N9/dVXwWa16SBJlLAmSJVlVIx9uH79fwI6DRg8+IRvh4D+gt+Pdf/+ix8XLZT0jcO7dsGVmAhPTo6c0x4fj8jqNVC9Tm1ce/0NkqpBwMvcQrPA6eB8hNbS8ruXkW5OMI3zitpUJQ0VPebnoc7P5dcip2/Lx40aIQAAHX3Oa3wmkAHAV/4RACagYwQAunTtflyR/8AY0N+cqhQA1Y6VK1Zg+gsvoA4BV4K6fj9YAYBpAFIS0OmUVD5uBPSn7duHHY0bo+vIUWhw4YVFdmpppiMGnyBUYcyybMPxjmQTADABABMACOHuMQGAEIxURrvs3rULM6ZOQ/OWbXBRw4sFEZZ8OFG+JZ3bApvVAv7n9flFQfy99+bA43OhXYcOUhbM3E7MAnx4rV61Cm1atMBDj3RC5y5Py2KDi8hIp0ZTtNvDpW/kj3n0WtU2iXCTwvjF19+gV4/OGD1+PJ586qkj1KiLaqF6aD50zz1ovHQJaurl/454COsggHLuCUII7V8HA6TkFdtl+EwxBSQlQGcNEBgoavPQCff5RIAwz+PBwbAwvNSwIT7+/ItjAgBsf3ZWFlo1b4Y7mrbArU2aybglAMDIPgGA7NxcbNu5ExXi4lCvdi3UrF4NTkeY5IAKKKG3KS/PJSW9Zsycho/nvoslvy5HbFzcWbdQnzzx//DG67OFAcBFsVYRICZQEpCK51u3bcbin3+RriwtR6Y8L/RO7O4v+1+bAEDZ29h4hvIWqTy51jn1Z1MAgGIA0Omns8/UDb7n84NspzMNAOC4TElJwdvTXsPqSZPQkaAuxQDDwiQNQJUEZFoAn6NM6duQk4PR+flo0LEjGuraL7QTmVfU1qlRowYi9HKx2ppEgzhO9LlgfB4wQJWUlCSsGpblzdUrbnDtWfOcc6UN0bqeg2rDiZ6/NEapCQCYAIAJAIRwJ5kAQAhGKoNd/lq9Cm/MehNduz6LKlWqCPJNB1PVKA6zWfSoswVWS0Hl7ny3B5s3b8Y3336B51/oH5Laehk0/4w4pNfjwbSpU/Ht19/gqW49UafeeQizhWm5ieL422EPDxcGgD2cYmxadFYEi/R8RDcj6B4v9uzdhwnjRyIqyomJr7wacNqUoYwPVb4/dOAgfvjhe0yZMB6dDx3SGABFWFVFLUQI0FAaUDn8wUyAwD4KSNJZAHwoc9/gxTKBDpYl4h9BgG1WK9664opj5porjYTHH34ItWqfjztb3iORa4c9HA67IwAApGdlYveevahUsSKqV62K6glVEBsTKYAD9yfApRYtefkuZGXlYPrM17Bn7w7MnP1GsQyEM2IQ6hdBO/z7zz9ofscdqF6jRkAMUFUE4Fjk+Fu54k/MfucdEUss7a2oBWRpLSpLu63l5XgmAFBeesps58mwwNkKANC2ZDbM//ZbvNm7N5qlJKOuvoZQQoBSGpAsCF2fgnosU/ftw/L8fETo7L4crh0ApJGdVbkybmjcGHfd1UwqJFRJSDhunQRj37NM4549e/DD/Pn4bv487Nq5S9YzBB6iIqMEoGH536TkZElNvOa6a3H/Aw/gpptvQVR09AmxNUprDJoAgAkAmABACHeTCQCEYKRS3oXK5xPGjMOjj2nRYjr/dqq46yrvjP7TyQzTlXH5qqGrGsrrcnuw+q/VWLLsR/QfOEBqIZtbySzAh/Enc+dixmvTMXTkeMlJZDSfDiydLYdOUXQ67BpdMTxcchbJANCYGQXONI+Vk5uPfJcLI0cMASx+jJs0ScCZgIObl4v9+/bj37X/4PN338XaHxfjBqcDjyckwJWSgvTs7EIaAIUcdV3JmJF9lQ6gxP4Y5TeCAAQmuI965Xs6IRJx56uBCUAKItvHVwUCLPd48Msdd2D22+8cNZLA37zz1pt46/U3MfDFsQgP0+icAQCA4zk8HBmZmdh74AAqV6yIGgQAqlZBdFSEBgAwnSKoyzKzc5GRmYXHHmmHLt2fwoPtO5xwNKNko+LU7a1AlVuuuxYZGZmy4GL0nwAAX1VZxUOHDiI7NweLl/0s84W5nd4WMAGA07t/zNadXAuczQAA53hWfJk5bizyPvkErcLC4PF6pRwgWQD8EwaA5G1pqQAAIABJREFUzSaf8zlJLR21LpQKQXxeA8h0ubDT58Pa9HT86PNhb3wFtHvkEWEg1qhJPqEu5lqCdEQGCfbu2YP33nkb382bL8KZjW67A5dffrWw9/jsDg/TxBjzXR6kpKYLw+/P33/G4kU/IL5CPJ7p2Qu3NmlyygNTJgBgAgAmABDC3G4CACEYqRR34QTe8+nuaN7yftStUw9Oh1OPMIcHosuMjtrCNGo3nU2rjeVymFuuycMzHYAR059/Xobk1EQ8/OijpdjCM/9Q7IOvv/wSo4a/iBdHT0R0TKw4sHTwiwIASGfnQ5jOv/wF+qMggi2U+Jw8pKSlYcigfqhVtxZGjhmLTRs34P05c7D0pyWCoDdp2hLNP/0Qddwuyde3MvKbmIidaWmSr1/UplgA/FaBAJImomj/usMv4yUIAOC/jX+F6i/rqQ5caDDaQBDg/fR0OHo/h6EvvnhMAKBJo1vwzHODdDEnDQAQtgSBAB0A4LVs2rYNVSqRAVANNapWQWSEQ2cAaGOam8rPJZMiMysH/61fj0EDe2P+wkWIjorSSheeBRvH0I8LF+DJxx4T0USWUaTzrwEB0fDYwiQ1ZekP87Fo6VJcfMmlZw1AUl673wQAymvPme0uCwuczQAA7UkxQFb++eKFF9DBYkElllW12VCRIoB2u7BAVeoeP+cznqK/fO6LEDAFfS1WqRIU7vUIUJDq8eCvnBx8nJaGlbGxeKbP83j8yScljSKU9C4JKuXn46cff8TMadNQsWJlPNiuI6644nLExsRo55NFiLYGFV0N0RayICzMCvg92L33AOZ/Nx8fz30f1157LV4YPFiYbOr5XhZj6VjHNAEAEwAwAYAQ7joTAAjBSKW4y8YN6zFx/Evo3qM3IiKccNp1AIAOqNS4peK7BgAE9ABs2ntxmGQi9sPl8iI334135ryObj26i0qsuYVmgcyMDNzfujUe6dQdVapWCzivzPVnNJsOLFMAGPmn88/PGd1WIIBKAVAOrHrIkhqXmZWLzKxsPPFkR4SH8cFpQZPbm6BFq3vQsH59WLZvRX77tmBddfYpRav2ZWRgzaFDRwUA1FWx6wuBADqtnwsFtoULBRkz+ufqVX6jMxaMDAAlliUAAFkAAJ5JSsKwL79Ck6ZNi6Tg81q/+uJzfPHZ12jXsZOob9PxVwAA7UW7KRvm5udL3mCVSpVQLaEyIpx2AbCCWRS8Ri5mcoVJ4caQoQPxYPv7cVuTO84qJ5dskpuuuVrEEbnR+a/kcOIihx0Xer04z+vD8rRUWDq0x3P9+oc24M29TpkFTADglJnePPFpaIGzHQDg8/Pv1avx1ogXUWnJEjQmYB4WJs6/k2xQBhoo8GuziT6AVAHSgX1rTBwsLLnKij4MQuiRAV9ONmwZacj2eLA0IwOT09MRec21mDptOuqdf94xQQC2JyszE5/+73+Y+8EHaNXqXtzd6l7Ex8fB54eWlirrC6VJpa1DuZzgWoLv1TrCAg/WbdiCKVNewqGDBzF56hTUb9BAD16dXBDfBABMAMAEAEJ4AJgAQAhGKsVdxo4ciZsaN5NIaYTTKbRzggB0Mune5bv8qBgfKVFmpgKwPLfP60dkZLg4TZxGOTH7vD5QD+Crrz7HjY1ulNJg5haCBfx+9O3dGx6/DXc2ayUPJ3FYC+X8OwSM0aLZBZFtIwOAD8WiNpebtadzkZuXi/g4ljeKlIp73ITNsXsXctq2kX8z4s7Se1kuF9YcPFhs44tiAkjEPyjyr9IChPqvgwHqffBJeEylA5AXFoZOycn4Y8/eo4rw0eFvULcO+vQbgmrn1NaU4iU9QvsTm+m2VCAK/x1OEMWQRkH7iT0M0X0CAPn5bgFQVq1agZcnj8ePS5edVQAA+2fE0KH44L13ERsXj2t8XnTKy0ODiAjE2u0CktB2LTIysHDT5pAEJ4sdWOYOZWYBEwAoM9OaBy6HFjABAL+UX504fDhili5BJ5Y/VE4/xf9YQSc8PCDqK5F/pgHE0vl3wBIRCUtklLyKF87N7wNycuDPzQEO7sO+3Fy8lp2NHxxOTJk2Dbc3bVokCEDnPyMjAx9/9CE+/fgTdHqiKxo3vg1WVqIhEyE8DFalS6WzDBVwb7Vpzr8GArARFng8TE7wS1WfV16ZhL//Xo3ps19HvfPOP+kggAkAmACACQCE8IAwAYAQjFRKu7D29huz3kDd8y/S6t46HAICMFpKJ4kRZJfLioQqMQExQEYC3W4fYqMdogsg8z2YBuCFx+PDzl27sHz5T3jq6afPOkeppN3CB96mDRvQpHEjTH7tTdidETr1X8/x18vXKUc2AAI4NY0GPhD5p5UELFCxV+1wuz3iTMt3fDgzx153wiV3z+sT/YbslnfAdThRnH+W3mMJvn2ZmaLCXxxObgQBVJk/VepPmACkBqqIgcr91x/UbGdwmoHSAWC711ssWH7nnZg5590iTatyGG+7+Sa8OnOOLBTkmLJYIHtCA00IZtnDdQZFkJgi2S2KSaFFEgqu2Ov1g/dIdnYuklKS0fyuxli5Zk1A3Kik/V0e95cI0V9/4Y6bb0LfChVxU36elIjiX5XISE2I0mJBl9270WL6DDzQrp1535/GHW0CAKdx55hNO+kWOJsBAM7tLLX66vjxSPn+Ozxks6GWPp8zyq/0fSLCwwPpfcICcDhgjYqGhX+R/IsCnE6h5lvCGTjSBKL8LheQkgxv8iHkpqfhrT178EZcHF6eMgXNW95dCARQtP/v58/H1FenotOT3dDolkbwwyLPcEk3UOscPd1QdIR00J4AQPAaiGkCPr+2Xs3Ly8a4caOxYeNGvDnnHXmGn8zNBABMAMAEAEK440wAIAQjldIupFqNGT0eNzduisgIpzj/wgIQmrkdLpcHXq8V1avGa6JtVqs4+W63FzExToTbJAFLL1MHcSh9Pj/uad0US5YvNx2BEPrp/8aOxd49+9G05b0CuGhItxa9ZiRb5fsrSrv6TJUCVEKAxgh2cCqAEv7jA5ERW5fLLbT2vPx8aWH6iMFwL/hOHH7+uXUmQD5Ffww1rI91OQoIICSkRP8C0X5GDRRib9AAUMczChiS/i/5hFYrxufno/dXX+OmW2456ql/+O47vDRhAnr1Hy72U+kPdOoDYokBIEBjTyhtAK32s1ZSUS0uNG0LzU0i/Z0gSp7LhezsHHRo1xoTJ0/GLY0bn1UVAWiHW669Bk03bMB1YWGoEhGBCjoAEEkKKIA/8/IwrEJFLFq2DGHh4ea9H8K9fyp2MQGAU2F185ynqwXOVgCAz8kdO7Zj2qSXsPezT/GQxYLqfA7qz14q/ysx32AAIMzh1Jz/6Bgt+i8AQIQ4/5YgAWi/Kx/+jDT49uxEXmoKPktNxSuRkZg2axZuaXxr4HnN9vy1ahVGDhuGRo1uR5v728naUoB7PdghWlR6MEM0h3TtI8n/t5F5WKDjYxxvHq9P1qasFNDjma6oU68uRo0dK5o2J6tEoAkAmACACQCE8BQwAYAQjFRKu6SnpWH40BG49Y7miGTNW4dDXkkzpxhgTq4bHrdftAGYix4eboNFd+QqxEVISkCBs+SXNAB+f0eTm/DbyhXiCJjbsS3wwL1t0P6RLrDZNFtJ7jwBAB31lgi2ARAIdl41ZNwqYoCBSL9+SsmHY0k9txdMBSCdXV5dLhH/kVeXC/61fyP9hd5Sdo9pAJKHx4eu1wsqOSgAIZS+VLoAkgqgO9PCCNA1BvjgNtL/Vd6eOrYAAFQntlgwq2ZNLFj2s9T1PdqD+r057+CPX39D8zbtBQDgxt9LVYIwrYQiwQCWTaSgogIFlE3VdwoE0BgAmrolwSwtDUCz19Ah/dC0+Z14/IknQzHFGbMP7bnijz8woXkzdPL5EGO3o3JEBCqzFFNEhJbWYbPhgcRETFi4CBc2bHjGXPuZdiEmAHCm9ah5PSdigbMRAOB8nnT4MN6aPRvLXpuKx/x+nEt2ng7eM/p/XAAAweCw8MIiuRKG98GXnAjfnl3IS0uRUoLf1zsPH37yCc6tVUue1wcPHMBrr76KfXv3o2fv/nAIG1IxITU2X6Dksa4/pT13NPFhlQJgY1pqESK9BPK5Nv1rzVp0fuJhvPHOO7jmuutk6Ag7sow3EwAwAQATAAjhJjMBgBCMVEq7pBEAGDICtzVtLpOriv5LGoDdjpxcjdZfuVKMOKFWW7iIyBFNjY9jCRY6c2QBMO3LL3RzTqZ3Nm2EX/78XZwvczu6BehUss76wOHjkZ2dHQAA6IyqCLbQ30j1pxigLgSoqO3MYxd0XAcBRHBP0jI0URxWZhARu3yXRLGprKucfvXqcrnEyfW8NQNpPy/BLo8Hqy0W7I+PhzM5GQMJIvAhGQITQDn/wdoAKjWAD2YV7RfqPwECI1ihn4MP6jE5Oejx3vtoc999x0TpZ02fht279uKGRk0DDAAFpAg9XTEBdDCA45ifKyaAem9cXKge48KEeYQETTxuN6ZMmYj6F9ZHj549z7phLWP1huvxxK5dqOLxoFJkJKpERaFSRAQiCFJZLPgyLQ1bO3dB30GDTlpk5azriBO8YBMAOEEDmj8/oyxwNgIAeXl5mPf115jdvx9apqfjMq7tqP5P0JzPxtIEAPTR4nflwZeaAv/eXUhOScaL6enIu6URZr7xhjyjf/l5GcaMGIWnnu6Nhg0vll9Rj8ougSc+sylEqIEASoCazr4CAGQ5wSoAx2ABkNHKINa4CeOxevWf+PjTT+FwnhwWgAkAmACACQCE8OgwAYAQjFRKu2RmZmLE8NG4uXETceRFZZ6pAFSddziQm5cHl8uCurWq6nnSYZraf54HlSpESdTZSDdXkeIWLW7D76tWnRRktZRMcdIPI1HuLVvQp3cfdH+2rzjm3Ph5IcfVkMuuRas1VFw5tho4EBagsYswox55z8nLw779B8WBDUT+GfXPyxPnm+dJS0nGyj+XY9lPi4DMdNz90EO4s3kLnHfB+ejzbE9UW7QQd6iYOI97HEAAIQkjCCDt09kO4qyrP50dsNLnw+62bTFl9hvFjqHXZ8zA1q270Oj2OwMMAGVHnkfAFGUzLm5UaSPdhtRS0Jx/LQ1AFheG0UBwhDoAZBe8Mnk8LrnskrMSAOC4HNCvLw7OmoUHbDbEh4ejUlSUsADimf8JgBDWXQcOYMmWrcdkbZz0m808YcACJgBgDgbTAgUWOBsBgH/XrsX/Pd8Hlf/4A81I2/f5JOJPx18BAGTvEaynCGDIKQBFMQAK0HT4srPgP5wIz96dWJOagsH5+XhyzBg0vasZpk15VYD8bs/0gdVi1ar2OBj80Bh8Aa0eeUZrz2kV7Q8WAhSWYZB4EYNWTAUgq2/f/gO4/76WmPnmG7jhxhtPClhtAgAmAGACACE8eUwAIAQjldIudARnz3oTNWqdpzmNsMAu9H8NANAU5N24oF7NgKhaXr4H2dkuVKsaJxOziuH6/VrpttTUVMyd+zZGjBlzUibWUjLFST8MHSrmr7/7znvo8GhnoeobwRSlBUDnVajs+usRIIDuwGopAFrenpTz0x31DVu2IjUjA26XC26PBz6vB/v37cGG//7Fjq0bQVnASy+7HPfc2wZXX3sdIiIipB38PcsTtm3cCO127UKC1xuS8x9sSMUGUI6+pALIPwpeA06J349dNhumxsTi2yVLQqokMffDD/H9t/PxQMcnCwEAhUAAnSWhLSQ0hz/wSiCAIIHu/AfKW+pgDPuFzj+BgMEDnkPHxx7BA+3bn3Vjm+UhN2zYgHuvvQYjbDZUDguT6D8BAKYD0H6knTy9axduGDMGT3U3RUBP+qQSwglNACAEI5m7nDUWOJsAgIDK/nvv4uvhw/EYgFhWcdFL+xEAkNx6VtLhn14GUFT/rVYpA8hXYRzGxsEaG1+gAcD5n1UBFAhQxAgSPYD0NHh2bUdWShLmpqfjizp1MXjYMLw8cSJatroP11x7o6yFuA4RfR79Wa2CHmQBaGUAVVqhxgJQAr6BSj4WBh0KgAACAPxjqeqoKCee79NLch4mT51abJChNG4GEwAwAQATAAjhTjIBgBCMVEq78IEwYexYNLzk2oLaqRZNdZUILCfVzKw81Dm3mq4BEC4CgPn5HlSuFKsjsdqSksfixL10ySJcfvVluPSyy0qplWfmYWgvllb7afHPaH1fgXK6ctwleh1w7sOkZJ3RcZUHoi4YKPup+rikxRly2nJy87B67Vrp09iYaOzathmDBz6P8ZMm4c5mzREXHy/HVXnzRmuzP1etWIHmjRvh1agoxLhcsljwh8gEkHGhHzDY8QhQ/3V2ANMMeE398vPx9dp/UbdevWKdbLb5l59/Rt9evTBszMtFAgAa1mDRFi26PbWov03GNB3+AANAB0+CbUAAgODJww+2wsdffI7LLr/ipCwaTreRT3u3a9UK1y//FQ28XqkEQBAgISoK0VSGBrDX60WvmjXxxbfzAgu10+06zub2mADA2dz75rUHWyAYAHBSCDmC5XKjxAnlvzn/89/ff/8dBg8fii5dux+zln1xVj5l96Af+OefNRjZvTsu+Hctbg8Pl+eayvfnuoHOPlMBVBqAVAKw2Qqcf50VEMbyfwEhwGhYIiIAh1NAYBEDpBZA0OZ3u+DPSIcv8SA8hw9hZ2YGhh5ORNrFl8LrA57rPwRxsXHyrKbdZY0THiZpAPIq1QiU1pHO1qOjH8QGYPQ/4PzrxhYpAql65IXTGY4fflyC4YP7YOny34StVtabCQCYAMAxAYDEQ4exft0m7Fq1Dnv/2Yj07XuQm5EJi82GyIRKqHrR+Tj3qotxwZUXoX79upIfU9xWVs50WR1XFut6KS+/TxP0Ks0tOuEaKStibgUW+GXZMixdshwXXXZlIHKshOiokupgnrmBdq5yqKUqgEUrwyKOnijMe7Bgwbd47InHEHMSJtXy3I90pr78/DN8/tnXePChx45gAPDaREiPzqoh+q9y/hUYIOkCeq57gMKu0/cElPFrpezozDPNYNWK3/DBh+/ghx8XByL9xSnhLluyBKM7P4kH09JQncfya3fR8dxJwToBvE4qD++z2TDd48Ho9z/APcXk/at+5/UlHjqESxvUx9RZ7yLc4TzCMS8EqBAk0cGSAlEh6gTYZCwbUwAUcCEiil4PMlJT0bXLI/hn/fqTsmA4Xcf2siU/4eV770UnrxcVHA4BAKQsYGSkRIeibDZ0PHQIY377DeecW+t0vYyztl2nzPk4ay1uXvjpbAECAO+/+55QzTXnn05/RCEAwOPxIDo6ulwDAHwO5uXm4pvPP8Obz/ZEF6sFkXqZX0X35/wdnAbAtQUBAgk2qPc6CyCMDIDYOCAsHBZWAYiMFBaABgLYZYFgsYUVdD9ZollZ8CcfhnfvLmS5Xfg2NhbfxMTioosvw0233SXBC7JPVSlqrcqRBgIUlDwmU0EDAix6lF9jPmrpj/IqzkThkSeivh6ffJ+YlILWdzfB5ClTcMddd5X5EDUBABMAKHKQEZH6v4mzcfCz79EvJhY1RIDNIYspqmd63Rp1l+W5sr1e/JSXh6/iozFg0kBcdeVFxxy4ZeVMl9VxTQCgzOehI05AB6dVs2bo2Kk7IqOidWfeLxMpJ14lPKdqsRaONmu15xVlPPHQQfz99+/o2adPsdHbk3+lp9cZ+UBmdH3cmPF4suuzco8HO+KqpF2A/magr9OBFaV7A4Vd9ZmABzoLgP2rObFeKfv306Lvse6/v/HWu++FbBBRgf/zDzx099142uvFRR4PPITZdSAg5APpO5JBIHWCddHIrWFhmOl04usff0TDiy4u0djhMZreeisa334XLrn86qNG5pUtVa6/RP1FNFFb3KjFhJY/qKVAqFfWEv59+c/Yt3c7Xnp1Skkv94zZnzZhik+TW25Gt/37UdvnE+efaQAUBGSuKLf5mZn4pXlzvPzatBL15RljqNP4QkwA4DTuHLNpJ90CBADefPNrxMdRGNYvtHMyAAgEMOpPUIDzXkyFqnj/ve8wcVKvcskA4DXs2b0bk4cOgeuLL3BPeDjy3O6ANo9RAJC+h7ABdEBAnH8V+dc/dzIar1gALAPIdFCCABFGEECrCODPyQby8uDPy4U/KxP+rAz46bD37oOcCxsi0e/DvkMpSEnPFLuT7ahYqAEWgKxzVMUjPrt1HYAgEECi/0E6PmpQEdRnGgDXWqwK9MAD9+D8+hdgyvTpZT7uLIkHVhjTIUvthBYL4ydcT5VuxLSsjitOntlm6bMvPv8Bu9/+DC1yPbioWnWExVeEJSpKUDM/a1ozZyYnW6PNZKQjPy8X+R4PUt1uLHHlY/P1l+OpQU+jVq0aRY4n086FzRJV+UqTAVDESGFJmPFjJ+Cmxk0DDpRygJSTqcqmaYrzBTnTEgm2WpGenopXXx6Pdz/8ADGxsaU2v52pB6J9WYax7T1t0H/oGKkCEFyORkWvFU09UB1AUf4NNHaV/y/0fz0/TnsuaCwAAgAEAmbPeg1XXXUZnuzatWTOmd+P7du2YfDzfZC+eDEesdtRgSXyvN5Au48lECgPP12Zh21ijmGyxYKP3W7EN7sLw8ZNQIMLLyxZm/Tr27D+Pzzf6zk8138YcnJzZcgUBaaoz6UagRrDhrxHfqaBJwX8BtqMwoEjhvXH9Jkzcd755x8f9eEMGci0x6B+/bBr1ky0s1pRyekMlASM0xWVM3w+XLljB/7csBE1atYscZ+eIaY6LS/DBABOy24xG3WKLCAAwAdbgcibER7mgdXiQVRkpDwfImOqwmYNg8tfCdFxVfH7/O6YNK5NuQUA/lq1CoMe6oCWhw6hvsWiPbv5LNRL9kruvx7pV6kAkgJA578IFgBT6ax0+pkKEAABInUmgB3+7Gz4DuzVAACfT/78Xg/csMDZ8m6E9xsAb7gd+a58rPx7HQ4nJwsAQMajk2moeilk6lJpzFMt1VFYAToYoEX8C5gAyvnXigwVaAAw+s+ERK9PY0RWiItC125dsHLln/j7v/VlPvpMAMBg4rPdMWVZrremv4/KH3+Hh2vVha1mLVgrVISFeddcfDI65vECrnz4cnM01CwtFd7UJFHwJhuAfyluN2bFR6H7zDG44IK6Ryhfnu12Dr6rTQDg6PPcp//7GGvXbpQoqrF8n3JCmS8tFCzd+TSKpuXk5GDxwnno+0JfVKpcucwn0zPpBHc1uR19XngRubl5RTpKASCGDzqd6q+AANUHig0QEMcJqmurhOxY3vGFfj0x643ZOOfccwrX6w3BqGosvP3GbKnZe+2+fbgFQBydZooEEu1Xef+qWoBS/NeddSL/aQBW2WxYnZCAh57ugW49epxwycj2be/HLY2a4pw65xV7JQE2gNQP1oUTKQKolyaUV33juxV/LMeav37H+x//TxO+LKLOcLEnPUN2oO327d2LNpdcjP5eL+JsNlShEGBkpJQGlMgQgOd37kT9kSPRo2evM+TKz4zLMAGAM6MfzasoHQsQAHjro4PId7SAxcJccwcczhg4nNGIiKwoc70PdjgjK+Dfxfdh4uhm5Q4A4JzNcr8L58/H5McfwzOMsLtcUt5XQd185pWUBSCAAUsIBkCASMBGJgBfbfDu2Ap/ru78G7rLHx0Dx9jxsN3cCB63R0oU/7n6HySlpGhVjuyaELUKOjmkGoCmeUQQQFU+kpQ9YaAayx8XlBbWgAHtxKIBoLMOXS43KleMQb/+ffH2W7ORnKWVYC7LzUwBMAIAZZTnXV6o6a+Mm4m7FyzHJXT+a5wLa1wFWMLCJHemYLT64He74c/LgT87C770dPhTk+DKzBAWAOk7eV4v0t1uzAyzoMeHk3HB+XUKjeGyskdZHZeNL8tjmxoAR5/i+JBY+eefeOP1N9GydVsRepP+MERtCyKnGhWLE+y+Pbuw6IdvMXr82JBU28tyki2Px+7/3HM4p/YFqF3vgoByv/E6lNOt+iLg7BuE/wQI0KPaSsXe6KRKGoBfqzIwcmg/zFu48IScWB6PVPDFCxdg2rhxSN2yBTfabLjSbkeC1YpIUvuJ+JN9YLMhH8B+nw8rXS6sYO74eeej17ChuP2OpqiSkHDC3UYb/bV6Fdrdez/GTpoqWgCqFOLRDm7UBlDjWtO10Me91QovqyZ43BjQ9xnMX7gAdeoWL0x4whdTDg5A23V5pCMafPcdLvL5EG+3B9IAYhwO6fdsqxVdq1TBpwsWwuN2w+1xi2goF3JGpouxH8rBpZf7JpoAQLnvQvMCStECAQDA3hx+ixNh4RFwRMTD7iD9Pw5hzGUH4IiIK9cAACv6/O/tt7Bw8GB0djrF6eazTtHSyQII17WDJPqv/nQGgLAAVBUAHTTn/lIVwAACSP5/ZBT86enwpSVrnnfQZqlaHf735iKiUgVQX4HBjz//Wovk1NRACWQGKxQAEGCfSuSfmj2s4kNGAFMVtFQA9afWPQEdAMO5JTghYIgbFSvEoH//5/HunLeQlJlViiOq6EOZAIAJAIgF3n3nM1R5/RPcW7surDXOgY20f2cEFb/o/Wo3jJ9UGR9AACA/VwMAMtPhT0mGOysD+W4Pcj0eofCQCZDh8eDNynEY8N5LqF69YEFdVs50WR3XBADKfB4q9gS7d+3CgL59cdmV16FylWqoVCUhkAutfkzk99DB/Th8aD/8vv9n7zrAo6i+79m+m2w2PbQQekc6oiCKgmIHOypYEBVRsTcs2NsPFATFikpRFJW/IqCAFQRBEASpQuiQviXb6/+7d+ZtlhBIIYGEzPDtt2F39s3MnffevHvuuef68diTT/JDQNkqZwF6GP24aBEef/gRPPPSBMbjjxVdLp3HLkr+Ren/XMpOwvTpXaK9lWwL5n+DxMQ4PDbuycqdaBl7C8eN3jesX4/FP/6ITRs3ID83FygsRMjr5YhCQK+HPiUVlrRUdOzUGRdedBE6d+0ajfhXZzT9/Xen4fs+rJsrAAAgAElEQVTvFuDW2+/mVJ+jtR3rdJYGAhg4kBcKBAB8+O5kjLpjFK64+urjAk2O2+C1rIHvv/0WE268AfeqVEjW6aSKAMQCMJk4f9Ss0WDkgQPIy8iA326HmkCASASauDgkZWaiSdeuaNupM3qdfjrad+gQrTpSyy7zlDsdBQA45W6pckHHYYHSAIBGa+Rov04fB4MxEXoStTsFAIDcnBy888ILKPrkY1yu18Mt5/8L09G8IFgAQgMgmg4gNAFkEUBRLYCdfwEakPI/Rf+pDGC8GWFrIRAMRu+MX/6bK/JkZsH1yRzotGoEgiFmJ2zath1FNlu0cgyxAEgLIMoCoHQAPTn9saLHBAhIOj4looDiuU/vR3YMcq8oBSDBHIcxY0Zhwz/r8deGDcfRgyr2UwUAUAAAuFxuzD3/VoxKToamUVOoU9OhJuE1Gjycu0sAgBQ5i9DiPehH2CMLZ9iKELZb4Xe74QsE2PlnJoCch0u6AP834HS8PGV81NI15ajXVLsKAFCxyaSm9yKnaPO//+Lu0aOZnk4TbKLFgtSUZGSkJrNq+vsfTMOV11zNOdHV6cTV9LXVtvbpYdShVSuMGfswslq0lvPZjq6vH6sLwABAKQq7iK7GlgKk/H+fx43hw4ZgzT//cCS7tN7A8diFGAHUHusNkNYAAZgy9sA5euRUy9F1BjFKpSgcz7HFb6ldej38wP1Y/edqPPHMyyx6WN51ClCF2hF/0/UkmM3MlrhsyGV49Ilx5bZTHddQV9ogO9msVq6+8ITPh6xIhNMABABA99sVCHCKiZkAILkPkB40dQuvSoU9oRB+sNow02aFr0EDTH77HVxw4YXHVV6rrtjvZJ6nAgCcTOsrx65tFqgvAAAJAL720INIWrQI5+h0RwAAdF+EFgDrPskMAFEhgMB8oRFAwIAoD8ggAH1Hjr1Gw1XLiP4f8HrhJx0zAIFQCCFiBPICX4VIo8ZwTfuEK5n5fD7+7uChnCgAQM8XWnMSCEAAAGkBcGqAXBZQAgHk0sdaIeIrgQCHMQDKQAAoKELPd2rj2msuQ/ee3fH6G2/WeLdUAIB6DgBQpz5v0Ah8E1IjIykZmoyGUFEZjbg4qWYmpUXQQjkxCdrGjaX8XJ8XICpNYR5Ce3fDt2cXDxhy+glRY+c/GOSBRkyAXyJhXPj1O2jXroU01up5qkXpUa2kAFRunht87rm46/4nmG7VtHFDNG/aBImWBHbwPv70I9x6++2K8185k5a595ZNmzD27nsw9qFxjIjzPFBOu8JZjaWvlwjiHP57eoDO+uR9dOzUHvc//HCN3rPSlO7YFAZBr68RNVzZXkQpJH2C7+bNwxXX3IgWrdsx4i+tPcoHVojJ8t+2TZg54yOMvvNO1idQtiMtQPf1mSfHYe/kybhMpUIDuRwgLQ7FYlAsFEnwkSma9B1FiDRaKdWCKtsEA1jvcGCuw4H9HTrgtgcfxIUXX8I0T2WrfgsoAED121Rpse5aoD4AAHR3SMD3+bvuRNYfK3DWUQAAmhto7uZXDAhAf7PDL39O87qY28npF8EGEgqkNihN0ep2M0uZNkpXFluQyhInWBB4/jXEt2kHl9vN6x1HcTG/xDNarGvY+acX0f7ld62cCiD0qCQtAAmgUHNVAAo6SO+lt1A4xGkEeQWFuOLy8/HhJ5+gX//+Nd6BFQCgngMAy/9YC9vYF3FxUhIM8QlQp6ZCZbZIpTOIPm0wQtusOTTp6YA/AMglM2C3AUX5CBfkI+gsRnFBIVweNzv+xAIg51+AANZgEFNbZ2HO/70riVUpAMBhA1sBACo3z1095HLccMsYLksZBQASE7iUyszZn+CmkSNr1Jms3NnW3b3Jmbr/nrtRWGDFVcNujublHYvCLkrUCcdW5LwLDQDO75NL2f23bTN+WPANvv9xMSPfJ2s7Ec6HuOYVy5fj9ltvQc+efTD4siuRYElEiCISMlNA2E/YWKfVwG63Yf43c7Bt62bM+eprtOvQQenfR+kslB7x16rVeGDQefif2QyLQSpdS4tArhdNtZtp0Sj/X0MVAuITuE40id1S7Wje/H6EbEXQu4qxweXCiL17Mfj22/HsK6+yIrTCLqre0XoixmD1nrHSmmKBmrNAfQEAdu7YgefvvB3tVq1GL622TAYAryVkEIAde1lXSET/RbSf1hYEANBcL5z/WCDASA62ywUblf4Dif+HEZQZAMQD8Gu1CFx+JQzX3xyt2hPw++GntIRSZXhFKWqO/nMFAIkJoJEj/1QxQEuRf/lZIwVBZABAfWQaYCAQhMUcjwU/LMKkN17G0t9+g9mcUHMdTG5ZAQDqOQAw+61PMWTuYq6VbDAYJOE/Kp9hMHIKgK5te2iTkoBgCGFnMQJ7dyOUlwt43dDKHTkcCCAUDKGwsADFRLGRQQCi2AgQYEEkjBHff4i2bVsoAECpYa0AAJWY5yLA6FEjccEl13B/zSQGQGYmkpIkAOCzL2bhxhEjaoTOXYmzPGV2ddjtuPeu0chomIWzz7ugQlHr2IsvLRYo2AD7du/EB9MmY87XX3Ou9cncTqTzQfageXLR9wvw5Zw5KMgvQNt2HdC2XXukZTSERqsDLTry83KwfdsW/Ld9Kxo2bIDhN9+EQedfgKTkZMX5PEZnee+dtzH7qadwr1qNVpSfSVEhUoWmSI0cPaKFIH2upecds93iuU40a94QE4DSRigdxOdHxOVAOD8PTmshPsjPx+I2bfDRpzOQ1azZyeyyp9yxT+QYPOWMp1zQKWeB+gIAMANg9Gi0XPkHztCWnQIgbi7NEaL8XzT6L6cAxFL+CQTgnP4YjQCR8ufy+ZBttbLyPm1ciliAAFRZoXETqEeOBjp1YSFAcuwlgT7/EWlgAgSgfTg1gd65LCAJAlJlgJKy1Bz5lwEAFgIsVQqQjpVgjscDD9yNpllN8PzLr5yQ9D4FAKjnAMA93S7Fy2YLR0ZYTVNvgDouDjAaoWuUCW2DBlCFI/AfOsCOf5gYAF4vQn4fD5ywSgVTfDxUJGLh92FfUVHU6ScAgJgA9HKEQwhPeAKXDL1AAQAUAKDqD+wI8PgjD6HXGefBaDQis3EjNMvMZPVUAgC+/OpzXHvDDSdk8qz6RdStX1Je9YjrhyGrWWsMHHyp5CDJUfxjXUnpPHaRQrB9y0Z89cVMfDr7M3Ts1OmkG+NEOx/CLhT5375tG76dNw9/r/mLKxjQZxRtSE9PR+8+fXDZ5UPQum3bqOClEnkuu7vQAm3q5ElY+NxzeNZshjYSYaefnH9aCHLkX44OMShAizPSuTEnSIw3M4HeJkCnl5hvsh4E1YcGid0e2o/goQP4zuHAtKQkfPz1N2jW/PDqNie9I9fhEzjRY7AOm0o59XpggfoAANBzcP++fZjw6CMwzJ+PQUdJAYi93WWBADS/0zMzFgQQgoECBIjm4KtUOGC3I9flQigGBIgeQ6uFun1HaIZeg0haOnbYi5gt0LR5awbnSwc0KK2AHX96vlDUX1tSkjoKBBAQIYMS0TQAWRSZQYhQiNMJsvfswd133ITpMz5Fz969TwjQrwAA9RgAsNuL8eaZV2NsUnJ0gcQDh3MiDTA1y4JKo0PQ5YQvJwe0GAoHgzxwyPmnFzn5tLBPNpsRCYVQ4HQi3+1mp18AAPTuDYexddilGPvywwoAoAAAVX6E0wT8wvhnkNWiI9LSMxgAyGqSidTkeLhcXsz9Zg5G3HqrAgBU2cJl/9DhcODZp57EiuUrcO9DTyDBksRsgNjcuNK/jBWvk8rhqDB39scoKszHux99hKZZWSfkIVeeKU6W81Ga9k+UxEhYKotIeeliK08wsLzrO+W/j0Tw2ayZmHXffXiQFmLhMIy0MKOoTAwAIOj/AgDQkPNvSYTabAHi4qE2xTHrjdIAuPytvNFzjepGh/btgXdPNha63ZiakYHvFv2AxMTEWtGH6/o9PlljsK7bTTn/U9MC9QUAyMvNxdsvv4QDH36I68qoAlDW3WVRQFngL9bxLw0C0G8JBKYi5kTT54oCcvDC5vHA5vNxsFKABaQlQM9eYoaFGmciz2DAm4X50KSk4cJLh6B9p24s4Ft6zUP+kkgBYEAgBgTgUsiyBgCnJbBeATEUSq6MQP84kwkvv/I8ggEP3nhrCuIpqHoMbaDq6vUKAFCPAYDPPv8eLV//AC0NBikiIqto8gDT65FAef8AinNyOF+GkDCO+kciHKmi8kn0f1LLTDKZYFCpuI5ndnExD6wAgQS0H71HIljStQNenzdNAQAUAKDK8xc5TVPefBPffTsfCRYLGjdqhPS0NK69SnVUNTotnnn+OQUAqLKFj/5DirJ+PnsWZn86A02bt8LpZ5yFBg0bs7PKSvtCUVcWthMPW7utEP+uX4e1f63AGX3PZPX6REorqiVbbXE+SkcXaol5avVpkM1+/+1XjLnoIrxoNIKyJkWkP5b2L5x/oQXAKQAxAICK/qa0NyqvJarfxFw5gzXFdoT27EIw5wDeKyjA1oEDMfn9D6An7QBlOy4L1JYxeFwXofxYsUA1WaC+AADFDgc+/3g6vnviCdxlMiFIFXIq4PgeCwQg0JfF+uQX3RKa/8UcQ+sS+o60ysh/oePxS753FOCkAOY/Xi/eadAAPfr3x+5de3HDzbcjLt7MqQFibSOc9FgQgP0oCqISo1rWIyDWJAEAkoigBATQRoA/Of8r/1yJKZNex6SpU7gErdBOqqbudNRmFACgHgMAjz7+P4xeuhIGUTJDfqfBQEJH5qQk+H0+FFutkmgGLfLJ+SenP8b5JyCAqJYN9HouBbjd6ZQGlzzAaN+ISoXP01Pw0Z9fKwCAAgBUeV6jhfjHH3yAtyZNYtQ1MTEJKSkpUWGuFq1a4ulnnz0sglrlgyk/LNMCNCfM++orPP7oI6xqO+iCwTitW2+kN2gEo17PYEB+fh62b9mAn39agr17duO2O+/E4+OejDr+JwLdrujtU5yPilqq9u1HoNT555yNW7ZtQyOK5sQoQTMQIKcB0DstDA9jBpDIUmISVKZ4TgFQx0mlb1kIUKZsiitmcIaYADYrgtnb4SzIwxW7dmHYhAm4864xJyRaU/usX31npIzB6rOl0lLdt0B9AADoLtH8vXjhArwyYgTu0WoRJyrjHOMWki9CzjpH62U2gIj+k+9CEX3xXhoIIOCXNgIAytqobRYwj0Two9eLTQMH4u6x92Ha22/DYDTj4suuYElC8oEECEDtCG0jSgHglwioykAAn0csAABJDJn8rJyD+/HC809jyNAhuOOu0TCQMG0FQJDq6OUKAFCPAYA7xzyDR//cEB0sggpDgyvBZEKCOQEenw/2YgdIJZOjfAQAlAIBCEWjgZil03Hkf6vHw+X/mB0Qkys83RyH2f8sUAAABQCo8txFfXDunM/x8gsvMgBgsSQiOTk5SpkiAOCp8eMZfVW2mrMA3Qevx4ONGzfgn3XrsGfXblitRXC73dDrDbAkWtAkMxOdT+uC7j16IIWqi5ygh1plr1pxPiprsVqyP7GBJk3C+meexlVyiUpy8gUIQACAoPuLElGxOgA6EgFMSISKXqQBYIoHDAaodHoJAJB1AGJBgIjHjXDOAQR27cA+rxdjVSp8t/4fqbpNLe3fteRuHfM0lDFYF+6Sco4nygL1BQCgdcTfa9fimZtG4Nx9+9BRpWIHvCIsAHa8qbyf7PBzuT0ZAGDqvfxMIL9GgAXis6PdR2Y5RyJwAvhErUb3Rx7BLbeNwk9LluDD9z9Am7Yd0O/s81jEj0AAEakX7D1qn1OoY0AA+lucG1cToDSEcJid/8L8PLz7zmQ0btIQj44bh0aNGp1QAWsFAKjHAMDLr76Hiz+bjziZnkKdlJAxGlRGnQ4ZFgvn8efa7QwAkPNPHV0AAKygKYMBSRoN0tVqrq25mSoBlHL+aWD9X4tMTF06UwEAFACgys9R6n9LFy/GIw88wABAQoKFGQAiZ6pZi+Z4+rnnlHrdVbZwxX8oHnrHcnwqsk/Fj1gzeyrOR83YtSZbpX516OBBdG3RHJOMRsSHw1J5P1J/psWXWg2T/M5aABoNSP2fPhcsAAID1PFmrgSABIukASBXv2EQoJRTT1oACAQQthYgtG83fEWFmFRUBPMDD+C+hx5WAIDjuOHKGDwO4yk/PeUsUJ8AgIMHD2Dq88+jYOYMXK03wENl9yoBpgphQHa+udyeJPwqou4i2k+fxSbf07MidiNfhjbyb3YHAnivYSNMnDUTXbp2Y4He+d9+i3ks/toaffufC1NcHDMYGIiQ9QOE7hGnFIhUAK4KoJWuiQAKeh5ptdi7JxtffD4TaWkpuPeB+9G+Q8cTXg5ZAQDqMQCwYuU6bL35EfQ2GBih4sEjd2TKlWySkMBgwIHiYnjlWtXRNIAYFgChWVxyKRyGLRjENr+fwYJYx4AG1aqBZ+LpD15RAAAFAKjyA5u0J35avBgP338/U6VKAwDJqal4avwzSE5JUXQAqmzlyv8wNn9d/LquREQV56Py97s2/OKtN9/EmifH4Rq1mgFqen4xAyCm7J9gAYhKALHv/B1F/JkBkCCVAyQAQIAAcipA9FpJByfgR8TpQCQvF56D+7DL58OA/fuxZWc20jMyFBCgih1DGYNVNJzys1PSAvUJAPB6vVgw7xt8eM89GBEMwkI6Y3J0v6I3N+r8l476y+J/Ii0gtj2RDiA+o2AnrVkCABb4fdhz/mC8P3064qgqGoCiwkIsWrgA3/3ft9DpjOjXfwAaN23O60zSBWCdtFJ+j5TzLwEAVCWA1P49Hg82rPsLf/z+C1q3bY3hN9+M0047DVpKPzvBmwIA1GMAgC79phbn4D6TKer8CwCAOm7z+HiOqlAu/y63OyoAKEAAoQeQpFYjUy1RYjb7/XCVUSKMdALyHxqFEXcPVwAABQCo1DRHkyqVS/tv+3b875VXcODAQSQlJXIblAIQywAgGvrWLVvQrkMHjLn3Hq6v3qJlS2VhXimL16+dFeejbt7vqwZfgBv/WgMtOeW0YIxEogCAiPpzGUBZFyA2HYCAAJEWoIk3S84/lQOk/MtYEECtkaJGcnQoEgwg4nIiYitC6MA+uL0ejNy7Fzd8+BGuuvZaZZ6pYldSxmAVDaf87JS0QFUAgNtuv5NtUVXg/WSNQXKct27ejImPPYrEX3/F+VotpxJXhgUgOoEAAkTUX6j/l3b2ywIECACgQGhOKIQp5njcO/FNDL3qqsP6l91uw/Lfl+HHhQt5HZqZ1RydOp2GtIxG0BtNvG9sMISZAARQh8NwOouxb/dOrPt7LcLhAHr37oXLhg7l9SkBBCdjUwCAeg4A3D/gBlx3KL9ECVNG0GgSMarVaG40suAGlfE74PXCKVcBEIrfjVQqpBC1hhz8YBC75byY0p15dySCDrPeQN++PRQAQAEAKjzX2W023HDtNQgGQvB6PUhKSpYn1BCXodNotEz/j4uPl8urSOIqfr8PhQUFXBUgLS0NU959N4rkVvjgyo71wgIna+FTL4xbAxdJ45vmhatatsDjwSADzkLBmWidtIhjHYAYPYDYyH9pIID+r46Lk5gAJAgoQAASjNJopZKAcvobCwG6XYg4rAjl58LrcuGfQADfXnQRJkyaLAEFlaCv1oB56mSTyhisk7dNOekassCrL76ID2YfgE83GBGVERqtEca4ZOj0cTAYE1lnhzaDKREbf7oCk18fghE33yJFoCUUoNJndjLHYHFxMb76bDa+ePxxDAuFkC6nF1fmKhgEJoFA+dpjqwAIIEAYpTQgQJ9zRQCtFgsCAew5dwDe/XA6kqhaUSlbEmNh544dWLF8Of5Zvw45B3NgNMWjcWZTpKRlcKUAqkATQQQ+rwd2mxW5ubnIzTkEo0GHlq1aok/fM9G3bz8kJUvr2ZO1KQBAPQcAvvp8PlKffhOEP0Wj/4J+o1IhmVIBqCwS2SkcZiCAQABNOIyEmMiIPRxGdiiEUBkTDzEF3jYa8PEfXyI5OVEBABQAoNz5LhwKYemSJXj6iceRmChNkjqdlh1+obQqSq/o9HrodXr+Xk0RO3mj/CyPxw2n04lipwOPP/kUzjr77JM64ZZ74coOJ9wCJ3Phc8Iv9hQ4IAuBfjEH82+7DddSdEWOztOl0VJKCAEyC0BmAJR+Z/q/YAcQUKDVQW0yQRVnZgAARhNUeoPk/NMzTaMFQkFE6OXxcEnAcGE+3F4v54zekWDGV3+urnL07RS4Lcd1CcoYPC7zKT8+RSxAKY65uTl46dnn8N3SICLmyysAAAzF7SNa4aFHHj2uNKSTOQYpoLht61ZMGv8M/IsWYaheTyUC+K5WBgSI7QZC8E+wAsR3QpCvdJehnP1dkQhmJibisbffxgUXXnQEpV/8hp5BLqeTWan/btyIfXv3oiA/H3ZHMbxeP4LBAD829DotLBYLKDU1NTUVbdq2Rddu3dCwUaOTFvWPvW4FAKjnAMD+/Tm4t981uFcuj1GWSqZOpUJ7nY5BAsr3j91oIOSFw9h7lMg/7buLgINH7sA9Y26UBrTspEXCoWqdtmuq3Zo8Z2rbnNELMm5brfaoq43Rw2DyxImYNWMmLJaEqMNPon+kqErOvsirIuffoDfAYNDzIp4+J7BAlGghloDL5WKFeipNd+Ell+CBhx+uNAhA/ZzashYVwWazMeuAmAUnsmRLXb2ftf28T+bCp7bbprae3/Bhw9B0/nfoDbDwH22ShJP0f3LuKQLEeZeyyC0BAqRtQ+9EAaXXYSAAzR0Go6QHYDAAFGUTDADx7CMhQL8PEWcxQnYb3H4fL1Cvy83D3J07YUmUUpOUrXIWUMZg5eyl7H1qWYACHrt2ZePnpT9h7dr/8Mfq/ch3dYUm7jSEIxqO/JfFANBo9cjZ9hbi1evQr5eZa8gPGjwYzZo1q7SBTvYYpNz4JT/+iOnPjkf37Gye2wOyv1FVEICMEOvTCJ2z0sYhUMCl1WKmSoXTRo/GI088ARNR+ivApBDrQhKlzcvLg8vlZHFAYlGT0j9VQCKHPz0tXRKrlgUKK32DauAHCgAQY9SaciBrqt3qckzfmjoDcRM/QvNSnZ0GnVhU0d8U8SfiES2wKOpCYhlEv/TJaQNl9U9ynBa3bIpXfvwUGo1Edakpe9RUuzV5ztS2AgCU9JxgIIBPp0/HpIlvICk5CTodOfYU9ZeEVEgoRafVRUEBcsCNBgNXBCAAgNVWacEvA1rU/0igRYAAe6gm/R134PrhwyuEwObn5WHL5s1Y+P0CLnV3Vv9z0KxFKy7fsuz3X6HRqHDF1VehXYf2aN5C0RqogWdUjTd5shc+NX6Bp9gBKErWp3s3DN+1C1lyCVpxiYIGKsQAWXH5KCyAskAAnjt0+pg0AC1XA4huwQDg8yLi9cAvl7ul/jMmLw/PL/8Dbdq1U1gAVehvyhisgtGUn5wSFqCgws9Ll+KHH/7AX+sLUehqDo2pAzSmZohENJw/rtHooDeYodUZYTQlMhOSpEpo87kK4SjaDq9tFZLiDqJPlxDOH3wBLrjoYpjN5grbqDaMQYqif/7Jx/j1rSkYYLOipUrF1Hxeg1f4So6+Y1kBTgIF/Dod5lOZ88GDMf7V15CVlVUh5z/2SLECgKX/5vOvAJhQDZdYqSYUAEABALBh4zbk3fkMEq02OGTaTaV60VF2psXYskgE3d54ElcMPT+6V0056jXVrgIAVEdvqFgbUydPwgfvvsf5+pLjLzn1koOvYQAglgFgNJo4+k85cdI+EgAgyrKIoxJKS6kARUWF2LdvH4ZedSXue+CBY07yC+fPx9LFP+GSS4egY8fTEEcUYWIDa4hhIOUakzOydes2/LVmFeITTLhhxIhaOdFXzPr1c6/asPCpn5av/FVL+h5+dGjVEs8UFyOZmGcxKQDUIj13CGommj8BALTAOwIIkKP/9HksE4AWiKKutFqvh0owAATLIBDgUoChYICjU/5gEL5QCOOsVtz21Vc46+xzlPFf+dsaXdyLgEMVmlB+oligzlmAKOTfzJ2LbxdswN68JlDHdYUhoT10+kQuI0eTmUotpT6qNVoYTRoOipA7bLZIy5dQyMBUdYfNjuKC7fAULkGDxN24dHBbXo80a968QnapDc9Buo49u3fj06lTsWnmTPT3etBMpQKXYK0mEEAYg4KYNNd79HosDoVgP70PHnnxRfTq3bvSzn+FDFwLd1IAgHoOAPj9AZze5WL8k9WMnZlle/ZA1MM83v56MBKB58HbcDsp/8egXzXlqNdUuwoAcLw9oWK/3/TvRlx9+RAkWCxRij89+Ci3Xzj3guZP/6eXwWA8AgCg6D/1NyGuIlRZfT4fiosdKCoqgtVmxdvvvYsWLVuVeXKfzZyF3dl7cevIOyT9AQYj6EFMzoSUYkBAAMtghMGVMr6Z9zUOHNyLu+69VxEcrNgtrxV71YaFT60wRB04CRrLHrcbndq0xnMeDxJICLTUeQsWQFQQUDAAiOIvO/ix+gAEAHC6gPhefo/NHSXaJoMLsggu5f2TarSfdG/CYTxps2HYJ59i8MUXKwBAFfqRMgarYDTlJ3XWAhTV37hhA2Z8Mhc//LwLNn836BJ6QKtPhkatg1qjg1anh5qcf60ROp2B55X4BICmIspOknUAoSNabgRwFQPBoB4OayGsB1dC5VqEiwbEY+Qdd6DzaaeVa6vaMgbJNlT1aeY77yB73jfo4XSiHa3ngkFmA3Bwp9yrOfoO5Pjzc0CjgVWlwkIAodNPxx2PPY5zBw48jpbr3k8VAKCeAwCzp8/FFZ8tgkWtRpHHg11WK/Ld7uNaxNAibQNRk265Cg88egeMRkmxVGw15ajXVLsKAFDzE5vX48EZPXtyvxP5/ZLInyTuJ8T/SoCAElCAQACqr2qQUwFECoAAneid+iQ9WNxuN2x2G9d0LSjMx9LffmcgIXabNnUqgkE1Lhx8CUwmeviSyGAGL4MAACAASURBVKBWiiZqJcefQAAGAOgfpcRwNDCEP1f9iY3/rsPdY8fWvNGUI1SLBWrLwqdaLuYUb4TGsc/nRac2bTCuuBipVC6qjGuOBQFooceVAWQggB1+kf8vfy4WhJwjKn9H7dJ+pTdRBpcYAAQCEBjwtN2OUV/ORf8BA47r2XmK376jXp4yBuvrna+H1x2JYP36dXhv2qdY/JsDPt1Z0JvbQqWSHH61mpx/Uv6XnH56JwDAYFSx00/Uf3pnx59ET4kQQPnyfqkIicuhgtuphjVnPXy572Jgvzjcc/996NCx0zGNXZvGYDgcwo7t/2Hup59g87z/Q9bBA+hCZZ/JWZdB2MoAAfQ8oGeHAICDGg2yg0H8plYj47LLcMOoUeh/Tv2bu1V5h1bXCOtKpZJw+UikmoXeaqhddvJqqO2aavd4z9luL8ZrZ12H1xs2hDcQwF67nV87QiGYVSqkVjJvhRdnAFbrdcgYewvuueemMiecmrJHTbV7vHYu7xEXn9a9XosAUr955cUX8PWXc9mRpomdBf8YACjJ7RfOPzn6JLbVLKsZUtMbID7OiIQEC1QqNfbt2wNncTE7+oIJIOzPTrrfzyItVpsNBw8ewJ1jxuDa64ZFE8wIeZ42dRpuGzUGxii7QC8xABgAIFqxRClWExOA0GgCGOgfOycBvP/+e2jfuR3OHzy4vFuvfF8LLFCbFj61wBy1/hRI06N31y4YtWcPGkUiURHA2BOP1a4RIoDRVABZF0A4/WJRKGpDx75Tm6KmtGifHH5qn1g/fiodpVLhUasVz/6+DO07dlQAgCr0IGUMVsFoyk/qpAV2bN+Od6Z+hHkLD8CjGQBdfEsp4q/RQ8ORftI7MrDjT7n/RP3XavUwWwicBLMAiHkYR+n9pUPhEUk83+dVwWFVw5G3AcUHpuOyQXG4/6GHkHUMccDaNgZpPUXq+ou++xZ/fDkX2o0b0DkU4pSAODmow2CA7NwfrTOIvH9O2dRokBMO499wGPvT09Dmyqtx0623oGOnznWyLx3vSSsAQIwFa8qBrKl2j9cxvXvM03h92z6O/ucWF2O3zQarx4Nlg/qhaddOWP7G+xhBiv3hcIkYYBlCFjRQaUG0OhLGfx3b4PGJT6F9h1ZHXQjVlD1qqt3jtXN5g7S+AwBulws3XncddmVnR3P3Rak/iXZPD0Si/GuRlJSMJk0yuT4rfWcwmWCOj0d8XDyMpjgYqYRXJIz9+w8wGBCrBUAAAGkBUB1XSgWg2rOWRAumTJsGo8nEDvy770xDq1Yd0SCjASu4ksCgXi8JD9J5SOciAwCyDgAfQ61ienAgGILb7cOEia/ggUceQnJKSnm3X/n+JFugti18TrI5av3haZwOH3YdWi9ciG4kkHUMcSWhB8BVAeSXYALE5vsTS4D+L5x/riFNWiIx5XGjAID8PKTFJ7EATFotbrdaMWfHTiRS3Whlq7QFlDFYaZMpP6iDFsjLy8UnH32EGZ/9jUL/AKiNrTniT2r+0utwAICYABTYoPVPhQAA2Sakm0dMAHuRGgWHNiBSOAXDr+mAsQ8+eFRhwNo6Bu02G1b+8Qd++X4+Diz/A/H79qJZKIjGag2SIhHIBIij9gZy+j2RCPaHQtgBoDApCRl9+6H7oEG4fOgVSEtPq4M9qXpOWUkBiAUA6lF5utzcAqy59n4MNZrgDgTY+T/gcGBpOIQLPp2ATp3a4Y0r78I4tY4pN7uJMu1280AKIYJQBLAB2EeRkCQLtAP6oMegfrj0knPL7Zk1RdWvqXYZAKihvkFt1/cqACSEc/H553OJFNoEhV+kAkhCgBrExZvRulUrkPAfsQFCoSDUfF8izAiwJCQiNS0NcXFmhMNB/LlyRbSOq6Dpk84FAQBut4tFAQ/s34/ps2aiZatWDA6MHXMvrh8+EvFxcRIAIJcYjETUoFeixSinAKgQCtO5qmDQazgVgGCwUCgMry+ANWtWw5KSgB49e5Y7HpQdTq4FauvC5+RapfYenQCAWTM+wU9334MryznNspgAUYq/KBcowAHZ6S/L+SdwQGwiBYDeKSeVSgs+lJyMeWv/rr1Gq+VnpozBWn6DlNM7bgsQ+3D+t/+HiRNnY3dBF6jieyMSocCCXmIAaA38TmkAIgWg0gyAmLMk3Tx7oQpORwi5u5cg3j8bT40bjiuuuqrMMsi1eQzSuo3YACuWL8e/q1chd/16eHbuRKLDgfRIBPFqNagogpFSuCgdAhF4IkBxJIIClQoukwnhzEwkdO6Mdj164rxBg9CxU6d6z9ZSAIB6CADQYDqz80VY0zSLHaQcpxN7rFbs9/vxTe/TMOuLKZj14Vz0nfkdGmo0sLndOGi3o8jrxVN6HTr174WkRAsGDDgDA87ujcTEhEpNjjXlTNdUuwoAcPjtpT5D5VpITI/KzFCNU3LWY0ufVKZD3H/P3fj1518kKr2s6F0SbZfy/ymy37IlOf9Svn9hYQFH8EvSBLRcCSA1NRU9e52O9evWMt1fVASg86G2qe/7/T5QzVkqDVhQkI9gMIDMpllo2LAhep9+Fnr37s3Ov81ezDl1Br0ePn8E9GhJT0vgyCDR/wMBKb3JHKePPkgILCNqcHb2Lmz4dy2r8Cpb7bZAbV741G7Lnbyzo/KcN7Ztg4dCIQaly9IB4DEf+3ynEray4B9H+kWuvxz553FNIAAtIuVXWRoA1CQ5/6wrEolgr9GIHwcNwuRp7548g9TxIytjsI7fwPp4+qWqjxyrZjzNFVu3bMFrr76Nhb/6oTYPREQVz/R+DeX9a2QWAKv9U86/ib+jAIcQARQaAEL9n3L/hQ5AWean0/N7gWIbUJBjRdG+L9Gr9Ub8743n0bxFiyN+UhfGIKV/0dxPAoobN/yD/N274cvNhaegAH6HHSq/H6oIENFqoScx6ZQUaNPSkJaVhfYdO6F7jx6cBkHs0dpYlu9EDyMFAKiHAMC8eT+izaSZ6G4wwu7zYrfdgZziYixJTcITS2cie9d+LBj5OB5ISobP70eOw4Fclwt/hkM4/6u30bPH8eXL1JSjXlPtKgAAkJebyw+wb7+Zx1Hz/v0HoHnzlpxLv+KP3+BwOHDr7aPQvEVztGrdusLzWDAQQIPkJGQ1KylVQ1R9wQIQqQDp6RlIS0+HXqdDfn4+R/GlfHxJnV+8CBwQf3PpHHmhHwsA0EPE43EzCEAvi8XCjIL7xt6Pzp1JakbaiNa/a+9BBAMheDxBBiIaZFikh7JaDZ8/xE5AgtnA+/IxGAAIw2azY+rUiXh14oQK20LZ8eRYoC4sfE6OZWr3US89uz/u3LQJYR8pzxy9TvQRIEBspF+m/nN6gAwEMO1f/j+1WxYIQECfmFNeKS7GZVOnYvhNN9dug9Xis1PGYC2+OcqpHWYBLkXKFYWKeR3CmkV6HUxGE0xy+eLSJvN6vJg1YwYmTv4RRcFzEdFm8owllfcrYQHQ/8nhlyL/0ufMBuC/NZz/bzSVVACIKyf2RtOU0wZYCyOwF/wHte0D3Hnrabjjrrt4nRS71foxyBM51UWUAkXE2LQWFSEnJwf5ebmwWa3wen0IR8LQ6wxISkpEWkY6MjIaID0jnZmj/JyQf68AAIACAMSMgJpyIGuqXclJkcUWwxUTWwwEg/jf0LswnsoZE61GFv7bHgzi4Kjr8OS4u/DS2Ocx9t9sjqoUOp04ZLfDFgjglwvOwqvvvnjcj4PKnnNFD1hT7VbFzhU9Z9qvNqcA0ET72y+/4I9lK9Cv39lo27Y94kwmzkujknjsYMsT6s6dO7D279XYsnUzXnzlFWhLqeuXZROawDu0asUsAjEhl2YB0IMvK6sZl9bz+rw86dPDixzxEmdf+jtWL0Dah0r10aONXhIDgAAAr8/HD3F6gAtWAYkLTpkylQV3wmGqGhCBw+lCfkERnC4/swHM8XEMQkgPT3qAl6QF0PVJvwvzg+jmEddi0c9LK9MVlH1PggVq/cLnJNikLhzyf6++iu0vvoDLuBZn+VrGsekAItIvov6CGcDzhez0EyAg5qRYnQGO/stq1HYA1xQVYcvuPYfNYXXBfrXpHJUxWJvuhnIupS0gyo9u3bqF1ekPHDjAQsPhUAhquewwBRFSUpI5ANK2XfvD5gMSF37t1amY/5MfmoTzEQrTuoSYhCLyL6UBCACA8/51JAJ4uBBgWZUARBWAsu6apAUAOO2Aw+aC/dB36JL5GyZOeplZALGszboyBsX6MJYxKhz7su4bX5f8jODqMMfQjKlvPV8BAOoZADB6zDN4buteZOp0KHS7Ofc/z+XCdL0OMzf9iCKrHd9eNAo3Wixw+3xM/c93ufBeOIz/LfsCWU0bHfcYqSlHvabara8AADnIX86Zgx3bd+HWkXeAy+1xST4Sw6NSeJIDLDnZ0ho8EAhi2/Zt+OHHBRgz9l4kJBwbot62dSuGXnJxFJ0VnUuwAKhtcrZbtGjJUXpC3Ym6L1IEYksGxn6mkVX7OVpP5fpYqR8IBQkACDB6TCkC9C4qD5CmwPhnX0ZaRgOEQhF+uAeCAWbBOIopyqhiAIBSAkgUkGqDkwORlGji82F8OhJmO3i8Xtwxajjm//jDcY8XpYGatUBdWfjUrBXqVuu0CNy9axfOOK0z3qDIGLGGKngJAgig/YXoHwMCMpjJpbdk518oSIt3OoSoAkD95jufD4FbR+L1N95QFpYVtH9Zuylj8DiMp/y05iwgR5qpbN+y337Hgf374PMGWKk/JSWFBYhJn8jt9sBR7IDL7eZ1UXpGGrp2647TzzgDaWlpmPfN13j2xS+Q4+wH6JsjEg5yG5LTL4EAaqoCQAwAWRMgqgsgpwEIFoBIARDVAKgkoPYoSnixAIDLGYGz6B+YPNPxyAODcd0NN9RJACD2ZgswQHxWOogUu6/i+B85TOo1AECdx+VyozC3EGuX/YUNy9fCsS0bZpcH6kAQ0OvgSYiHuW1zdDmrF7r364nkBqnsBFSmM9UWxzQnJx8/3vgwRmn18IdC7Pzvt9uxMxxGgynjcdbZvXHDwBH4LN4CVSSCPIeUGpAbDOLQmBsx5uHbq2WirSl71FS79RUAmPf117AWOXHOOeex00v0eiqHx3RZLQEAxAKQXpJIlkzNCoawZctWTJk6EW+//z7/TnKOpaW3EOTL3rkTk9+YiF9++pmd+9ITO+0vnPpmzZozEGC32+Dz+Q8DAGJBgFgBwVj6P/3NkTtS8CbxrmCQnX9y8N0uN3w+H3/28OPjkZKWzs4/sQXIyY83mWAv9vD1Nm/ahB/4xG6ghYA/EEFqclwMACDlBhdZrZg9+yM8++IL1TJmlEZqzgKK81Fztq3JlmmcTXz1VWS/8jIuJn0PMb9U8KAcDZLL/Imcf1HWU9D+YyP/zHSS2+a5Sa3Go2Yzftm6LTrHVfDQym6lLKCMQaVL1DYL0Bi3WW2Y9/Vc/L1mLVweP3r16IEe3XuhcWYzJFoSpPWQRs3ivx6fF/n5ediyeQPW/b0OBUWFaNuuNXr07IWflvyGt6dvhsoyBFDpZMdbAACl0wAIEKBqABILgKoESAKBUjlAo0kFcvoNRkBE/+n/NJlpY5ZRNB0G/YDXIzEACADwunLhypmFIefZ8fLr/wOxHqPOs5jbatuNUM6nxixQbwEAl9uDv1euw45Fv8G5Yh3ae/3oYDQiRaeDnkt9aaHR6aHS6eAIh7HV7ca/qjC0vToh6/x+6N6nG+LjpZyS8rba4JgSNXnCs5Mx8o/1aKDRclR/t9WKg14vXmmUjmXLvsD8bxaj19TPkKLRoNjjwQG7ncsCzky24LUfPkFGevWUNKspe9RUu/URANiyeRMmT5yMu8c+BKPByA8Kor6To66l8UGOP4EAMhggUWclJXwKgZMS/tbtW7Fu/Rp07tKFHe9wKIzff/0Vs2fN4Adm06ZZSEvPwPZtW9gBL70JwIDaphQAGpOkNUC0fYnuT+CDVJpPQs7pgUpghPS5oP/Tu9go2i/EAIOhIIKBIBwOO+x2OyyWRIx96ElKAI7uT8KCCfFxcDjdVA0TbVtm8bHJFi63D4FgBOlpFqlkmJwKQcfYlb0T+YUHMeTKK8qbHpTvT7IFFOfjJN+A4zg8aXhc0vdMXLd7NxoGAtxSiV7/0RsWzn9sWoAQ/6NxTDMAvxOwSWwAuSkGL2llrVZjss+Hgc89h/seeFCimCpblS2gjMEqm075YQ1YgNYIBw/sx4yPP8HqVavRt29/XHDxEDTPbAKdTsMMQWmuoTRIiT1EKZEUHKDJorDQhhV/rsAvPy1BYVE+du52YPOe1lAn9OfoP/9WpYZKLYkcCyaAxAIQmgDic0pllD6X9AA07PwLEIDaigIBJIUvb5EwEPADVA1AAgDC8Pk8cBxaiC6Zi/HW1NeR1bxEe0kZgzXQkWp5k/USAHC63HjvpXeQunwtOjjdyNTpYaRBpdVK7zodNGYLVAkJUJnimQlAfk3Y68H+gnysDbixo3t73PLoHUhIkEqXHWurDY7pj4uXwz7+LdxgSYTL58Meux0Hi4vxRziMMWu/g8VixsheQzEtJZUjoST8d6i4GH+GQug4ZTwuu/S88i6zwt/XlD1qql2erCuptVBhY9RCDQCvx4Nxjz2OoVdez06xyWiE0WCAjlgAnAKghS4m+s+OuOwAS6kAEVbCd7v9WL9+DTSaMHQ6I9LS0pGWmoJ777tXAgvkiN2uXbvYCS9ro33o1bRpU66F63I5OfdOOPz0wBUgANH9OeovpyVo1BpexIsXtc/K3eEwQuEQpwMQ7T8vL4/FAJtkZqF1m/Y4Z9CF0aoG/LDVG+ByeeDzB9G+TfOoBoCj2Mt0/wbpSdE0AzoGXfua1SvRvnNbdD7ttMp0BWXfk2ABZeFzEoxeTYeksfzz0qW4Z+gQvEq6HMTaiXHYyztMWUAA/Sa2EoBogzlOctt/AVjSqROW/r6Mc4CV7fgsoIzB47Of8uvqswCtEWhNMHniBGz4ZxNGjRqNPmf0hU6n5bUDrSuiaZDs+FMapIqFgCWlITBwSEDh9v/+w6wZH+Ob79ch33s2VKZOCIckoJLXldE0gBgWAFcFEKkA0ufMAJCrBeiYDVACAlA7BAjQwUvLLnFaph/wuCQAgFiNrsK/kKH9As8/dxPOHiCV7Y6dM8tXU6k+WystnVwL1DsAIL/AipuH3IEHbE5k6XQwarVcx5edf60WJq0Wurg4qJNTobIkQhVnhspogkqrBRUCIz5NKPcgtu/eifsCHrz31dtokJF6zLtYk85jRdpmquStj+GJQ1aQevFBh4MBgIKAH79cPggT3nwKTz76Gsb+tQkWtQZFLhfn/jt8Pizt1hEvf/12pVIeyuvSFTnn8too6/uaapcnyHoEAGz691/88tNv6NL9dKa/m0wEAFD+vw7hiIrf44x6ZgDQw4/YJTqthpFxwQKgaL+IwBMrgFNmODfeiZEjRzKTgB6m9KJSfLm5uUftY9R/Kd/OZIpjB95qLYpWCZCAAHoAS7n+9GBmcR1Z/Z+Pq6IHshTVJ4XYSFgu4UUgQCiMfzduwIIli1m0Z9GChQgEtUhKKRnT1BalQDALgt5lEUCJ/ieBDrQoEE9/n9+HmTPex/gXnuNzVrbabQHF+ajd96e8syN20asvvojNr7+GYSoVghF+Uld5i2UFCAEp0R7NIptUKnyXmYm5P/3MpUOV6H+VTV3iCMl/Kc7H8dtSaaHqFqD1BTEM33pjIpYu/gkPPvokunXpCr8/AL1ex9o/FHQQaxtmQNL6Q9ZDEqlDUqAhwqDA7t27Mfm9X/HFwhD8kWREYgS7j2QB6HktIzEDpEoALHYsVwIQgIGO6/+pEBcvrWsEA4CBgJiNAACfF/D76F0CADyO7TB4PsP9Y3ripltuVcZg1btLnf9lvQEAaCDs3rUXHz7yKgZv2oHkGOefQQAZADASzTneDHVKGlSWJKjiCQAwQkXJNVTrnBA+rwfhnIPI3bEV01LNuO7FB9G8ZdOjOjA16TxWpO2lS1fA9/RkDLFYYPd4OPf/oNOJqVoNvtr0A3z+AOaffyuGmuLgCwRY9T/X6cRvAE5/+zlcdOHZ1drRK3LOVTlgTbVb3wCAeV99jSKbGy1btWHFf2IA0IsefqSGHx9nRHJSvPRg0qi4HJ5Oq4bJpI/S4OkBSIg5OdsUEQ+y+F4IXp8bt94ynB+g5HwT24TE+IqKCo8JMpFSP7ERCDigqH1RTCWA2FQAcvjj4uLh9/ukBykzACS6HW2CUSDABxLto32X/PY7nxOVOxw96g4MH3nXYV2Q2iEGgsFALAgd9HLpwRL2gSSESBPEu2+/iXsfvA/tO3SoSjdWfnOCLaAAACfY4NV4ONbbKCzEBZQGkJODVpEItDIAIKL7lTlc7G9KO6M0B+zTaDDdYsEXS39CqzZtqhUYr8x5nmr7KmPwVLujdfd6Fsz/Dq88/wLuuf9RnH76GbxGoRJ/tJ4RZYeF8PHRAABx9TQ/EXNw9rxsPPfmJhQ7Jfp/7MZOPUf3hSaARPcXzj+lBUgaANJ+AgSgv0WpY7nCXRQIKDm+5Pz7fVIFpFAoAJ/rIMK2z3DrdSl49IlxCgBQd7vqcZ95hQEAorNYi+zIzSvA5i3ZWP/PVuzevR9FRQ74AwEeHKkpSWjevAm6dmmHTp3aoEFGGpKTzLywrq6tqk6e1WrHx0+/gawlK9CMInoxUf8oAKDRgAAAvTkB6hRiACSXAAAEsRHVj1b5FLn0eRHevxf/7tyG37q1wVVP3o2kZEuZl1nVc66Izcpru6DQilevGINJJjNPAHttNux1OFAYDML30kO45vrLcM7A4fgyrIFZpUJBcTEOORzY7/dj/dAL8NyEJxjhrM6tvHOu6rGq2i45g263F1u27sTyP/7G1m27cCinEA67k0slUt+mFImGGalo17YZ+vXthk4d27AGRHX07dpWBvCJRx5F5259kJ6ewQBAnMwA0On0cDp9MMebkJpikXPfNPD6gmwHczyh19LdI/S7uNgFX8DPD8Bg0A+fj0T3gnj1paeRm3OIAYEwR+FDLMh3rI3uEanp0jmQ000PZUoHoI1VuzVajtBbLBakpqahoKAATmcxn6O0j+jDIvovpQK4XS7cfd9YXD98ePTwa9f8hY8//ATnDLwIVE0gttwMRfqp5i9F/7kEIeshEGIvsQ7++vMPNGuRiUsuu1RxDqo6kE/w7xTn4wQbvBoPR2Kdd4++E545c3BhJIJUnQ7xOh2sXi8Dj6L6R1UYARECDymSB4ACawtVKvyWkoI5CxehfceOyviuxvuojMFqNKbSVJUtQOuGkSOGo2u3Xrhu2E2saUTBD72OnHANvwvGIa0tDgMAeA1QUjpUrE28Pj8+/GwrXpqyBR7vkafGLIBSegAk/BfVBmD6PzEcqVKAVP64NAhArVLqo/EoDADh/FP6QcBXhEDRl7j+MuDZF16IzmPKGKxyt6mzP6wQALB330F8PmcBtmzdDavNhQg0XJObonIUkYtV26ZoHuXThsMBJJgNaNm8IYZdewlatMisFiNV1cn79vP52Dl+EnpFwM5/LPWf/k/Uf6L2mogZYEmEukEjZgCwrKZeD5XeAJUAAAgECIUQdhbDl70d8/dkI3zPjbh02KW1DgD4dOpMDJn3M1I1mmjZv3yPB6+b4/D1si/w56r1MD37NnoZjVz2j4T/qDzgrwnxuHPRx2jcKL1a7ltsI1W9h+WdSGXbJQeUAK2Fi37HkqUrYXN4kZiYBJNJKusm6N2CXs5orteHImshjAY1zunfA5dcdDYaNUqX68KXd4Zlf1/bAID+fc7EPQ8+AbPZzLaIIw0A+SFod3iYDk/lb4jyT05whNMCNLAkGCH8bGLc7DuYg4LCQgYIWXE/EOTc+107tmH6+1Oj4Ak9/KTyeXKqQBlmEt8lJiZyOUKR+09AgygVKOYjOicCGg4dPCg7/7EAgCjVJwMAbhc+m/sVWrRsedhR/1yxAhNem4DrRozkB7F4mIvzIMeCUwDkqgj0+Vefz8Cll1+Miy699IiqBlXrGcqvToQFlIXPibByDRwjEsHC77/HG3fdhdudxUgIh5FkNCI1Lg5xOh2nuuVRrW46NE1IskNfkTMJy0KA9LsCrRb/ByDp4ksw5Z13YElMVJz/ihixEvsoY7ASxlJ2rX4LyNSf2TNmYPqHH2LcUy/CkpTMwQ/ycYj9aJBTAErWhiQAKOkfkQAgOf/S/0vgRvqMGLbvz9pyVABAWlsQeFAi+kdrWZUqRiBQ1gAgZgDNY1QNgFIANFojpzvR/mKdUto4UjpCEOFQEKGQH6GADYGirzC4byGefOYZpKamclUjoXFSE2k4Qu9JnFtlqqhV/81WWozeh9wDK496v6m25RdzF+L9j75GWlpDdvol9W3K9yWESnIAxEsMDGqc6L2BgJ9Vu7Oz/8MN112IG6+/FPHxx5cTW1knj86lqMiGO/tcidGhMHRqNdN3SemfBf/kqH+8wYDEhATEJyZCSxoADZsAjZoAKWkIe70IFxUBwWCJQjiJk/l9COUchHfXDow9dADPLPkUaWnJR/SuqpxzRbvosdrOyyvEs+cNxwdNMuEJBKLR/6Uk/PfHXDRqmIb7z7gar5gtHA1l4T96kbDShefgvWkvHJavVNFzKm+/0ucsqODhYEgq00Zy67Reo/rthKpS2TVZ7O1YbVfUzsRmsVkd+OXXVZj52QJ4fSGOHBPFW/Tv2H4tPhfRfrIV9e3CwgIE/C4MvfxcDBp4JlKSE6MR5/JsEPt9WQAAIbbBQAChYBCRkGQX2lhwipX3tTxpi/rzlTleefv26dETD497ju0h6P8EBBD13WpzMwBAzADKh6fPyOs3GnSwJBhYA0AoZRc7i7Fm/T+sO0GRfofdDmexg0vsrf5zGey2Qq4MQHMJIe8k7nesB4N4iCQlJfG5xc5BYu4R0frCwkJmCUiI/JEMFpEC0LJ1cNqpiAAAIABJREFUS7z7wYcwmo6s6EEAwrNPP4M27U+DJTGZKxZQH2AQQHpqw2G3wVlsx7bNG3DjTcNxep8+5ZlX+b6WWUBxPmrZDZFPR4z3WGBQzA80fnf89x/OOfMMPP3MS2j81CNIMRqRZDLxe4rJxMwcl9+PFTk50NB8GgrBHw6zQNfR5hmaq0jSjwIEbq0Wn3k82JyWhndnzMIZ/fry80FZvFZ/f1HGYPXbVGmxchbweb249sor0KVbL1x88VBeZ1Ggg9aeJARMAAD7PFyOT5oHmAUQFR0mh1xzGABA+3j9QUz/fAtemLy5TAZAiVNMIABR/6X8f4lVSBF/+TMuDUhzlwYaLQVe6TspOKHVHh76l9bCUtlj2ijAQs4/AwFBFzxFv6KReSUGDzoNnTu3QbsO7ZHVNAsJCQl83cc7x4k5u7TjH71Wef1UuTuk7F3dFiiTAUA3bfVfG/Du+19gz758WCxJUvmvGGdf/E2fkyMQuyAv7Si5XG4cOnQACfFa3HLT5eh7ZvcqU6cr6uQJQ9G1THj1XTR+fw4aEHJGkTvZ8ae8f3olG41IsyTCQJFfvY5L/3EVgEZNoG7SFKqUNETUGnb2w1ZrCSU44EfYVoTA3l3YcOggFg89F/c9cscRg6ey51yZm3ystsff9zye2bIXJBeSU1zMwn9FXi9+GdgXL3/wMl6f8AEG/t8v6KDXw+H1cu5/kceD+ZkN8drSWTAaDTUGANB98ft8cDmcOLTnADau3oCcTf8heCgPEYeLHSx1Qjy0jdKR0aEVOvY6DZmtshBvMTMFu6wJqiJ2JrBhz54D+GD6V1j5579ITEqWcrtk5z+2j4u+TbRz2kcIzIk69sR2cbtd2L9vH9q0boiRN1/BTBcuBVOJTQAAZJOA3w+n3Ya9//2HjStX4tA//8C/bx8iDof0wKE8+KaZaNSlC7r27YcmrVvDnJjICv3HO2mLU75j5G04Z+AlMBHgRwCZrAFA47yoqJjr3zZskBoVxHG5AyyCl5RolNVkpXKAZGuqhbtwwXxkZ29Dv/79kZKcjHhzPNLT05HRsARUfOvNN/Dp9I8rbDVG2jUaUJk+ysunjRx+CZwJyCr+lLUjHmaxJGApDYAAh8effBLXDBt21ONSRYR//92ILZs24/vvvofNZue2SUyQwI8LL74Yp3XpjK7duzOIpGx1zwKK81E77lnsopHmMhrHLqeLNTpoLo6Lj+e1hrSgjeCm669Hh45d0bVnHxhX/I7E2R8jQ6tl55/YfLT4zfZ6MaKwEAlGIxrZ7egEoLFGg4RIBHpKHZIrkQRVKvhUKuSFQthFZX9VKuh79MCAIUNx/Y03IqNBg9phpFP0LJQxeIre2Dp0WVu3bMaIYdfj3gfHcdlhSilk7SOdloMeIg2AAw+y6LBgAAjqv16vPQwAoCBBMBjGp3O3Y/zEjXC5JYf8aJvEBIgFASjvn146dvrF9xzxZxYA+euSNgBtUrCDUiJ1vAYTFQcEwzJMDACqQhAJIOjajKDjdySZ7ejSuQl692yF9u1bokWrVmjUuDEHfKU2K59AJeZyYoPTGorWybQ+o/OLj4/ntSWtK2MrNNWhrnLKnGqZAMCq1f/g0XFvwmxOZFpJWY4/fSYcJHooS06ShJDF1uAWC3KXywW73YY9e3bi8Ydvwdn9e1fJiBVx8mIbdjicuP+iW3FjTgEvGmh4CBYARf8pWtDYYuGFRVit5pxvct8Y8LAkQtOwMbSt2kLToBEiej2Cu7IRsdukEmYUnS12IJSzH678PDyGIJ755h0kJR3uCFT2nCtjmKO1vWHjNuy7czyGJiTA6fNJwn/FxfhKBdz6xRR0aN8KH1wxBneGiK0RYtX/HKcT/4VCsLz6CK4ddrm00IpRLK3MeR1r31AYsBYUYdOf67Dm6x9h2bITPaBCC70e8dSvZGaJWqdDQKXGAb8f6wI+HGzeGO0uGYAOZ3RDagbRlqRJT2zl2Zmuk/L7X3n9Axw8ZOWJqKxIvwC7yLnkKDf3b6H4LinAsm0IxPD7ORedysao4cO9Y4ahc+e2vH9FNwIAiB5fmJeLjb8vw9o5n8O8cSO6hsNoJtuEGCuM+uq0bBPSaFgT8KOgfXt0HzYMHfv2Q3JGxnGlIojz/fTjj+H1q5Ce0ZA/Iqo7pwDo9SgosCMp0YLMxhlyHrwOjmI3gwHJyWY5uiYxbolpQeP/icfvx3vTP+IxdbSHCT0o+vc5ne1QGV0FgTCLBwk9tDIyGjCSTZ/l5ByC3S6VGKR5SaLDSdUHCIj48edfKkzXFwrB5JhQv1EeYBXt4bV7P8X5OPn3h8YjTRrFVJp22e+YNWMG/li+HB63W6pvxaWuDOjStRtuGH4jcnPzsOz35Rg1+j4e1+kpKVCtWo4mH7yDZGJJEcsvEsHF2dm4f/ZnGDBwIJYu/hHvv/ce1q5aDb/Pi0SK9supAQ6VCiGNBg0aNsI1w67F8JtuQfMWLaLzfFUWwSffqnXnDJQxWHfu1al2psJZ/WzmDHw+6zPcPuYBxMWbo+WPhfAviwDrJQ0AYgHEagEQq4j+bzDIDKGIXHKYmMLhCL5bsh/PvrEBB3LKEAEoZVCi/rNTH2UCyCCAhvwrnbyWMfC0KLEBjgQCDm9STgGQ2bUEBsSZUxFvTkUk7OaqANacVQg61yEj1Ye+fbJweq92nBaZ1awZ0jMyeO1XEWed02R9Pk6/3LtnN/bt3Qfy/VxOp6TzpAKLOdPam6ouUftZWVkM7h4rBfRU63O15XoOAwAoYrfoh9/w2oTpMJrMcmRfykOJjfiLFAAJAJAicEcAABR5kx/cHNkMBBgFImrunj3ZGHXL5bj8soGVjpaW5+SVNizluG8f/TSaOCTBMDoXYgFQGgClALRJSOAcZ4oAFPv90e/I4WKlb6oIkN4A+g6doMloyIPZv3UTawAwAOByIlSQC4+1CCsjIWhffgBn9Ol22GlU9pwr0zlE29YiK37+dTVWrFgLYlys+3UVVjfJ5Os94HAw/X9fMADbAyNx+z03YfStj2HcrkNIU6thc7s599/q8+FxrQarNv0IvYF4A9UPAHi9PuzcvBO/fvoNjL+tQj9iYNDEKt8PTs8wGqEmBgZVYKC6JkS7DvjhctixvKgA+zq2QNdhl6Bt1/YwmkqoT8eyMy0wt23bhWdfeBv5BU4YjJRHHtuvpb+5xj3lfOkkx18q/UbsF4kBc1h5Obk/Ud+mhWthQT68HhsefvAWdO7UpsLiidqETtjy9zr8/sH7MP78M3pRvqlclUKIVeqMJqgTEqCOM0tFXwmE8PvgdNjwc1Eh8vv0Qd/bbkPrLl3LpLNXpk+tWb0af6xYg6bNWkbZLmQTevjl5tmQYI5Di2ZNGOQgx7+g0In4eANSkhIk511GjCkCl5+Xi3fffRPvfjS93FPYsnkTrrp8SPRhU+4P5B1iQYCEBAsSE+lFaQJaTtXYuXMnO/yxG6UifTxrdnSRX9FjKfudehZQnI+Td0/F2F23di0mTZzIqUBEwe3RrQeaNW+BRALnubi1Ch6fB4cO7Mc/GzZg2e+/4KphNyExOQVpyclITU5GemoK0pxWhH77Bar/tuPVBd8jMGQInn7xJQmwl6NZJPxps1l5zqbyXrSeMRoMSE5JQYLFEk2rUpz+E9cvlDF44mytHKmUBWQQ8NmnnsK+fQcx9OrrodXpEW808vqP1j0UbOJSwHoDsyKlgJC0HhSpABIwIJVF5hROucoRzT1rNhThf9O2YP1mV7nmF1F8SRNASgegNZWoDCBF+KUAk0YrrdNjgYAyDxChc6IUgBD/Nt6cAZ3eyMwBASB4PQ7YC9YjWbMMWem7kJqsQ7PmzdC6bRu0at0GzZo1Q1Jycox2kyo6r9IxKbVzz549WP3nSmzfvh3ZO7Lh9frRsEEG6wzQeprsYrVakZObyxXVmjZtgs5duqB79+5o2bo121uZd8vtItW2w2EAwIqVf+Op8VMBleQECYeoNC26LACAgACRP015MOwoxeTeChDA6XRyya/cnP0Ye/cwDDjn9EpdTGWd6bcnfYzG78yGhRx22WFjFoBGg4YGAzIp31+rZVV8qh8sHC56p304Gh0XD23DRtC3aQ+VKQ6B3ByEiwoRCQYQcbsRshXB5yzG3mAAPw+7CLeNKVEU58FZQzXkF/3wO/79eSWS1m5CUrEb7fV6pNOEoQKzGJK1Wnj8fuyy2ZDjcuGbZAvGL/oYO3fswT/3PI+bk5L4e8r9z3M6sVqnxbDFnyIrq3GNnLPH7cHa3//C729+jN4HctGSouuyICPlXNKL00nMCdAkpUBltgBxcVAR7ZP6UjCAsM2KPfv3YIkOaHHzUHQbcDqjh1zq7Sh2pr536FA+nn72Lfy38yBPMiV9WqrrGpsCIAEAVPKNnH+DDAiU6ANIE35JXrlAPYuLHbyAVcGLZ8bdiaZNG5Y7mbldbmxeX4iVEyai047/0IyOK4MhojQlP3QSLFAnJkNFOVqmGJuQToC1ELv37cYioxE9HnoI3QcOZJtUdbNZrXh63FM49wJSspdy3mkjJgA/EOWHIv2fwRECCLlEDb1UnLtG0TwCFKd/NA2PPfkYC2eVt9FxpkyahGlTpjBAU9kHAf1elAsknQBiA1Abu3Zl82JfbF6vB/c/9BBG3Tm60sco7xqU7+ueBRTn4+TdM5vNhimT3sQXn32OMfc+hIEDL+C5hIF6+Xkgld/SMLuIYgokuvX3xk2w2mwgUVBy/lOSkpCRJqdzadRY/NMSPPzgffhl+R9HiPbxfCbPaYdd+TG0AU6eherHkZUxWD/uc22+yjtvuw3GuCScN2gwO9zmuDgGH8V6R28oAQBozUjBjxK2M6/0EQxKgsd+8icCQRYjpmlre7Yb02buwZ9/l6xDyrOFKA9IDjutqVRc9k8CQwkYKAECSHtAAgL4LI7QPJJSHhEh5mMQWp0J8QkNeM0bu8aSyg5q0aVdBFeca0PQuQbLfv+Nnfq09DS0a9+OwYCsZs3RuEljmM0Sy5I2SqdctXIFfl66FP+s24AePXrinHMHolXrdgzQ6vQULCKvhGwUhNXuwH87/sOqFb/hr7/WoGGjDAy6YDD6nnUWgwyVXfuVZ0vl+7ItEAUAnE43br/rGew/UHhEvn9pBkAsG0BykkoYAAIEoJIUQhBMHJqicESZJmHA/Pw8hIJOTH7jcSQlJlT4/lTGmabjvfD46+j01Q9Ijsljocgkle9objCggcnE1L/9Pp+kDUCLDhIKJAaA/OJrohzE1m2hSUxC0OVCID+PGQBhjwdBtws+vw97fD7833m98dALDx7mIFbmnMszBA3k7dt3YdKjr+GiXCuGpKVDR6rE8QlSmcJQGBGfFxFnMcIuJ+dPeoNBuINBTHLYkXnLVXDsPoCxm3cxRTvf6WThv/xAAD9ecBamTpPKglTnOdM1UaRl1S8r8euL7+C8QhuDE1EHV6uFSbY9R+YtSVAlp0CVkMiAi4pQQa2WJ+VIIIiwrRBFu7Pxrc+JJrddhZ6D+iEu3nTUc/b5/Hh72mf48qslHB0vO6VFcvBjnX8SvjNy/VdpohcUKAEAiElK0Mp9Pi9oQUu0826nNcM9d9/IKrJH2zweL/76aSX+fms2eu3fj5QYmwhAhHUqjEZoEpNlAMACFTm2ZBPO86Lk9wBCRYWw78nGHK8HXZ56Cr0HX8Bq+VXdvps3D8uW/4m+/c+LNkHXSXZgJJzGPavjxoiAyqXwhF0KC/Ox6d+/cceYuyp8GvRw+GDaNLw5cWLUga/oj4XTQPR/YgBQTr5EK1Njw4b13Azloz3x9NMYfvPNNSKgWNFzVfarPRZQnI+Tcy/27tmDG6+9Bn3PGoAhV1wnA66SsKgUbSMWljQv63VStI3eN23bge3Z2Ugwm9n5l15JSDCbeD6k5/7AQedg1pw5aNykibKYPDm3t1JHVcZgpcyl7FwDFrjp+mHIaNQM/QcM4kg1ax/FBDykVADSO5PL/0ZBAIkFEI6AfRu318MljsnXoXZonW13BPHNDzbMX2JHIHhsHYDYSysp9yeVCiQnnTYqCUhbyf+lz/m7GDCA/k+Uf0kLQArkkGCgwUS6bkZZV4D1/6VrCIfQppkW991sRv+eWni9AezeuwcrVyzH8uXLYHc4kNk0E+07tEebtu2YIUBr5J+WLsWcWbPQokUrXHP9LejcoR2LJgYC0vWTL6imSgkq0m5SQ6ull4ZZA9t3ZOPrrz7H+g0bcNHFF+GiSy5hzRUFBKiBTl6qSQYAaJE87qk38NOva2AyxUXLapWo/R+uA0AOESPvqWlITk6GOYHSBQyM7BQ7HKAov+RESjdcbHScYCgIigRTXi4JAzZIM2HSG09WWD29Mo4pnc9Lj72OTvMWHw4AUIeMRBgAaGQwwKNW40AgUOL0kyMogwDMAlCrGTAwZ2RAF29G0OtFwGZFJETKmkFWF/aFQtjn9eLbs3vigZcfPiwHvDLnXN4tf++9z2GY+R2uT01HYuOmUKekASbZ+aVSagE/Il4vpyaE7VaErUUIuF0MAnipEgDR1dVq9DSb4fR6uVRSgcuFmeEwJqz5NlrFoDrPmShRWzZswdyHX8U5ew8iUXZ0RTlGI5VeFKUZCQBITIKKGAAEAMTFQ03pCAwAyLn3xAQoLEBh9nZ8EfSgy8MjcdoZ3dlR5gmvlG7B2r834fbR4zmvq3TlCgkMKHH+qf9TfybqKeUqEcrJ+hDhMMjBp/wmQnhFvpKYpOh7Qn8p/YJAgOyd2/Hk4yPRr2+PMicyynXf+NcGLHnuLfTcfUBy/oUNZDZElBUh20QdtUkc1OTcEwpMwBblmREYVZgP687tmKUCzp04EZ1PP71S+fSxfY+u75UXX0JiSkM0apxZInwp02hpkS4BfzqJJcPCOCRgQw8qwFlcjG++/hwPPfowMps2La9bH/Y92XLi66/j4w8/jJYZrUgD4p5Q5P+MM/vhxhtGoGnTxti6dRsmTHgNhw4dwvCbbsI9999fZbtU5DyUfeqWBRTn48Tfr+1bt2L07bfjsiHXos+Z/Xh+IRp+rPNPYq9GWX9FmqcJfNTh1xWr4Ch2ljj/KclISpT0R7w+D0YMvwEXXHwRbrvjSEHeE3+lyhErYgFlDFbESso+NWmBUbfcBEtiGs4ZeCFrEREASQEjEhQVgCSnPdKcRExbYo4KvSqVBAJY7Xbk5uez809+gZQKQFWcQvh7YxhfLvAgJ99XqcsgEICcf1HqT/KtSGtAqhJAmwACWDxbBgliHC+EwkEJAIhIAIFWRyxYA/9N+1OQl4UDIxF0aq3DvSPM6NmJYQFodfKazuXFli1bOf1q9apVRMVChw7t2df5YeEPGDr0KgwZejXiyUcKBaNCiawLx6LNUjv0d+ym12vgdLux4IfF+GbuHJzR9wwMu/EGZKRnRNNJK2UwZecKW4ABgLVr/8VNI59Ackoqd+LSpdAEA4AW+yTekJnZlPPlKApIKBktuOlFfxNdmegg2f/f3nXAR1Vl729mkklm0nujdwRpu4ooihVRsYsFC1JUZHVZe/tbUMTuou5aVlHYxb7qKjakI2ABadI7pJDek0mm/n/fue9OJqEkIUEF5v5+YyR5895959173z3f+c53du6QnH/ZlBvoEv+fdcCdtU4BCcrLy7B+/a946onbxVFqSmuOY0oAYPJ9z6J3AwBAeYk+tLNYkGa1osZsxh6PRxx9oTXzp+H4kwVA55+f2MREhIaHw+lwoLa83B9tcJHZ4PGIWN1Xp/8Zd065u54YW3P6fCAbSBR76js4/svFGN6uA8x0/mPjYAolPd54fRIAcHskN9xL21eUw1daDHdxIWqcTtS63XAYqQ6R4eHIKy+X6gDlHg9y77kJY2691n/51uizPllpSRneePB5dJ6zBOlmxbLQqRZ0cjUTwM6oj82GUN5XQhJMZAIw0k1qv1H+TjigFHKrrYF3bxb27NiGrzum4Jz7bkFae8NRDQAA6KxPuP1xbNy8R9VoNUQqhbYu6v/qQwCLEeOkpGTEJyT4x7PdZhc6PdVgWYKvsrICBfkFImipVE2V7WVsEwiqrRUUmGPb56nEy1MflO/Wbz7kZufhkymvIWPOEqQGVqVokBJh40uIavx0/mmTqGhDF8EiZRIFFNEggLMGnuxM7Nq2BV/0Og43vPQyEpKSmjKt9nsMQbqnnpiMlPT26NCpqx/00HOa9lSpQqocqNDhqN7trMWXX/wXt028HZ06dz6k69O2ixYsAPPyAun7jaHCBA9Gj5uAwYNPQ8d2bRAfHysg5Pvvz0RUfKygy80RGTykzge/dERZIOh8/HaPi2sHy4Gee+aZuPra0ejdt7/Kqw1hHr6quU2n388ysoZK1J9MAG4g+ckvKMb6zVuRlJCAxIR4xMUQpOU6ZMY/X30DK1f9gH+8/q9WEUT97SxzbF8pOAeP7ef/R7j7hx+4D/m5+Tjv4qvFaVdVhpQWFINUWhPKn/poaEYx759VAbivIOU/MycHhcXFsj/knpDNYvKhuDQUX8xzYdkvlVIZoDmNIICm/jPVUlioAY6+ZgTIMaLDFOhksxoAAQDFBpDUAem7cv4JIihAgHvcUJwxMBS3XReFzu2sonlmbLlhDSXgoGZqUUkFVvyyAt8vmo+1a9di2PkXYejQ84QFQao/mRKBIokaALAwKMyyiUYJRZ5LiUXTN3Rjztz5mPmf6RhyxhBce/31iIyMDIIAzRkozTzWlLV7qW/SE69g/sJf/Btjfy6/gW4parQViYlJSE1NFeE1Jf6n8qP5AmfUlNFTlo5TipFmZGZmIitrTz3HgXW/OTGo+s2caToZbdKj8cjDEyQC0FhTE4EDWU2sgzVuNiY/8Cy6f/Al4vdTyqKt2SzOF1MAtrrdStxDO/+G46+j/wQEEhOoPB8K1gt1VFYKAMC6wfwQBMhxuzDn/NNw9+N31ov6NqfP+7sf3sd77/wX/d/+BH3btIc5o51QwiU33o+miew6fJzotU54a6olDcBXVgxPURGctQ443B7UulzCBmA9ZJb8KyQl2mLG92u/AYXRdGtpn/V52Pc5s+Zh5R2TcYLHI8KK4vwblH8CALbQUETabJJzFRYZiRACUWkZQFwiYLXC53RJWoMIL2phSUa8y0rg2r0D8/dmAddfjMSunWRxqTUBVQQMAFRUVuO+B54TVFIWYgMAEHYLc7gYVaIAVFy8Xz2eY10WL6G7h4ldKC4XGRUlx7qcLmzbtlWEpHR+PM/NxV6LXRIE2LVrJybcMgIJCbFybTtpZYYCfe7WXfj1hTfR1+kSsIlAkwZGaBO7YRMCbmKThESYUmmTBPgoikWb1DjIdw2wiQteAhM7t+Gb7EyYH3kUw6+9VuXkH2Lj/Tz39NPweCzIaNdBQMLAe+ZpuZhzHSADgiJdq1f+gIceeQRt27U7xKvWfY2ioffe8Tds2rhJxGO0Gu2BTtyzVx9cdtX1SE5KQtu0VKSnJiM8nOULizHlqcfx+JSnBMHnmhZsQQvQAkHn47cbB3z3T5wwAbaIGAw97yJ5T9ZF1+oibXVpRsr511VYuNmW6h4FfKe5kBAfC7stTAGwXh/+N2sWXnrxKXz25VcC5AbbkWGB4Bw8Mp7T0dhLzRyc8fY0fP7pZ7huzARxZLXAnwQ6GfXXGkiGKCDZShIcZeBDnFoVQKx1OpFfWChsAO6J6LBzf8RA0I8rHXj7wzxk7W28GsD+bF2PDcDAmOHX1DEApDSAnxmgzqGqANBhcbtrpDwq97ZmC/e5/ITCHMI9UbiU2B55gRljrogVFqxQ9Zn+KmxupgiwuCAQZiUIIXRQ5BeUori0QtjQdPy1LtTBAAACAoEumQIAfHC6nJg1axb+97+PcePYMaILEAzYHL5ZZ9r88Ce+0Z9NQYFTqeTLht6IlOroKJ2l+Ph4pKWlS14xBzN3TaUlpRLl5/GM/qekpqJTp86INWqrUwmysKDAnzutc6W5CWBuOstDkAngqC7FU5MnivhcY625jum0N95D/AtvIcqlELDARreso0FPyWZkgvkxdMaMiL9E/g0gICY8HPGRUeJwl0vOv1NORfSKAIDb60W+2YR146/GDWOurHed5va5YT9nfTkf+Y+9jJvTMxCS3g5mOsi2CJik1JwSRhIauFQm8MDnrIHP4VAAQHmJ5IfXupyodblVKoDHI4wFlgecU1mJQR+8jEGD6jMwWtpnfQ/V1Q5MHnU3Bi9fC2YtaX0FcXYNRzfeHoHoyEhYbeEiyGhmSkNCMszpbWBOSRPROy81DYqKhN0gSxpzq5jmkJeDsqw9+L7GgRraw2TCrnAbfoqNhYelnTweZGXl+CnsWrRF5XGRzhUKCsalpLAmfYQABGp8Mn9L1S21222IjYsXdkBiYqIs6sxfpZOvW+DYrqmpkag1ywNWV1UIyMByU/1KS9GjxqE2q9UOhOfmiU0Cy1LSJhFWK+IjIhAdESGMExNfNLRJYgrMaRkwJafBZLPBW14mYpRgeRXj+XurquDNzUZ51m78IzkZd3zyqShbt6S5XS6s+/VXzJs7Dz8u+xF9/3QCunbtgXB7BDxuN/bmZGLZkkVISozHxZdegpNOPhnUT2itRnvt3rULy3/+Gf+ZPh0rV6wQVgbTMwIb0W0FAFwnf8tITUGbtFTExarjnnvuGZhDrah1VCNnb5awmW6+dYKwFBpjFrTWvQTP88ezQND5+G2eCecxtUUefvBBPPHMS5J/KhE2CSIw0m9UXtHRNkbewsNkUy1CgEK5VWlG/DBKx2cnOaYmE8iSK6+sxqMP34e0jDT832OP/TY3FrxKiy0QnIMtNmHwBIdoAQ0ArFm1CrfefBNuuvVORMfGydm4rmgmAEFJAQEMhpKkABh6AH4ggD5DiIrQSxqAm2WNeZwKNG3fmY/nX1uN+T/UAibrPsGUptyCZgPoVAB+h31UTQsEBpxJBE89gM8JZ20tfCLpNkq2AAAgAElEQVQRrsQCFf0/1P8zIS4Eo0fE4oIzoiRARt2DcNE+oIifKn0oWqyyt/b6RZ+37cyUvbaIZh+EAUAGgXb+ea7ARhCADM6SshK8+eY07MncgYcfewxp6Y37hU2xW/CYfS1gmnfmS75xW/6OEHugiqQa9DpfmhvljIw24uQzOkrHh9H7wHQBLZ7GjX9GmzaigMlcaP2y1pcWHQDDwSJ4QCZAbm4OJt52Fc48fWCjz6i51PT1G7ZiwXV3omdZHcChL0IdgJ4WCyLMZtCdz/T5UMMUCLIAAkCASKsVKZGREql1GcJ5gffjMejfS+1h6Pf6E1IHPrA1t8+B3+Uke+GKv+DeSiesicmwJKbAFE0auI1oRZ3iJ1kXNjvDseIk+4oZ+c+HZ2823OVlEvlnCgA/GgCgbsGG2lpsuv4SPPBAfUX0lvQ5sP+/rtmET0f8BacYAIxmWNDRtYWEIMluRwJz80ND4aXIn5EjFGqLgCU5BZY27WBhDnpUNLylpfDk51JRUHKqCHJ4iwvhzM6Ez1nrj+Qtj47BfzIy4DSxJIsX69b9agiceP0Luh7bdPrJaqFwHMcqxyMdd9pdM2F0WUAyANLS0kRIzq9zEaAcLfletHFtrQBjPBe/y3kS6vPhsr3ZOKO0VBDUoupqrN67V0zF8abLTkaEhiLRbhcAQNuEzr30NyISIcmpsGS0FXDEFBkl4I6XgpTUJWCumdikAM7sPfi0pASdp8/AoNNOa3ReNfWAkuJirFm9Gj8uW4qsrCzExMbihBNOxAkDT0R6hkrBOJyN6werFGzauBEsHcaf5RXlAuL0Pv547NyxE8f3Pxk2ux3pqalIT0kWMELSkATQU2I3fCeWlZXggw/eBcUKR15/HXr26hUUBjycD+8Peu6g83H4H4zeZF86/AJccOEVSEzNMMpp0fFXVVfIAOSay59KALAOHJDcWym9RbqtYgE0bE6XGxQzLq+sxJgbr8GX382WTXew/fEtEJyDf/xndLT3kOmdF593Hk4+7Wz8+cSThc6vo8/1QACyNcOYP68EkWVvZvhLdKr1+hRYMpp7Qx63ft0avPjyp/hpYyrM4T1kn6nF+ZprX5OJOgDqWyazEgFUGgDasZbIoGJgu/fCU70aXnM8TCFtAAsZsSEGGEDQQPl7/Y8LxfWXJ6B7JxUMIwBQJ8hqRbjBxqKTr+6PQIcbO/ZkCRBLEFeDuSplSx+n7UINAJUG0JAFwH5SIJE/16xZhbemvYlTTj0ZI6+/Ibgva+7gaOLxpkkn3Ox7u+A7QW4CWyALID09Q3Ix+EJWufvl9QCC+sJqiq6nSwgGTgI+WJ0rzfrcjJTyU1JSjH59OuDB+25utNvNdUyrq2sw9oIxGLM7R5URatCs8KG7JQThRLRMJhT7fKgynDo6ZdGMxlKFnREHUg8dDon4C/qm81cIani9eC4pFi9//gYiA6j0anIaaQsNxOkavVkAM2Z8iu6vf4iTo6IRmpgIU2wCTBGRhgp8iDASLO07wkKUjE62o4pSpPCVlQAFefDkZqMiKws1tbUiVCggABkAXq9KBXC78XJVFR5d+D46dMjwd6klfQ68r2mvvouI5/6FROOXfAZCd7dYEMsyjARWmFbBSgFut2CTUokhJBShNhss8YkI7dARlrbtgXA7PLk5ImxI0TupdlBWClfeXnHaqwxxvhXRMfgoLQ1u5mS5XJKKopw+pYKqx7YSs4xFcnKyCAFS5I+5+2xa90KPbf6bx2tValXyToveqXMzAk31VwIALDXHsa0EA72weL0Ynp+HISUlMn4Kq6uRW6lAKb9NQkIQHxaGdEb+aRMuiHxxkCZLZgrz7cUmSQjp0AkhYpNweLL2wMtn7nYDNTUqNSJvL3ZVlGP2VVfjb0880ZShdlQcs2nDBrz5xpu45PKRaJuRATsFFKkgbqjPqlw0UuTUWsCXVlFxCRYvWoh161fhsclPBtMDjoqR0PSbCDofTbdVS47Myc7GuFGjcfvdDwk4qkWGtfCfBgICN5yqDJeKvCmtEW5UjXXXiNCxTxJY8HjByiqOmlo8++wUdOrSAbdMmHDYQcmW2CT4XWWB4BwMjoTf0wIaoHz+mWcw77vvMHb832Bi+b0An0GDABIZJxhpsAHE+TcEAXW1KO4PdZN8fWojuV347JMPMfM/b6O4ugtqQocCllTZg7S0aTHAuvOoSl4m+GD2FcFU8Tk6Z+TBbLYjrzgKFa62cJvS4TUnAeZIERVMig/B8LPDMWSgqnylhZ41CMD75v43LJSsAIK0LAtthaPWiT1k2ZpVOhePU6VbFWCry0PX0wEwUgA0wKJkrNQaTt2BispKTHtnGnbv2oZJTz4ZTOdq6QA5wPdNF3Ue4luPnADUyFiQDeoLo/6S9x9uk2gqy/cpSot28hVyVC+3WoTBlCiYRoD8uds+KucrxXQ6SqTJOBzV8Lor8e6/n2v0Ng/FMX37rQ/hmPxP9PDTZOpfhpnvbSwWRHGiKg9RROc0KsZ/VwMoZn1PETVUFBi98RDEihH2e8Zh9Nj69H95uR0iAFBWVoGbz7gW06NjJSc8NDoGJub+69J41nCEdu8Oc1QM4HGL+r83P1ecf5OjGqgoh5e2dTpRVlIikRFS/wUEMIQL6XTzd7sfvBVXj7qsbtE6xD43fIAPjrkfpy/8AWopglRfYMSb0f+08HAk22xwms0oI9oaAA7Q4eVCEkLwhSkldHhT0kTc0F2QL5FuETusKIertBgVVVXYXlIi4MaaqCh8kZwCl0nVHOVmM1CtX9O6iOLS+ac+gIhTlZeDwJQGr9Rms24cB5YP5O81AEBnkms45wfTBuj067FNpgzPG+Lz4ZzCAgwyGAAOlwtuvfAbNokMDUV6eDgSbDYBRCo8nno2EZYA51aYYZNOXYUl4amsgCcvTzE/+Ckvg6ukGBU1DrzQsSOe+ebbRufV0XLAzBkzkLu3CFdccZW/SoG8oAnW6PIzBnKtQACW72HumRurVq3C3Hnf4q5775EUg2A7NiwQdD4O/3Pm+jp+3FjEJ6ThhEGnynqrwVWJ9gsLgDRTVXdbNp/GR5XfUmKj6jsKBJBol6FvQlCVFFJJA6iowq/r1mDC+NFYt3kLrBSSPczMpMNvwaP7CsE5eHQ/3z/63WkAIDsrCyMuuRhnD7sIfzpxkJSv5r5PB48CQUuJkFMPwM+WNvwgv0ifUbWKa53Zgk0b1+F/n36E6JgoUNto8U8uOELOgseUIGvXoTIB9mdbxQ7wIsRUCYtjLk7uX43Hp0yRfdD8eXOxcMECbNuag6KKRFS6OyMyph3OGJyBMwbHITJCpVTp9Zm6XdQ+81doEUBW/ZvsSgbOikpKBRxQa7bS0FI/6wBb0VSQ4Bqj/4ZYofhHDIKZyVUQ39Dj9sqebNHCeZj19Re4ftQonHjSSQooDK7jrTqVTMendPU5ohUttmHj70iNpvgfo/8qZ79CoqWBKQJ8sA0d/kBAQIlpqNwR5STVOUp0lggCZGXuwPzv3mn05prrTFdWVuHFp17HcV8tQmJlJUjX31+jgxZjNotYoJ2D32yGz2yWlIBysgIY4TUGIB1VsZahvs5/77Basfa8U3HH/eMRFVXfeWhun3X/fvppNRy3P4GBNruKioeFwRwR5QcAQtp1QEhSijj/7vw8uDJ3AdVV8FY7RATQS4cxIgImin+4XMgvLpK8fzr8DT8fpiTg5cUf+MfBofa5oW1vPfUqXJ6VqyLwCjERkCUiJASdbTZQ5Z6Z9JXMHzLE8AJ/Sok5oopJybBSGDDUCndhAbwUYXQ54a2uhIu0/dpafFVUhKrEWGTZbFgbFY3i8grUOj31xrZeyNkfLl4Et5jWwnFIUT+dr6UYABrAaghyaVDAqM0qm1BDyVTSAFxyPn7IBMjJyURibAyOq6pEh8oquPbmowvzVwNAJI6h2NBQtGcljdBQlPl8qPZ6/WwJ2kSLBUplCtokJRWhaelSDtCVmyuigMomVXBVV6Pa5cLTZjNe3LCx0Xl1pB/A5/r1rFnYuGErhl94qSiKK/GwUMlJ4wtGPU81ty0hKoqoG1HnWqcbv6xaifnzv8VDjz4afNkc6YOiif0POh9NNFQLDnNUV6NDehqmPPcKYuIT/QJbIjAsOf5qrpI+qjeX/lKjUqVFbS71mqxyUetUqRWz0KtEWB01KCuvwHlDT8U38+ahc5cuwbncgmf3W3w1OAd/CysHr3EwC2gQYOb06Xjtn69i7Pi/IjY+UZx/7hUC947CSOJ6FRDs1CUBdQqAFl/mv4tLivHxh+8CcOOOu+8GgYZXpv4dP64JQ43ldHhMcUrPWe2SW9jozwFmXwmsrmX4U898TJr8JPoNUDpfvA/6chvWrcP8efOwbMkSVFVWomPnrujUpTtS09pIRSxqtPAedKBLqmUZQohKEFEBs2RcMcWBei0CiJABoHVbGrAAAkEABmACQVx19z64XErgfcfO7Zg+4x306NkNo8eNC67hLRwV+/u6qWNCG19IwoGjXVQ/pwAgHz4jmUR7dIS0YeQ/MOJfFx2to0nT4SEAoD86Z5ov7Z07tmLJwv80fosmJdJGJf6SUkZXqwSBi0+IQUSETQYkNwcc5Nk5+Zjx5KsYsWEHjrOGYVtREbaXlh70GrIIGJQ0vSDQOSMNW6uC0m3QKQCcrm2io9E+NhbrnU580qsTbnhgPDIyUvxCGcxrYX34oqISeNweAQji46ONEmp1eTwNO/bBvz7AaW9/imiiapx8Rq6RiRHgyEiEdexEyQ848/PgLiqQ6K/X5VK1Rw1hQv6MIXPA64GjthaZpaVCtWcKAEEAUsz5c5rLhTc2zYXNplJBWgsAuLHnUFxXU1vn7BosAOou9GBudkgIiqi9wPyhBk6uLsUoInksM5mYCEu4DU7S6B3VUvLQ43bJ/dS4XHi1xoGMUZfBHGmHy2zGkmUrsWHT7n1URPVCLsKVKakynglCsSJF3QazLvJfh2LWMVp0GoGMAyWHKlR/BXApLQB+OLbNcODsMwchlCkC5ZVYNe0jDC+vrGcT2jzOYkGnsDD4LBZJRaEuRUMwREAAQ5+C1QFoE3NYOGoLC6U0ItMA9HVZ8vHZigpM3Zvb+Lw6wo+gKOPf/vJXPPL406o8qTUM1jDOG8NpMJOmp8qI6TSAOuEcdfN8djW1Lrz77kxktEvDsPPPD750jvBx0ZTuB52Ppljp0I/hvNqzexeO794d77z3mbxb9Iaaa6dE/6W2tlLLJhOA1VeUw69Et0ScV0r9KdVtnQagQTxeQ+WQeiTdjXW875h4M2657S846+xzDr3zwW/+JhYIzsHfxMzBizTBAtyzjRt1A4qLSjBy1E0IC7fvtxSdqo6mnF2tA6DZALyM9hectTWYP+9byf+/cexYnHPuudKLH5ctwz9eegnLVrpRbToFXnMKfKAwoHKFm9/UXtQEN+DOg9W1AAP7evH4lCfR+/g+dQCGbPCNFEhWAysqwoqff8a3X3+FjRs3IsIeibYdOqFdh85ITU1DOAXH6awL4Kry+nWall7HVaqWKueq/hamxBPFH1PrtSpRaPhRBhNA2aku+KyBXP6+qKQEb771L4SG+PDAww8HdQCaPyAa/YapQ0IbX+hBAADSoymwxcFOZXOq99d3/I3638bA0AMkEABQ402LbykdAO0o8Scn3K6d27B00cyDdtjpcmHN2q3YvCUbefmVsEfGIjoqVhz2ispSmHw1SE+LRveubZCbV4jt2wpxxp48dP5xGaqqq5FTUYE95eXiHDelaUdRotZG1F/n82gAgM5EWmQk0qKipHb8jpNOxoK2KejcNREpKQnYsHE3dmeVwOuzIj4uUaL4NY5qqXyQGB+OTh2T0adPN5koDdsLt0/CNT+vE7q8OH1GRQJe056YiBC7HV63G9X5+fJTKhIEVCXQIAAne2JEhIADu8rKJFdeHH/aniAAhfI8HvSe/pxfiPFwAQCytPl8wrLoER4uqRaFjHY3AAACHV3eNxeXiJgYEcarLSuDp7bWX4GB/aew4RtMezjjJHjt4ag1m7F+43bk5ikhysCmnytZLSr/XwMA5QEAgKb/qxwmncukU1pkHARoAOj7ChzbigngRnVlEfr26Q4rx12VAwXffY+Lq6rrvVS43MeYTOjEsoeGTcg+0VUTdPTfX5aSlTdsNkTExkrlBEdJiaR6cAzwudMmTPV4sbISU3PzmjLcj9hjaPN/vf46unbtI2sVkWmbMACsfpBN1eo1AACjnri8jAxmEm+etpPn5XBi+oy3MPqmMYKEB9vRbYGg83F4ny/n5/Kff8LIESPw3Mtv1SsLzCtL+V2DAaAcfZ0SoDbXGghQKQIq91bmspFHqvVdSKNlZQCmAXBf8dprL6F33164euS1h/cGg2dvsQWCc7DFJgyeoBUsoIN+RYWFuO7qqxFht+PCy0ciKjomQKlC7WG1L0AmgKQG6HWJ6cPG/pBi0D8sXYxVK3/CFVdeiatGjqznyG7dvBn/fPllzJ6/FeWuXnBbesCLKPigKnwJ7/igGgF17G0TvDD5KuGr3YBE63IMOa0rHp70ODLaZPj723AfHMj8Jks4KzMTS5YswdzvvkPWnj1ISkpCh07dBBCIi08SoFbvfZX2gQJotXCrrNciHBjmT43QzC21D68PAjTcmxP4UMKIgKOmBtPefhOFhXvx2OTJUrUp2FrXAqbjkjv7nDGqbMX+GqOkLOvHAc5cfS3eU5/irxD9hgwAPVC0869f1NpJ0kwARiz3Zu/GwnkzDnh3paXleHvG/yRXpUu33ujcuQtioqKltmZYmIoMMD1h48b1WLP6R6SkpGPIkLMRV1uLwjsnInfFzyK8tsPlRKXXhy4H0AM4YAeMFAD+XVtqp88HmwnoFGoV5faUEwYi8fmXUGYLx4IF32Hb9s1o1+E4dO9+nEwkCpJJWaPQEHg9buzcuQOrVy/H7l1rMeq6CxEbW9/Z+NtZ1+OuCoffCWTuPJkItHM0o+EWC2qrqlBNOrwGVfiTjoxRmUBAAJ8PKTabKNHvqqhAmdMpzj83S9pZpMDh8jEj8Mj//UVM0FoAQGAKgLYtnd1wAJ2p/MxoN/UVvF4VATIi3Pr/pRSj2YxIux0RkZGCQlZXVsBtOLscQ7w/shg2er3I8nqww2bHL/EJItpI5gUd8YaN9uKmk7WiSTklCEUBQOZqSdm+AP0K0YIIAAGEumSgoQce24oFwOtUlFfA7PPi+JIS9KiqRLTXi6iysn0wXi5vHcj2sFiEFUE5Ql2W0s+GMEAg2iTKHoGIKKq5AlXl5VKSj89enr8B7rxstWLqps2tu2r8Ac9218S7cNGlV8Jus0m1EjIARDwsNFTWJk1fkzI0IcxF4zwyBAEDUjFcHq+o2i5YMB9tOqSjX//+f8C7DXapNS0QdD5a05r7notr9MIF83H/XXfjocefE+fc/y4wNtKBIEB9p1+BAPrvOtKmRbf0BpLrrGIAkHXllmt8/N8PER8fgTE3NS4ufHgtEDx7YxYIzsHGLBT8+29lAe3c783Oxu0TbpU95LALLkW79h3gY8I6PQCuWwGBJX/OvLFvJJ+/uKhAnP89e7bjymtG4ooRI8SBbthY1eh/n/wXH7z/PrbsjkANesNtagOYY+BDKCgPoFmmgd8l45TBc5PJDZ+nCnDtQox1EzIS9mLcLTdjxFVXS5BI38/B7CdpDnofBEilq21bt2Lh/HmYN2cOyssrkNGuEzp36Ya27dojOiZO9skMjukKLuGM/FMckKkBwtpS6zZZAaLnZVQtU36hmvH7AgAQEUD2hwHf6TOmITt7p4gzB4MxrT8DTOd1PMW3xUJhv/pRUn0prZTOn6Q2M09aR0EPBAL4qfIBEdJAgEG/rHk+zQCAz4H/fjB1v3dYUVGFqa+8i+P6niEDkLoEETabqO0zj9sWpmiDio5CEfxyhNvChUWTW1CE7DWrUXzzKGyorkT26SfBGxOFiE9nY2BIiN+Zb45p6WD95PXCcelQmMoqkLHwJ/SMikbCP6cho39/pCTGC6V8xZp1MmgjbHZE2G2CJtpsKrpB29EmVIpfvWYNZn0+HX8Zf2U9/YCrup2Fp6n+r50+A1Vk5CMxPh5mSwhKi4sk0ssb9zMADBYA2QCaBZAQGioihzk1NcitrfU7/1qIjk//g6GD8a/XJ7cqAPDQ2PsxZIESAQxsFp8PqRYL0kJCUAVgL/vMcnkEAYwyjPq+w0NCEBsRIc4dqf7VrMTAsaPvmbR7AFEszWI2Y2VsLP7btj2crNqQm4v8/Lz9AlwcL9HRMQgLD5NFh3lRFPFTEX8j6q8F5EhbNaLIWtNCj3O1btaJQipgy+Ovi8oKGgRfzs/JxqlFhVJ9YWN+vvwMtApfDalmM5LJtgGQT5sElKTUtqHzT02I+MgocXZrnLViE02D1SwQgjzTevTE87NnN2d4H1HHci3ZsmkTPv3kSww8eTBsYWGw2cJFA0CX6KmsciEq0o6oSFXNg44/qf7h4cwrVmg9WTIConlU5YXMzCzMmfcVbps48YiyR7CzzbdA0Plovs2a8w2uS6yyceftf8WjU/5eDwDgeXSOrRZZlfzRgMi/1gnwR9mMNVneoQH0Ub7vJf3JAF4/+vh9pKcnYtSYsc3pbvDY38ECwTn4Oxg9eMkDWkA7zdXV1Xju6afx5Ref408D/oze/U5Ackqa5MdrEWHZxEmg3iv7cAaSdmzdhFW//IzI6Cjc9te/4uTBgxtNJ9y5Ywc++fgjfP3lV8jKdqLa2w1OU1t4TfEwWWKUWl5A87rKYTGXIcy3A3bzHiTHV2HE1dfgymuuRiq1oYy1tanCeXoOcl8d+J2K8nKsX/crZn3+OX5YuhQejw9nDr0Avfv2V5pZFovsQ3VaQGAqgF9Q22IWEEABJYpVqwCAfQPPiqHL8oJkYk5DTs5uTJo8GVFBNmarz1jTAwNu9L1fvGi/yJS4NRQnowq74bSyDCB1AAJBgEDav9TBNGo/agaAPo9mAOiBqRkAnGQD+nbC44/dvs8NsqzaZ5/PR2GFDf0GnCiOv1071BF2+bctnJE+AgCKicDzkj6Sk1eAzKxs7M3Nxdbv58JkKsOov45CbEwU3p3+CbZO/wRdc/IQ7/EirAnqklRmLzabsC0jBV1vvBwjR12O0tIK/PuVGfB6otBlyFCkpaYiOSkRhUVFMojptNLx1x/2lUJHRMM0YMHo89fffIXS4k248PzT5G9s1/YehkdCVG5kiCFMSBvSAUxmWgaj5+XlqHY6VRk6QErM7S8VIM1qBSPMux0OFFCBnk6zQS2S5wIfvr70XLz4/AOtCgC889q7sD2rygA2XIiiAHQkbcpkApUZSgyHl/cnVHeLRdIfWC4wKjwcJosF5SwdaZT74/3KvRp6Bzyey8mquDj8Lz0DbrPFEOHLOQjDxYao6ChVpsXlEhCATan/1wmgkAUg41zGmGYAGDlXhgaAHteBWgCcNxRFCfF6MTQ3F6cUF0p/C1hOs7ZOG0HmCIBYkwltucHVNuEzNZ65BkRsLKEYHo4oaiiYzSh1OEQHgS+fQJvkezz4ZcwY3PmEAnWO1nbZhcMxctStAgySEcQ5p0rXqDy0srIaxMVGISbGrsoBms2ocrhgCw+BLZwvJdpezQFFI1ZKtKNHX4OP/vdZMPfsaB04xn0FnY/D+4D5blqzehUuOu88vPT6DAHpG74LeIwS51TVhTQI0DDHVv5uUGw1iK57H5h+xUn96ivP47QzhuCyESMO7w0Gz95iCwTnYItNGDxBK1sgMHK+/Oef8fo/XsG6devQrm0HpLbpiMSEONjsdlhMZjjdLgnGFeTlYM+e3eIvXXbFCFxy+WVISk5uVs9y9+7FsqVLsWTxYqxdvRpkCFTVxsHjsYhvIyxGEczORWJiHPoN6Iczzx6KgScNQmJSklyrKVH/hp1qyhxkasSD996DWpcJF1x0qexthdErrEtVrlVYAFarMASUKGBdSUAJrBlsWl4/sFxi3TquGGJM254+fRoqKorx6BOPw2ZjvbZga00LmL4+8wXfhK2vINQQf9vfya3WMMTExPhzP1hznXl2WtBBO/waCKBwICO0RHACKdKBAICOVnKglpWV4q6JI3HesNP2uXzO3gJM+/cc9D/xdMTFxQuNnpFva4gVqSkJstm3Ca2ekTxFN+GGnpGA3Vl7MX/RQmzduBK9uidh2NBT/SJ3zDPZuGkbfv5yAUqXrYR3607EOmqRwJrrRm129q2GYhQ+H0ptYQjp1hFRgwZg4AVnoGfPLoawBeBw1OLb2d9j/dYCtO/UG23atpcSguwrnRDALItFbHSkP2VBaMmGU0mHMTc3H++99xYuPK8/UlPpLgP3XTYB127bA6vh/EtekfFJj44WYUA6//mVleIICwBgRMVFY8Ggx/P/e4SFAR4P1tfUSHm5hihfgc8Lx6MTMdooBdhaKQDr1m7GJ1dMwCku9z6bPrIAksgCMNIxWGqx2mQSh5djipF/lsaLsFrF+Wa/K51OuUcDdFW1Q71ecaa1tsOa6GjMSk4RAIC2JWh1IBSU1+F4DbUqDQZnba2U8FMbUuX0y4dlTaxWOVZVriAcVAcAaPyIm1v/RtTrESoVjwvxeXBWgSoDyMYoM0sWNuwXmQLJFguSychhCgNzoWgTI8WGKRN+mxAQcblQ6XKp52lIx/D6tNEijwcnfvQxBp2277xqzUXk9z5X+9QUvPzGTHnhEADghzlp/JhMFpSWO5AYF4PY2AgF6pjMqKxyIjwsBHa7VWh0qqKHApQUMAmMHz8ar097M0g9+70f8GG+flM2Poe5C0f16bkecVPbrUN7TJv5iby/Gwpw6k2rTtcJjPprYV9SSvV7k3/XewtNXdVzl+89tol/GSO5o4NPO63R6NtR/QCOgJsLzsEj4CEd4130eb3YsnkL5s2bg5+WLcOuXbtQVVEh6aBh4eHifCOwSfgAABtmSURBVPfsdRxOP+MM/PmEE5GQqPbxTW37c9orKyqkZCDXT6Y4M1hKdmNsfDxSU1MQn5BYLzdeRc8PrVzeweZg4HnfeestLF6wEOecdwnCjRLaWhBRtADCwiRoqZ1/irdKVS1dLrFegHjfCnTcf3FtLyouFgZAVFQ47rn/gWAgpqkDqRnHmXZc9Ynv6uVPoCSEjsqBGwUYKAioBxep0syNIdXZrwwZFob4+ASQ8szf5eXliTOlX9T67HowaUcJcGLqc/egY8e2+3Tgq2++x+bdTvTu01829NzcU6QLPjN6dusgdF862hyA3MEzx541Jungsx7w1KnP4awhXdC/X8/9bgLozO3dW4D83dnYuW4rdm/ajvK8QrhraxESZkV0ciLa9+iEjsd3R3L7DKSmsiTivoJ9vJdVqzfig89+xlnnXigIIPsKnwmVlbXo1D4DCfExsNuoWWCVSCO1C6yhqsZoTa0T3377DVw1u3D+sMFih5f/70Wc9Ol3CDMEj0gAEto5I8VhYUikYjyAzMpK1BgqyH5avNYE8HrFwY5jhNvjwTqnE7UNKD681uceNx744VOkpSkEsbUAAEd1DZ4acx9O+nkNrPu5Li2ZYDYjibR2w/mns8v71FEgAgIVXq8AANr51yUYxXY+H2ZXVaGMGz+fDzlhYVgbGSlAAg0UGaW0Aw4EAojAYGSkWmB8xEncKsWACxGdd6Ka4WGy0NrtETK2SstK4KylTr8WuFS6rTq9hS8LniMzc4+iuPp86FFVhY41NeJsEsscYIBN9fpFMUSKNprNYhf+P++DJSnJgNDaCLRRudcr5RP3ZxPCE1/27IkHP//cELBpxqpwhB2akZSIV6e9L88rEADgc+VzLy6tgs3KeRdmKImHgqKAdnsYIu3WejRitSapl+jfJt6K519+EQkJzXuRH2HmO+a7G3Q+Dv8QoMBU1w4dcNf9jyI1vc0+mzm9J2BPApkAkkNq5JESAAgMNvhFWI3uCwhOQNjtFr2ikSMuxI8rVyItPT0IABz+R9yiKwTnYIvMF/zyYbZAQ+ec/2awiJpobFyL7BF2iYjXa4ru1KzeHYoTfyjfadipxuagvsbS7xfjuaefwbDhlyOFpbmNJqwEqQCgRAFFvNtgAtRVb6lfxUUJKarUBs1E5j6OgZptW7fgvff+jT8P/DNuuHF0s2wYPLhpFjBVj17om7jyZSyoXnfQlyQfDh0g0jD2FfeD1FJXdGeF0vPDyCvzYfQc0I6OLnMhkUqPB927pmPypImw2ykNV7/d99BLGHz2CJCFQIeQA6ui0gGfz4xe3TuqDb/NJtf1ejyIjLBJOgCjADU1teJUH9ctHB07pDVqkZY6ves37MDsRTvRq08/uX/21e32orzcga6d2iKeAEC4TX7vdLnFASF7gQZiDfK8/Hy8MvVRTJ6khPg+/+RbRD34AqJoTyPyL7Y3Jksnux2hJpNEkrNIjQ+g/9MBpX1jzWakUxvB60U+WREGutbQGO9YzJix8Tv/xqylttDnZx/mf70Qv9wxGQP2wwKQDZ/Ph0jm45tM8pNOL6ntdHLJwGAUnKCFN6ASg4528/trAeQNOQGIo1IrQMk/B+/ZBBGE+va7ZYiMjDro+CaFiXQuiSwZmfk6X4noJcc2FzcuclygSkpKBNzSC1cdA0BtQvnhMSef1FuAHpMPCPd5YTWcS09pOcLmLsXxTiVQ2BAEYMpHhMkklQFYMpHVAHgMbUJGANkSAvoY39VRMJ6LG+GVMKH9Cy/gouuuqydW0+gkOAIPaJuSjH+8+a6sJXxWigFglZ+0WUFRJeLjohEXEyV5aGQK1NS4YbdZERkRJqU0A8UYtEjZXyaMxRtvvxXMPTsCx0RzutzYxqc55woeu38LcD189ZWXsX79Fgw9/2IFrjbYGOtNtgCmhnCnBgP4UzPmpFSrkUPakEkgG3OnE+t/XYXX/jkVK9auPaC+UfBZ/XEsEJyDf5xnEezJgS3QmKMdCGQ2Nfe+MXsHnrPhsa11DdmDGic/UAFCvT4X5Odj1MiROHHQqeg7YKBfP0n28gYIwHQAfwlX6rkw7ZkAbggBXVXFRfmRdQwAlRKtGJgM3CxaMBeLvp+LW2+7DX369tt3n9yY4YJ/b9QCJt+4H3xzClfg2qVPIDYu7qBf4AOjI0RnSlPwtLMfqAnAB6hLBuqXeaCTE8gAYE7JpEdvFXr+/tq1Nz6CG25SQly8Pp2wsrJKeNw+dGyfDlu4XdIAOMAILMTGRMrm3+vzotbpwo4dO7B+zWxcdUXjtYBb6vRO//cXCI3ugqTkVBnIBCycTg9KyyrRJj0FsTHR0ld+KKQRFWkTcTLGjumoVjkceOT/7sQrL94h97tlyy68cf4YXGZE/TUIoG1BZ7kDqf1G5LnU5UIeRZC8Ximzl0LH0aBDMjq+ZT+Uc/3d7TddhVseuNX/CFpqi8BnWVZajmkP/x3pX81H4n7yP/XiE+LzKa2DADVSOv3i+BsfsYEygAAnJNRvGtQfZ068EQmpZC+Y4PNSElA1OoWPPv4PbNqSuQ8TpeF4o0IrgQDt6CsAQOcsKdFGMkZqahwS/fejwtI3dTYBt4xFLDkpCk9Mul3GQcNWUlSC716ehrS5PyLRSCVoeAxPyW/ycyCbaHvIi8CwSbHPhw1nnY0Jr72KhKTm5Z81umL8AQ+45ILzMXLUeIRaw+SZkDIsojRhYQKc5ReWITUpAcmJ8SofLcSC0rIaRNitMgdpNxlfxjxSVGIPJowfjQ8/+zRIPfsDPvPW7FJjG5/WvNaxfC5SWC8+/wLcef8kPzPwQPbQa2ug0LAu/aeqsjDIoJ5cYB4p2VtMu3vx+Sm4efxNOP3MM4PR/yNg0AXn4BHwkIJd3McCh8Ph/73M3NQ5yHt+6L57kbUnCxdcchVCw+oHbuuBAEYJb63dIuCtweriui177AABehXQAioqKvHuzOlwOSvx+JSnJDgXbK1vAQEAPOEmXDP7/7DctcOfC32wS/GhKTqtEtnSaugcGDo/Wjv+GqHaH1LFPOr01FjMePtpg8K/71UvvvJeTJh4n6KHGJGBkpJyOBxOxETTobYjgtUAJLJuRWJiDCJs4UZNbxdycrKxdOHHuOWmyxu1Xkud3qmvzERKhxOQkKBo9GzUByguLhf2RCTTKOx22O12hIVaERcXhbjYSIk4C22xthaTJ92Hf/xdAQD83RUX3Yxxm3YIC0ClKhvxacPZ4+/bEmELpJ+rRHQ5B/9bRIYAqZEHsMBmjwe9ZjyPIUNO9B/RUlsEXoqU6i3rt+DDe57GgM07YGskR8mPQBp57fqe6cxpIIC2IPlqRUYKznpsIvqdPEDysOSeAwAA/vuXletx0/hHYbNHNLoZ1OkspHI1HNta2V9Hr/gk/P0JKCVHNYbysjI89/SdGHzKgAOknrjxy5LF+Pz+R3FSvlkEGhtDc8UuB7MJ2SAAfmrfASNefx19Bg48JqJfrKU7c+ZH6DvgBP+wE0VaVoWwWJCdU4T0tESkJScaAmOhKCyuQEyUHZGRNvUCCkBwCADs5bqxbAFu+1uwCkCjC+cRfkBTNz5H+G3+rt3XDv34sWOQltFJ5mpjkSa9ufYHF/x6LBoAUFGkQIItv8Pa269MfQrfzJn7u95z8OJNt0BwDjbdVsEjgxY4HBZoyhzU6/ja1asw8bbbMGz4FejWvaefiRq4ZjOQxoBxGJnhksalUrhEC0CX2q5XSlGn6fqweuUKfPH5xxhx9dUYfvHFh+N2g+ekz0EAADYLCh2luHjOfcgLrWyW0xDotOjBUVceLVAlvb6Dw8is3WbB2/+ajJSUA+fYjho3CSNH3+Z3jniNvPxiOJ0uHNejizj9IrTnA0rLq5GaHC9RdVGHJ+V9z24U5qzARcOHNPrAW+r0fvjf7+A0pyMlta4EB3UI8vOL0bVze8TFxih18lAriuiAREciMUGJK4poosuFZ6c8iH++dI+/r5s278R/L7oJJ5E+r2k6DaiTzC9nnj8p9IwW8zjGwJ20ldeLsoPkITl8PjyVkojFSz7yixry4i21RUNju5wurPh+Bb59bCr+nJXbKAigv98QDJBoLenvAH5NT8YJd47DSeeeCnsEFfFV9YSGAAAFK//52rt4/8PZsEpeeOM5Wdqx9/fDAFTENkY5xjowQmTk/SAVc8OGDR2EOyaO2m9aiz5naVEmZrxwDRw/dUXPHTsEBND3d7DBqoEAOdz4Dn8wmWBFegbOffZZDBo2zA+INDrwj4IDbrv1dilNo4FCYQsxLckaiorySsTERCMhLlbSg5gGUFFZg+ioCISHhYrAY2AOAFOJfvxhCbr27Iz+AwYcBdYJ3sLBLNCUjU/Qgi23AN/d6379FZcOH44nnp4Ka7jtoKyswJQAWXP50dF/QzhWg8JSxlM0YLx45IE7cPf99+HyEVc2aa1v+Z0Fz9BSCwTnYEstGPx+0AIts0Bz5iDX5nvvvANbNm3BNdePRZgtYh8QgGs2mZhkwGotF80E8LMAjL0Xt+SqypYZpSXFmPmfd8Al/slnnoE9QnbGwXYYLOAHAHjuzzctwL2b3oTPVn9DfCjXDXSg+GC148SfkufhceGeO0fhwuFnHvT0k59+Cz36noXoGJXfzZadk4eqKgf69O4uIhNEmphrX1BQijbpSYiKipBrUAdg3pxvcME53dG2TeNU6JY6vTt2ZuODz37Bn09SIn5spWUVyMrOQ7cu7cUBIT2ZqFh2TiHiYqORnBQn+S4erweFBfmY9+27eOj+cfVsct9tj2HQVwuEBaDtF+jo6INNZEgY/5BycI04urTRYosZf/v5M8Qb+fP+cx3AmT6UsaC/U+Oowaqlv2DuC9PQafN2pBjefVMccn3f/EoJgO2d2+Gk20fhxDMHwR7JyP6BQQveJ4UeH3pkKjZs2u1PX2nqvTTMwQpktQSOcw3ktGuTiCmT70C7tmkH3YDWVOfj248vQXqnd7Hw2efRZv16cJQ2Dk/U9Vz3rchkwpYuXTDsscdw4jlDj7lFc+oLL6Bdx551IJAwJZiyFCKgD1FoPxptINI6vSMQsFS1NID3Zr6NiXffIaUFg+3otkBzNj5HtyV+m7t7+81/Yfa3czHyhnHyjmY70DsgEATQx2khXOrE+LVPDCrp3NlfIXP3Nrz38cd+ZuJvc1fBq7TEAsE52BLrBb8btEDLLdDUOajX5LzcvbjuqqvRoXMPnD/8YvgCxfwCqhFIFRejtKvWcvGXczVKd0squckEt8eNr778HGvXLMcjj03C8X37KjZzE4J2LbfAsXeGegCAs6oGb+/8GlM2zkRYlBL7a60WeK7q6kqMHzcCN1x/iUTED9a+X7IS3y/Pwp8H1jnVeXmFKCmrQM/unWRTz4/b6UZhUSky0lNECJDNUVOD2V9+iPHjzpMyfI21lgIARUWl+Pur/8NJg88Vp4OtsrIamdm5aJuRiliKkBn9zczKQ0J8LJISYsXOZCwsWTwffXpEYfDJ/et1dW9uAZ4YdTeGb90tSvmt0TiJV3q9iH9oAsbddPU+p2ypLQ7UR0bjd27eibnT/4vKrxagt9MFnUF0sPHG/lJzfwurJgwZiCGjr0DP/sdJFQjdDtZn0vbJpnh00ivIzC4UKlJzx3dDICDwHuUZer1IjI/C44/dhuN7d2s0d5wAwPzPL8aF44qxYdVazHv9NdR+8w261tSITRqzB6/vNJmwgTnvw4dj2IS/oHu/fgi3qfF/LLVtW7fi8Ucew4WXj/SnE+nnRdEZgoTUCRExR6PWuIiKSQpTnRItv7No4VykpiXi0iuuOJZMeMzea1M3PsesgVrxxnWa4E2jb0RtjRvX3ngzXG6VnNbYeqf/rue1pv8TsuMG8ucVP2D54vn4dNYsRAaBu1Z8aof/VME5ePhtHLxC0AIHs0Bz5qAGAX5Z/jNuGTsWp51+Dk4/61y4PErcteFaLfR/RvgbAAHcf7EJu8tswuJFCzB39iyMveVmjLjq6jqdreCjOywWqAcAwOEB0wE+3DoX961+Ddbo1hdecDiqcO+do3HVlec36YboVL8141t06nECYmKVE0/6P/Pj6fxxoGlnzuvxwWZT1QLYtmxajxBfPq649IwDagzUc+JaGPWmkN/Hn85FWU00OnftIacmtZ8l/sKogskKCaTph4SI6B9zlPl7RjJIe1m3ahFGXXu2AAMN2/btezDlyttweUl5i0EATt5cnw97rr8EDz6u9AYatsMFAPA6FMIvKSrF+p9WYelHX8O9fC06OGqQRNsYOe66P24TUOwDdoVZ4enTAydcPgx9B/8JCcmJEt1tzvPjsyAI8ORTr2PbjhxxBhvbeB5skAYCAtS+aN82GfffexP6HN99n77t7zwaABhxuwNuD1CYl4fVixdh6cyZ8C5fjnbV1WByTGBhGW52WRawyOfDzvBwmAcOxGmjRqHvqachITm5SeO8SRPvCDxoyeLF+OSTzzF4yNn+NCb9jKSsJJ1/o1IJ14g6MZq6XOKtWzejID8TN0+Y4B8fR6Apgl1uhgWas/FpxmmDhx7AApyTNTU1uG38LaDvP/ySEbAY5bMaA2X1xpOnDgQCfvx+Adb/+gtefv11dOzYqdngbvBh/b4WCM7B39f+wasHLdDcOajX4sULF+C2W8bjtCGn4+zzLxVRVqYza+Z3oGUDgQD+nv4Qq6L5PG7MnfMtliyeh5tuHY9rrr2uRXvz4NNsmgVMvmuXiAaANAMAcHs9+DJzKZ7d8gGyfSVSA72ljSXTEhOicevNV+L884Y02VHhIPtuzlKs3lSCvgMG7XdQBW7ylTqwGS6XEz8s+hI3XnsO2rVTOfmNtdZwenfvzsab07/GSUMugNW6b1nDwE2LFjdiv1YtX4JeXaMx9JxTDkgB37Z9D54fez8u2JMjKv+H0nj9ZT4fbGOvxO13j0P4AZ5ta9jiQP3juSUS5KxFZXklsndlY81Pa7D7102o3LMXzpJSKZsXGhMFe9s0tOnVFX1O7Iv2XdojiiwKgib7uf+m9Nnj8WLX7my88eaHmDv/JylrydbYxnN/96KfJasCnHpyP9w6/hp07tROVOab0gIBAJhZxYI2caKitBS7t2zB6mVLsWvlKlTs3gVncbHQoKxxcYhs3x4d+vfHgMGnol23boiKiQErGBzKPTSln0fKMbTfu//+N3buykH3nr0RElo3TuRlxYJ/FrPKSTPSAHTeGWdTZuZubN+6Hnfee48IdQbbsWGB5m58jg2rHN67lBQ9jwd3/W0iFi9YiMcmPw9zqFWqAzRMGQzsid508rtSdthiwUvPPwlnbTVmfTtbIv/H+jp4eJ/c4Tl7cA4eHrsGzxq0QFMtcChzUK/Hq1auxPixY2X9HTHiWrTv0g3ccXE95zG6tLLuC4OfwoY2m7Bnz27M+uwD5OblYtKTT+Kcoec2tcvB41poAdOqhz7ywXBY+mWnCwOAjbmwZbWVeHzFNHyQNR8RMdGH9GLlw6+qrMB5556C++69WYTvmvuCJm38vfe/QkG5FZ27HYfIqH37op0xDrSCvFxs2fAzzj9nAE4eVJ9OfzB7NcWBbIq9f16+Fp9/vRzdep0ggoANkbDAyHFlRTl2bNuIxKhajLz6gkZTIjKzcvHalFcROXcp+rg9sDURCOA1c3w+bGyTiv63j8KVjTAwWssW+7NXw3PzmZER4XV7pPya16PyQiXX01AM1eVDWuP5Md2itKQc8xb8gGnTP0VRUTnCwsLrRZQOdJ3AZ8fFLT42EjdcfzGGDR2M+PiYZgloNgQAAq/JDa7b5RIhS4rS+TyqtCEpU8omyoltWAe7KePzaD6GzKAfli7FzH+/izOHDhdghC2QkqYExcyqxKPFLGDk/Dlfo1u3zrj8yhGIjo4+mk0UvLcGFjiUjU/QiK1nga+++AJTX3wRkVExOOucYWjbvrOsc3wvBG4ctQggc0IL8vOweOF32LT+V4wbfwuuv2FUkwVeW6/nwTO1lgWCc7C1LBk8T9ACh2aBQ52DGgQoLSnB009Nwcx3puP4Pn1x6ulno0OnLuKvhYertFQeS3ZARUU59uzcjuU/LMamTRtx7rBhuPPee9GmbdtD63zwW4dkAdOFs0b7GBmbtOICBAIA+mx0ln7I/RXvbP4S66t2I8dVBHMISzmECHW9YeMD5iacjktKSjy6dGojdP+TBvZtlnPU8Lyk0c+b/yPWbshBqC1eKPZ2e506JK9bVFiAHVs3IC4KOGtIP/Ts2blZRmlNp3fjxu2Yt2gVSivN6NilJxITk+oJWbBU0fatm+ByFKHvcRk484yBB4zG7+8mVq/ZiCfumoITd2ejl9uDUKZCBJREEhFAIm8AygDMCgtFp6uG48H7xzfpOq1pi4b9P1znbu553W4PqCfx5dcL8eXXi5CTU4DQUKs41wdqUq2hthapKfE4/7zTcNGFZyItLcmfdsLvlRVvgttd3ejYc9aUYtXSh3DlRJegpcHWehbI3LMbT06ahOS0dkhOSYc9IlLWCzr9dCpqa2tQVVmJstIibNu8HqNvGouTTxncbHCy9XocPNPvZYFD3fj8Xv092q6rQdUP3n0Xz0x5EhZLCAYMOAFde/RCTFwCrGFWAUHLy0qxa+d2rFz+AwoK8jFqzBjcde99ou8RmBpwtNnnWLif4Bw8Fp5y8B7/yBZoyRwMXH+3btmCd956E9989RXKyyuQlpaGhMRkqdjGoFlxcREKCwsl2Hn20HNx/Y034vg+fepVcPoj2+lo6pvpwk9u98Faicd/PA/9dtUxABrepMvrRk51IXYVZWNeySr8WLgeWyuyUOquUiXQfEB0iB1dIjMwMLonTj31T0i6sR1SkxOalA/dFKNykBUWlWHFyg2Yv3A5CourYbEwwueD112L7l3Tcc5ZJ6F7t/aIiGg+hbe5DmRjfa6qqsbmrbsxZ/7P2LwlC2YLUylY8s+JpDg7zjj9T/jTgOOQlMhKAM13AGtqarF12x5sWrkOm5f+guxN21FTWAyP2wNrhA3xHdqg04Be6D5oAI7r3e2g5RZ/Kyed12ltO+u+H+p56RBWV9dg46bt+H7JL1j762ZkZuaiuKQMZJ9QPI5VEtq2TUXvXl0x+JQ/yc+ICNt+Qa2ls0cLCNDUFgQAmmqp5h3H9WL3rp3IzMzC6pWrsP7XX5G5JxPxiQk4rtdx6NuvHzp07IjOXbqIHkewHZsWaMnG59i02OG5a60NsHPHDmzetBFzZs/GwvnzUVhQINTSUwYPxtBh56HX8cejS9euUqHjUN6bh6f3wbO2xALBOdgS6wW/G7RAyy3Q0jnI9ZsfzXhmoGzRwgWY8fY7WLZ0CUqKS6Sa24knnohrR92AM848CzGxSu8sMDW65XcSPENTLfD/LXUhCv/317w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BAAAAAIgCAYAAAAbYRuPAAAgAElEQVR4XuzdCbBlx0Em6P9s976tNtWmKpX2rSQLS5YtjBd5wSuYwTRgDO6ZYWh6iAZ6iGC6iekZZiagG7qbHpoY6JgBZkxMN9CYJjA2luVNLu0lVZVqVe2Lann19vW+d/d7tonMc857txZJ9ZdVsurqvyFFbZlV73158ubN/2TmceZblRR6XZFAySvZcp24c0XlVQiQGXcVyEtenABXWtcX52VKy4wzk5e8OAGutK4vzsu+hzkeBpwAiPTZlddTDQn0poCjAODKG1YDz5VbFSVlxpnJS16cAFda1xfnpQBAXrwAV0N9Ul6cAF9aAQBvphoS6HUBBQBEC2ugJrDyojLjzOQlL06AK63ri/NSACAvXoCroT4pL06AL60AgDdTDQn0uoACAKKFNVATWAoAeCwtN6b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wKmHjbTXv8k36vvzXd/+VVESvVF/Zc//PTLjmlhe8uIEuNK6vjgvU1pmnJm85MUJcKV1fXFe9j0MLkrmk37U4SurhgQk0JMCCgCIZtXAQ2DlRWXGmclLXpwAV1rXF+elAEBevABXQ31SXpwAX1oBAG+mGhLodQFtASBaWEv1CKy8qMw4M3nJixPgSuv64rxMaZlxZvKSFyfAldb1xXnZ9zDHw4ATaAUAT6caEuhZAQUARNNq4CGwFADwWJps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49bCR9vo3+UZ9f77r278qSqI36q/s+b9HZlwTy0tenABXWtcX52VKy4wzk5e8OAGutK4vzsu+h8FFyXzSjzp8ZdWQgAR6UkABANGsGngIrLyozDgzecmLE+BK6/rivBQAyIsX4GqoT8qLE+BLKwDgzVRDAr0uoC0ARAtrqR6BlReVGWcmL3lxAlxpXV+clyktM85MXvLiBLjSur44L/se5ngYcAKtAODpVEMCPSugAIBoWg08BJYCAB5Lkw3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ZIkUIBANHCGqgJLAUAPJYCANpMfZIjkxfnpQBAXrwAV0N9Ul6cAF9aAQBvphoS6FWBFECYhAoAmAbWQM1oZWVlxpnJS16cAFda1xfnpfcwefECXA31SXlxAnxpBQC8mWpIoBcFzJ3/NE2x0KkqAGAaWAM1o6UAgNdSYMKaqU9yYvLivBQAyIsX4GqoT8qLE+BLKwDgzVRDAr0mYJf9w8Fscx6nqucUADANrIGa0VIAwGspAGDN1Cc5MXlxXgoA5MULcDXUJ+XFCfClFQDwZqohgV4SMMv+kzRBJ+rg8MJJ7K0cVADANLAGakZLAQCvpQCANVOf5MTkxXkpAJAXL8DVUJ+UFyfAl1YAwJuphgR6RcDc+TevThRitjGPJ2afx/aF3QoAmAbWQM1oKQDgtRQAsGbqk5yYvDgvBQDy4gW4GuqT8uIE+NIKAHgz1ZBALwgUy/7bYQfjzUk8N7cbp+qnMd2ZUQDANLAGakZLAQCvpQCANVOf5MTkxXkpAJAXL8DVUJ+UFyfAl1YAwJuphgSud4Hizn+aAudrYzi8eALbKy9hMVwEECsAYBpYAzWjpQCA11IAwJqpT3Ji8uK8FADIixfgaqhPyosT4EsrAODNVEMC17tAceJ/HCfYNvMiXpzbg+n2JBwnReB4CgCYBtZAzWgpAOC1FACwZuqTnJi8OC8FAPLiBbga6pPy4gT40goAeDPVkMD1LFAs/a90FnGscho7F/bhROMVOGkM3wV811EAwDSwBmpGSwEAr6UAgDVTn+TE5MV5KQCQFy/A1VCflBcnwJdWAMCbqYYErmcBEwA0wxbO1kfwzPROnG6dQyWaR78boOQ5NgRw5luV7HhAvV5XQAP16xJdUkBmnJm85MUJcKV1fXFeCgDkxQtwNdQn5cUJ8KUVAPBmqiGB61Gg2PfvwMG5hVHsqxzGN+efAtIYfa4PzwECD/A9BQBU+2qgprhsYZlxZvKSFyfAldb1xXnpPUxevABXQ31SXpwAX1oBAG+mGhK43gSKZf9REqMTtvHkzIvYs3AQ4+0J+I6Zj7l5AKAVAHTbaqCmyRQAkGS6xjgwecmLE+BL6xrjzOQlL06AK63ri/OyIabjYcAJgKjDV1YNCUjguhCwd/9TYKFTxdnqCL47tx0nGqcQpC4Cs+8/X/pv9v972gLAtakGHs5Ld8/kxQtwNdQn5cUJ8KV1jXFm8pIXJ8CV1vXFeSkA4L1UQwLXo4AJAJIkwfHqWXx9YhtGW2OoxzUMuCW75D87/A/wHAeuAgCuiTXwcF4KAOTFC3A11CflxQnwpXWNcWbykhcnwJXW9cV5KQDgvVRDAtebQLH3/9TCORxYOILnKy+hk7ThIEHgZisAzN5/18mW/+spAGQLa+AhwXQGAA2ma4wjk5e8OAG+tK4xzkxe8uIEuNK6vjgvBQC8l2pI4HoSMJP/KInQCFt4dnoXDiwewXD7PALHRcl14eYH/wX50n8z+ddTAMgW1sBDgikAoMF0jXFk8pIXJ8CX1jXGmclLXpwAV1rXF+elAID3Ug0JXC8CxcF/860Fe+q/OfH/TPMcyo5v9/mbU//tHf98/78JAew2ANfRYwCZRtbAw2hlZWXGmclLXpwAV1rXF+el9zB58QJcDfVJeXECfGkdAsibqYYE3uoCqfkC0xSNsInj1TN4dnYXzrdGUI+r6POyR/6Zvf7mCQDmrr/ZApCtAtAhgHTbaqCmyRQAkGS6xjgwecmLE+BL6xrjzOQlL06AK63ri/OyIaaeAsCjqYYE3sICxZ7/OElwdnEEuxdexrb57QhSM+F37B1/EwCYVQDFnv/s7n++AsDRCgCqeTXwUFy2sMw4M3nJixPgSuv64rz0HiYvXoCroT4pL06AL60AgDdTDQm8lQVMAJCmKZpRG9+YeBoHF49goj2BsufZQ/+6J//2rr8NA8wqgPznCgC45tVAzXnpw7O8eAGuhvqkvDgBvrSuMc5MXvLiBLjSur44L/s5TCsAeDTVkMBbVKDY9z/dmsOpxXN4Zn4HRlqjSNMIpfwuvzn4z074zen/+Z7/4tfmMYA6A4BsXA08JJhWANBgusY4MnnJixPgS+sa48zkJS9OgCut64vzUgDAe6mGBN7KAkmaoBOHOLr4CrZP78ap9mk04joG3BJ8L832/tttANmef3MGgOdl5wDY8wAUAPDNq4FHZrwAV0PXmLw4Aa60ri/Oy3549kq2Uifu8JXfhjXkxTW6vOTFCfCltQKAN1MNCbzVBIp9/1ESY2RxHDsq+/B05QX4yJb1273/+d3+7sm/m28BMAFA9lSA7CwAZ75VsQcJ6vX6AhqoX9/o4hIy48zkJS9OgCut64vzUgAgL16Aq6E+KS9OgC+tAIA3Uw0JvJUEzETdARDFERY6VTwzswuHqkcx3BpBv+cjcNzsxH/7fxYEFIf+FdsB7EoAGxIoAKDbVgM1Taa7ZySZrjEOTF7y4gT40rrGODN5yYsT4Err+uK8bIipMwB4NNWQwFtEILtLn9r/Ku1FnKuN4Gsz38Voazw79d/LJvRmor984v/ynX6z3yUHtioAACAASURBVL+Y/GePBVQAQDetBh6aTAEASaZrjAOTl7w4Ab60rjHOTF7y4gS40rq+OC8FALyXakjgrSRQBADmkX8HK8fx3OxLONU8jXbSwIDrY3mJf3HXP/ux+P3sKQDm14CLfAWAngLANbEGHs7LDjzaP0uhyYvi0vXFccmL9NJ7GA+m9zDOTF7y4gT40loBwJuphgTeKgImADBnEI3Xp7Grsh8vLuxBJ2nCRWIf+1c88i9b3p+HAF7XigAneyygORgwK+vqDAC2cTVQs2IKAFgxXWOcmLzkxQnwpXWNcWbykhcnwJXW9cV52RBTWwB4NNWQwFtAwBz8l6ap3fe/a+YA9i4exInmKxjyA5TcbPJvD/7L7/Bn+/6zRwDaE/+LxwIiCwSykMC1IYAOASQaWAMPgZUXlRlnJi95cQJcaV1fnJf98KxVTBSavCguXV8cl7xILwUAVwGmKhJ4CwiYyb8DB/VOEyP1cTw2vQ0jrVFESfuCw/66D/0rDvzz8r3+ZsKfbQHIVgBk5wR49n8FAEQj64MNgaUAgMfSZIM2U5/kyOTFeSkAkBcvwNVQn5QXJ8CX1goA3kw1JPD9FCge+Wfu/p9aPIf9lSPYXd2PWlxF2Zz4b5fydx/6t3znP1vm3/1owPwMgDwE8F0fgesrAGAaWAM1o5WVlRlnJi95cQJcaV1fnJfew+TFC3A11CflxQnwpRUA8GaqIYHvp4AJAJI0QTNs20P/np3dgcVoAY4To+x6rxIAXBQC2D3/2QoAExhkKwDM/n8TAARw6mEjO2BQr9cVMGjmFSXR65ZVgUxAZtyVIC95cQJcaV1fnJfew+TFC3A11CflxQnwpX24KJlP+lGHr6waEpDAmypQLP2vhXUcr5zBi5U9eLl+BOWl5fyOvftf3OUP7EoAxz4O0J4JkD/mr9jznwUA2eTfc1wEbsk8UVABANOqGqgZLQUAvJYCE9ZMfZITkxfnpQBAXrwAV0N9Ul6cAF9aAQBvphoS+H4JmAAgjEKMNafw5PSLONk4jdlwBv2ej5JZ2t81+bcT/2LJfxEE5If/mbv/2aF/+eTf9RA4gQ0DFjp1bQFgGlhL9RitrKzMODN5yYsT4Err+uK89B4mL16Aq6E+KS9OgC+tLQC8mWpI4M0WKPb9Aw5mG/M4ungKX5n5NupRFf2OD9dNs8f8ecVp/tndfrMSIDvcL18BkJ/8v7wSILvzb8LmstuHZtzE2cVRBQBMA2ugZrQUAPBaCkxYM/VJTkxenJcCAHnxAlwN9Ul5cQJ8aQUAvJlqSODNFsge+QekaYIXZ/fhxbm9ONs8Z/buoOwt7/u3S/7zO/uBd+Hkf3lbQHZQoG8n/qauCQHMCoISjsy/gt2ThxUAMA2sgZrRUgDAaykAYM3UJzkxeXFeCgDkxQtwNdQn5cUJ8KUVAPBmqiGBN1vA7MtvRk2M16fxzNxO7KseRJJ0srv+rpnAFyf/Z8v+zZ7/4hGAS0v9kZ0NUOz7z+78e/CdwO77r4Y17Bg7iJfGjyoAYBpYAzWjpQCA11IAwJqpT3Ji8uK8FADIixfgaqhPyosT4EsrAODNVEMCb6ZAdvc/xWRzFtundmN/7TBGwzGs9Ep28p8t8c+W+ZsVAGYff/YYwAuX/bvIQwFz6F+x99/x0Of1oRG1caRyHDvOH8XRqWEFAEwDa6BmtBQA8FoKAFgz9UlOTF6clwIAefECXA31SXlxAnxpBQC8mWpI4M0SKE79rzQXcbx6Bo/PPIVKOIc47dhD/8wyfzP5N5P+4sT/4iDAbJm/WRFQrAbIDv7LzgVw4efL/ltJG8PVcTx59iWMLE6j1m4qAGAaWAM1o6UAgNdSAMCaqU9yYvLivBQAyIsX4GqoT8qLE+BLKwDgzVRDAm+WQJKmSJIEhysnsK9yGLtq+5GmIfrs3v3szv/ywX9ZCGD3+hcrAfIQwCz7z84AcOHZLQPL+/7PVUdxcOYUtg8fRKPThOM4CgCYBtZAzWgpAOC1FACwZuqTnJi8OC8FAPLiBbga6pPy4gT40goAeDPVkMCbJRAlMZqdFr4+tQ07K/vQiut2D38pDwCypf7mHIDsLn820c9DAHMuQHH33yz7t792EXg+XMeDC7MpwMEL4/uxa+IwhudnbNhgggJnvlUx5wLodQUCGqivAOmiIjLjzN5OXuakU/PmY5YpXe3r7eR1tUbd9eTFK8qMM5OXvDgBrrSuL87LhpiOhwEnAKIOX1k1JCCBayJQLP2fbVVwZP4kti/sxivNsyg5Lkpm0u9l+/uXlv3bQwAd+/tBfgZAMfm3y/6d/GwAuwLAyx/518aZxWHsHDuCY9PD6EShOW0A5j8FAESzauAhsPKiMuPM3k5e7bAB3yvBc30Oqav028nrqpHk9T3R6Rrj+OQlL06AK63ri/NSAMB7qYYE3gwBMxFvhR2cqQ1j2/SLONcexmK0gAEvsHf8i0P+ssf+LS/7X1oFYO/45ysC8rv/9nF/rofAMZ+rXUw0ZrB9bB9OzJzHVK1iy5tXmqQKAJhG1sDDaGVlZcaZvZ28auEcBoM1dnnS1b7eTl5Xa9RdT168osw4M3nJixPgSuv64rwUAPBeqiGBaylg78AD9rPvxOI09i4cxlfmvgMvTdDnmsf2mWX82d1838uW/mf7/rNT/4sD/8xy/wsDgGzfv+8G6HP7MBdWcGTmFXz9xPNohG37lAFz3kCWAGgFANXGGngoLgUAPFdPBSbmzca8yziXWeJv/myhM4HV5U1XobRcRX2S45MX56UQU168AFdDfVJenABfWlsAeDPVkMC1EjABgNmHH8Uxnpt5CfsWDuFU87Sd3JfzAKB4vN/yKoB837/d7188/i878T8rm03+7QoAx7en/++ZPoy9k8dxZPIckjS2gYO585/vANAKAKaBNVAzWllZmXFmveQVxWavUYzA67sEoR7Nw0099AcrOaCLSveS1/cEcYWV5XWFUF3FZMaZyUtenABXWtcX52U/h+kMAB5NNSRwjQRMAFALG5isz+CJ2edwtH4SUdLK7/RnKwDsnf58JYDZ91+c8F9sBcjOAMgO/fPNxD8/9T9wSwjjCIthDU+f34ODU6+g0qjbdbambBpnd//N7TmdAUA0sAYeAisvKjPOrJe8FlqTWFFaB9f1LkGY7ZzDDcEt9lEkxSuKO/ZwEt8t2d8vDkh5LcFe8uKulKsrLS/eTWacmbzkxQlwpXV9cV4KAHgv1ZDAtRIoPteer4/jxcm92Fs/iOloCiu98vKEfunE//xQvzwQKJ4CYLYHZHf9HXvGv2uDgGwFwIA3iLn2AvbPHsaukeMYnp+C77l2+X+2KhdwEgfmpwoAiFbWwENgKQDgsa6TFRNLbyJdk/fLfbOzrXNY23frZR2m26exrnT7BQFAJ26i3q5gdf+N9vc7URMlv/81HdUnuctMXpyX/fDslWylTqwTtK9ET15XorRcRl7y4gT40loBwJuphgTeaIFi73+93cTBxeN4bGobatEi4rSNkuflB/1lk/ulk/+7VgOYvf/Zaf/5sn878c8m/4Eb5Kf+N3Fy/hy2ndtlD/2rd1q2jFn6nybL35H5uQIAooU1UBNYCgB4rOtksmH2LrWiKgZKqy7zPdqFRYiTCAvRGG4o3XJZh8noGNY5d8Hzlp8A0AxrqDZnsWFlFhpUO7NYUVp7SX0TQBQrB9QnuctMXpyXAgB58QJcDfVJeXECfGkFALyZakjgjRQoJv/m8+vJhXPYXXkZ2+afR59jHtdn9u6bif/y0v8iBPA8c+jf8uF/ZjKfrQAwp/1nk3/f8WCW/pfcMk4tnsX+qeN47uwBJPmM3979N5P/7gBAKwC45tVAzXnpw3NveZlDRFwnW84/Vx/Hqv71lzzCL4zadlIfJW20Og2s7F93WYTZ+BWUotVYUV6e4Fdbs6iFs7hx6G40kwp89KHkXbgCwLyJtsM6+oIh+/eqT3LXmLw4L11j8uIFuBrqk/LiBPjSCgB4M9WQwBspUAQAURrhq6NPYF/lEGY60yh7Hkp5ABB42Z1/EwbY5f5eNtk3E/0sBDCTfdgl/2bfv1fs+3cC+9ncTPS/PfwCDkydwPjC3NLztczJ/2bZf/7wAbv835wFqBUARAtroCaw8qIy48zeCl7dd9i7v/owbgGJgyAoY6Y+ir7SAIaCNRd8g+2oDt8tI0GE2fAsbixvvSzAQmMazfIkbvQeWPrzudYoau153LLqAYzUD2LL4A9cUjdOI5ivo89XAMBdWVnpt8L1dTVf9/ezjsw4fXnJixPgSuv64rzs+74OAeTRVEMCb5BAse9/oV3FSG0C35p9GqcbZwHEKHVN9IuD/7LH/AEX3/1f2vefHwCYnfzvoez1o9qpY7g2iueGD+CV+VGEkTmEOzvwb+nOf/4EwCSBXRGgAIBoYA08BJYCAB7rLTJBa4VVlIMh+8iQ7lecxKh2prC6bxPmOsNwIh9rBjZfUCZMWgijDgZKK/FK+zncUnoPAufSffydqIURbyfucD68VH+qfRLV9jxuGtqKVrKIFe6NF6wwMG+iC+EoVvmblx4tGLi+/fnF+7Ov5ADBq2qg67yS3sP4BpQZZyYveXECXGldX5yXAgDeSzUk8EYKmM+jcZLgbHUEu2cPYl/9IOaiWQy6JfhetvTf3OW3d/vN3X+z7N/82hwGmE/2s1AgK1Ps+/dcc26AeeRfgOHqOF6Y2IfjU+cx21i0qwUSs++/uPu/9A05SOMUcawAgGpjDTwUly0sM87sreDViRv2BP6yN3jJFz9VP4MNg7ejGS2gnszaSXrZH1gqZ/b+z8fnsC64E52kgankKLb4774MQor97S/jwdJPLk3mz9cOICrVsBq3YoW/Aa2wjqHymuwNzHFQi2bgIUC/n509YP4tk6D2BysuCQA6cQulyzx+kGuN3iv9Vri+rjdVmXEtJi95cQJcaV1fnJcCAN5LNSTwRggUy/7NXfh6u4HdlYP42sw2e8A10gglP1vSb5f654/8M2FAycsO98vOAVie9C8d/pef+G/2/Zv/a2Ed+yaP47GTzyBKYpgl/+ZlJvrdB/+Z87nMVgDz53GcagUA08gaeBitrKzMOLM306sdNhD4ffYQkYtflXAU/d4alN3lyb0pM91+BTcEtyJ1YsyH55E6CTYE91xQ/XRjB+4Y+CH7e6PRPqzz7kTZWXnJv7Gj/UW8t/SLSwf6HV94BisGVqOMlVjh3QgTRAwFa9EKa3bP/3TrNNb33ZH/PSnmW2NY178F7agB/6KzAuphBYPBag7/bVD6zby+eoVTZlxLyktenABXWtcX56UAgPdSDQm8EQJL+/6TCIfnTuKlhZexo7oXfTCn9mcT/AsO/suX/md7/4vD/oo7/yYUgN3777tefvJ/GZ7j48DMEeydOI7dY8dtPfsYbRMCFMv/zY+pWdNrzgFwYA7yjhMFAFQba+ChuBQA8FxvamBi9tObSXa/f+nk3Hzpc+Ew1gRbzFNGl74Tc/p/hDaG/LWYi8/hfPgS3ln+6Qse5zfc2Y2N3laUvSGEaQP7wr/GI8EvXFDGvDnt63wJDwY/s7TM/0Dtq7i99D7UMQM39bE2uB0uPDTjqr3LbwKHtcFt9msxWw3aSQ2Ok2JlsNEurypenbCJ1I3tv6/XhQJ6D+OvCJlxZvKSFyfAldb1xXkpAOC9VEMCb4RAtvQ/xmKnjicmn8fB6lGMdsYw5AUouZ69618EAMVj/7JQoNgO4MA1ZfLVAHZVgOPBd82yfx9wHLSiNr59bjsOTZ3GZHUhezKA2fZvTvnLX9kBgA6c1GzrVQBwVW2rgYdnkxln9mZ7LYQTGPLWXXKav/mqW+kCatEs1gXFXXcgTkMsxmNY42eP6hsL9wPwsDlYPrAvikOM4wBu9t5jyxzHN7ApfA9WBhsuwNjZ+SLeGfwU+p3sIMFdjf+Ed/b9A0yFJ9Bs1XHvqg+j3lmwJ54GbhkLyTjW+lkAMN45giSJcftgtr2g+wyA2fAMbvBvXdpaUPyjaZrYx6J47vKjB7nWuf5Lv9nX1/UvplVMbBvqGuPE5CUvToAvrUMAeTPVkMD3IlCcQ7XYquF8dRxfnf0OzrdGsj39xSP/8uX/JgTIVgRkj/uzy/7tI/4AF/lKAceEASYA8BG4AcpeHxbCRZypDWPbqT0YrkwiMZt37SP/8lP/L/4GbAhgzgbQCgC6bTVQ02Rv6h1t/qt769V4s68xMymei4ax2t9ilxItT5azffcnG8/gzv4P2MeGmImzmUCPhQdwU/CgnWA30nmcaD+BjaV7scl9cKn+2Wg7bvXfZ1cPjFQPom9FH9bhbnu2gFmGZLYfnAqfwsbSVqzz74QJDXbGf4r3BD+PM+0XMeSux03BQ3bZvwkOxtOXsdl/J8rOCtSjWQxHu3Bn6SMYCrLzAIoAwHx9480juGlg+ekCxRdlnjBgVhJ0BwBR2rEnpPpe6a13MVyDr+jNvr6uwbfwpv+VMuPI5SUvToArreuL8zKlFQDwZqohge9FoFj+f3LxLHbO7MfL9SOoxgvod307sbcH/OWP+VsOALKzAIo7/ubH7HDA4kdz6r+PwDF/h4dTC8N4YWI/Tk2PYqFVt+cG2Dv/ZkHs8gIAO+lf/nCvFQBX1a4aeHg2mXFm3w+vVlpFGDewwt9ov1jzxlULZ7EiWIf5zggcL0V/utZO+M3BeqPxHpTbG7C670a4roejncft79/ivg8lDJpVSRiJ9uJG/wH4KONsfReGBldjHe5BO26g7A1gPjmHxdYMYq+F20vvR6UzjoPul/A+/5exr/3XuN/5CQyVb8BwvBPrk/twHN+02wVMeHAkfAy3uu/HoLf2koCpmkwgSAfR5624AN4EA7VwGitL2fdoXkka59/n+gu2J3Atdn2V/n5cX9eX0KVfrcy4FpSXvDgBrrSuL85LAQDvpRoS+F4FzGfOdtzBjrn9+NbU06hHVQARyp6XLes3h/3ld/mLZf/dTwOwKwKc7KwAc+ffnNVlHvtnTvw3k/9qWMOeiaP47rmX0Oq07TZYs8DfHvq3vCM2X/rfHQCYz76pXQWgxwASrayBh8DKi8qMM/v+eKU4H+7FFv9dS8vmzcR/hb8enlOyB/nd5L8L1XAGK0vr7en7ezt/hfuDz9hJ+PnkJdTDeWz0t2KFswmNsIJOUEEnbmJz8E4c7HwZW/BerCltQTWcsnuQKu5ZrIpvw/HoG3hk4Ocx3NmFM8mz+ED51/Bc84/wwb5fReD240j8NaxJ7oCflrG+dLedtB+Pv4mt3mfspL3by/yZeerAqvRmlNzBC+70V+NJDDhrL/i9ZlzJyjkB10jXcenvz/V1HYPpIFO68XSNcWTykhcnwJfWCgDeTDUkcDUC2Z1/B2Ec2qX/2+d34+nKC+hzfJRcM6HP7/7nS/6zu/vZYwCLbQDFaf9FCOC5rg0AzMS/5JZgbvKbg//2TBzD/vHTdkuBmfybiX2237/rK8+X/dvfsYcBZv+bVb0KAIgW1kBNYCkA4LGu0WTDPE6vL7j0kX7mjcrsFzJvLOaAPfMOssa/2X7dZjK9EI7bSbuZnN8cPALzZADza/Oajo4jQohN/gP2XIAdnf8HG3Af7ip9FOfr+7Fp4H5sD/8QHy79c2xv/F94qPQFe6K/+XtPt7Yj8hq4x/8EXmz9Md4T/KKd6LfSeby3/N/jO81/iY/1/wsbALzQ/BNscO7HHeUP2q+zk9ZwJtyOe0ufsl9Hd5883Xkea9xb4CQ+Vpc2L/mnSFDpjC197eYPWsmiPUjQPG7w7fTSexjf2jLjzOQlL06AK63ri/Oy46TjYcAE3VGHr6waEpDAFQuYz9Xm7vpCp4pnZ3bh4OJRnGudR7+XBQDdp/5nYUC+7L94KoDZ62/PCMhWAJg/Nwf/ma2rZv9/nJrPs1VsO7sTx2fPYaZetVsE7Nrd+MKl/90n/y8FAMXqAAUAV9yml0w2uJpv39IarLm2vxZetc4s+vwV8N2L97mnWOxMYShYZxPL0+GzuKv0kaUveLZz1j4F4Hy0B5u9B1FLpuwj+gb81YjSNo6H38b9pf/KLss/0f4uzkU78PGB38R0chyD6UZ7d/9W//04XH0cDw19zp7Wb16HO1+zk++H+j6HPbW/xq3Be3Eo+go2OQ9ivbsVu6P/Dx8d+A17Z/7p1u/jFv8R3Ol/1N7xryZTONfZgQf6ftz+XdnjUDxMh2fQRAUD8Tr7/ZinB2SvFLVoBomTYKWX/fsxOphpn8HG8r1c4/RA6WtxffUAy2t+CzLjWlhe8uIEuNK6vjgvBQC8l2pI4GoFTADQ6DQx0pjAlye/hZHmKNw0tvv9L3jsnwd7IKB95N/Svn/YyXx22n9W3tz4Kk79N3f/5zoLOL0wjO+c2oXx2qwtm93RzwOAri/c7v23J/8vfRxe3h6gAIBrYg08nJcdePLD1bpPaef/lrdPjWvhZQ76a0aLGAhWXwKZpBGq0ZRdyn+msx13lj9sJ9TmtRCP2QNHzDYAM5m/2/00zic7cI//KVvmYPhlrMf9uDG4D3PRWTxZ/9f45OC/tEvtR5Ld2ODei5Pt78KJSlhXvgOby++0f+/Z9g5Mpofx3r5fxMnmk+hETYy4u/Ch8q/jaOubaKOGHxz8eVTiUcykJ5AmDu4tfcIGAKfaTyNMm9ha/jRq0TSG/BtQ9gdwpP0t3OQ8bB8huM67a+n7nIvOoIMmNvr32aCimc5jITJPE7gdgdP/9rmw8u/0WlxfvY4oM66F5SUvToArreuL81IAwHuphgSuRqA45PpcdRQH5o/i2YWdWIwrGHT9/DC/7sf+ZZN/u+8/fzJAdrfflDGTfnP4X7bv33zeNnf/zcn/R+ZPYfvYXhyfHkW93bRl09is5r3o7r+5rfdqAYApm2gLANXGGngoLltYZpzZtfKqhtNYEaxfDgLTZGm/f4II4/EheHEJq4JNS4/lS5BgX/iXeNj/bxChhYPRl3F7+hGkQQc3OHdgLjqHA9Ff4yPl30AnaeLb1f8NN/s/hHcN/QxOhttwZ/BhvLT457iv/GM4Ez6LB4d+2v77U+FJnI934d19/xAzjbN4tvH7WBfcgw+s+GU8XvmfcXPfI3hw4KdwsvMkbvcetU8LuL/vR23C+XTz3+MO71HcXHo3pjtncPPAO+yBg1Ec24n9PeWPLz3NoJqMYyEdwxbvYbvCYazzMiK0saX0Lrh4ez4K8FpdX9xVfn2VlhnXXvKSFyfAldb1xXkpAOC9VEMCrICdf6cJwijC7vmX8ezsSxhtjyJBBwN+fvJ/vrTfLP23qwG6AgB7t988VLt4DKA9G8BM/D34bmCfqFWL6tg9cRjPnd+PxWYDURLbFQBplAcA3V+03ftv7v53nQlQhAT5UwJ0BgDRyhp4CKy8qMw4s2vlZfbzm0P93PxRf2ZFgFk31OettHfWw7SFs/Fz9hCRu/2PLa0CWIwmUHHO4RbvvZiPhnEs/AbWeLdgaymfkLd+Hw8Fn8ca/xY8u/Af0Exm8UMrfgmL6ZjdLtCOajjTegFO4uHRtb9sMebDEYw2D+AdK34UYdzCX079Q7xr6Odwa98jON54AoEzgIdX/Cz21f8LHh76ORwO/x4PlH4CnbiOx5r/DB8u/3ME7gB8p4xV/nrsCv8j7nY+iXo6ixu9d9h/Yzo+iUWM4DbnUcziFGrJNG5wbsNqLzvj4O36ulbXVy97yoxrXXnJixPgSuv64rwUAPBeqiEBRqC4828O/pttzOPJuRfx1PyLCFLYg/1Kvrmbn93p983S/+IAwKU7/vlyf2SP/CtO/vccD4Frzg4oI0xiHFs4hZfGjmDf6Ek78Tef3c3y/yQ2ewC6vuKLD/7rfiqAKWbu/psy861KdzXme37bldXAwze5zDiza+XVTho4H+7EHcGjcF1z9ztFK66hFs/ghuBWu8+ondawJ/pPWJnehHeUftwmjuZ1KnoStzjvQ8nrt+cA7K79BR4d+jV4boATrW1YiEbxyNB/i1caz+F8azeayTw+sPJXsL3xf+ODg7+Kb8/8NoJ0AB9f+79jsLwCZxd3Yyzeh/ev+SWcrr6Ap+Z+Hz+64XdQjU1osAbn4524r+8zONd5AQ+v+Dnsr/0tHhr6aYy09+Jo+xv46NBv4Hj8LdwXfAahU8Nk5xhcJ8B6716UnSH7qMHz2IE73Y/ilfhprMYtWOPdbLcyvN1f1+r66mVXmXGtKy95cQJcaV1fnJcCAN5LNSTACBQBgDn4b9f0AexZPIiTzVcw4Pn5ZN/JzgBwYA/4K84DWNr7n+/3tyGBDQeypf8mAMge++ei0q7hm2efx8nZYczWF/O9/w5S80iArln8Bcv+8zv9S99L11MAzJZYBQBEK2vgIbDyojLjzK6l10zjHOads7ip/APoc1faZfBR0sF4fBBrvdsx4N4A8+zS/eGXMIgNuDN4FL7Th0Yyh72dv8D7yr9ql9efaGzDYjyOdw99AQvxKL4x95v45KrfQhg3sb/9V/Ccsl125AauPYwviWJMNo/jntKncNfKD+FY/RuYWDyBz970e/j22O9iMjqKz276d3h5/u9xW/8HMIF9qDQn8I6Vn8GWgYewp/olbO3/BLYt/h/44MA/RcufA9wEm913YSY+AR8ljKT78A7/J+yzTXbFf4YHnJ/EZHIEfc5KbPYfvKQRzJMBOlELgVdeWu3AtdT1WfpaXl/Xp8jrf9Uye32j7hLykhcnwJXW9cV5KQDgvVRDAoyACQA6UYixxhS+PvkkzjWHUYsX0eeZO/jdp/wj2+OfHwhoJvzZaf/ZCoDsLABT3vyYLf03d/8r7QWcXhzBE2dewmRt1m55tef+mwn+RXf3LwgAuib89vsp9v6byb9ZQaAVAFfezBp4rtyqKCkzzuxaepk3qdnwDCKnhYYzhZucR1B2B+1j/Kbj43BdFxvc++2vh8NdmI1fwQ+UfhJlbwhHmo9jtXcL9yo9ZwAAIABJREFUNpd+APVoFo9VfgPvXfGPMY8zONb8DkrOAGKE9jF92VNQ81fXAaQm+gzQZ/dJJVGCuwc+hjPzL6DWnsYn1/4W9lf+CzYPvBNh0sSp2lP43C1/At8p4enKH6AdVZG4IT51w2/jUOcreLD8OTtxP9r6OjpuDZvcd2GDfy8WkjGMRfvhow/97irc5D2cLZPKXybwMI9TqYYz6HOHUPIGuAa6zktfy+vrOqd51S9fZlzLyktenABXWtcX56UAgPdSDQlciUB24z21B0ybpf/HFk/jKzPfxmK0gAHHh+um9pC/kmfu/GcH/nUHAnZLQP74P/NEALM6wJQzd/zN0v/ALdn/j82fxp6pQ9g/dgb1TsOuDrCn/qcpnKT7Q/ZrHPxXBAApYG7NmRW+CgCupJXzMhp4CCyZ8VhvwqGJcRLhfLQLm72HsTv9It7j/QJKzqB9IzGH7W3x320nzuZ1ovEUXm7/DX5k1e9gwFmDPbW/snvyx8NDeK7zBwjjTnb4SJLYE0i7lyIthQDZ40nhmHc285/rwDE7C8yBJ/bnZg+Tg7XhPQjaQ6jFk9gU/ADGqyfw2bv+Fc42d+C7E/8WP7bp3+J0/Xk8vOZzON16HvcPfMZuYXi2/u+x2r8JPzjwj+3XfCZ8DubAQ/PEg7uCH76gDWrhHDz4CJ0GShhCnz90VW10PVfSexjfejLjzOQlL06AK63ri/NSAMB7qYYEWIH9c0exY3YfDjWO2sdkm+X/y3f7s6X/ZrJvwoDibr/9vTwEsPv+88m/meCbO/92a27cxvMj+/Hc+X2odVr24D/7gdtM/C/Z99916F/xZ10/2n3/ZuKvpwCwzasT7XkxmbFm1+LDTRR37F1ws2ffvDpJHZX0PIawEeeSF3GX/8MInD57iN7Z6Hnc63/aHrAXJi1sq/yeXW7/4cH/ETtbX0ToNjDZOYooiuzkP0lMAJAtRTIhwsUvc/O9uANfTP7t0iMXcMz6JxdLQUC/uwa16gweCH4Kw7P78Nl7fhd/N/zr2NL/MN697vPYNfcX2NT/gD0Z1TxScGftz+yjAD+46p9gyNtkty88U/sDbAy24r7yjy495cCsfFgMx83xKoi8JtzUx2pvi/1S4yS0KwK61iywTXZdlb8W19d1BXAVX6zMODR5yYsT4Err+uK8FADwXqohgSsVMBPyRqeJp2d3YPvcS6jGi/CcFGXPPMovX+JvH/W3fPK/eQqAuftvVwXkh/7ZpwAsPfbPRdntQyeJcHrxHF4cOYR94yftZ2UkqT2s++I7/+ZGml3+b175BH/pe8i3ApgAwKz0RazHAF5p+y6V08BDk+kxgCTZtbjGzMS8Fk9jhb9h6aupJhOYcY5jdXwbTsTfwXtK/53d338qfBr1dBrvLH3OLmtqRPN4vPK/IOgLUA8rCDstxGbiHyWwQaQNAIpnkF6w+N9O7s3LTvxtEJCFAeb9x/HcLAQwAYDn5GFAtiKg7AyiPd/Cj234N/jPr/wC/us7/yPM5oEji49jvHMAH1n3z3Co8VVMRoexdeCTeHjl5xEmEQ7Wv2qfZvCuwZ+5YPJ/On4Gm5wHMZucxgp3A1a72ZMAFjoTdhtAOV8J0Arr9nsuB727LeBaXF/kJX7dFZcZ12TykhcnwJXW9cV5KQDgvVRDAq8nUBz81wibOL8wge/OPYeXavsw5PahlD/ebykAyA/3s4f+5Y/5yyb8gFn6bw79y37t2eX95kez9L/SruKpkR04MnUWY4vzdvuAmdynZgJ/8evVAoCuMMDe/zcfuvOzA7QF4PVauevPNfAQWHlRmXFm18qrGS/CHHw34K1e+oIq8bB9PJ7Z899Oq7ir/MNwUxfPh3+EO92PYYN3D8bCg3ix9adotCqIOwni0Ez+UyRxgjQyYWRi30wuvvtv7/oXd//tRD+b3NvfNj96xRaAPAAwb34mCPCz1QGu52GwswHN2Tp+9q4/wa7pv8SZhRcwUF6Nwf4bEMWhfSP79I3/q10RcKq2HQcaf4tPrf4t+7QC8+qkdYxFB7AmvQNz7kmscm7GGvcWNNJ5NKMFrPQ229DDlKuH80gTB2v7tsB1Pa7RrqPS1+r6uo4I6C9VZhyZvOTFCXCldX1xXgoAeC/VkMDrCRQBwHRzDs+Ov4QD9cMYCUcw5Jl9+y7MZL84+b8IArIT/ovHANrF+Lac7ywHAL597F8JzbiFc4tjePzkdkzUZtGJI7tiwN5wuygAuOTkf/PF59tvlyb7jvnXHDjFkwHM1lwdAvh6zbz85xp4rtyqKCkzzuyN9LKHhCCxaaL52Vx0xp703+8WIUBqT/Efc/ah2pjDoLsW9/d/BgvJCHY0/xQr3ZtxtrUdrVYTUTuxAYCd/Ju7/3bvf9fd/65vszhzz97ht8v9iyX/5q5/Nvm3QUB+59+eBWAOSclDANdsnDJ/5jroxyo8FPwsnjr7h+h0mtiw5g7cM/RxnKo+iw9v/DVsHtyKSmcU357+Xbx/zT/BxvJW+5XMxqcxk57ASmzBrHsSt+ED9nufiA7brQ9D/nq04kXUkxnEcYwV/kb0eyt7/okAb+T1xV3Z129pmXFtJy95cQJcaV1fnJcCAN5LNSTwegLmM3UrbONMbQSPjX8XY51xtNOmPfnf7vF3gbJnTvPPl//nJ/8vrQCwJ/5nj/2zj/zLH/1nHvtX9vpwvjaGgzMn8OzZl1G1B/+Zyb9Z3p9tu+1+vWoAUDwloDj4LzVbCJZrKgB4vVbu+nMNPARWXlRmnNn36pWksb0bn+1rB6rtGfQHK+G7Jfvr8fCwPS3f3PkuXp2kiQPxlzBVPYX3r/glrPA2Y1fni3aSHbYjhM0EsQ0AYjvxj+Psrn/xsieRmjen/McL35mKO/zFVgAHru8u7/83WwGKyb+frwIwKwBsmXyrgONg7vQkXMfHwxs+hzBqw/FSfGjTP0WCNr429ptYUdqIj9zw6/brmI5PYDI9jFvxAZzG03hX8HPoJA2cTJ7A7e6j9tGAU/FxNOOqTUQ3BPdiYCkU4drreiv9vV5f19v3+0Z8vTLjFOUlL06AK63ri/MypUuOhwEnAKIOX1k1JCCB5c+7+cl75rPjRHUaByvH8Pdz30EnaWHALcF1zOfvbKl/2R74l0/yu5b/L53+ny//Lyb/5mad75gVAGXsmnoZO8YO4NTMBMI4smcFJLFZ/39pY1wSABRlirv95tztxBz+d9ETA7QC4MqvbA08V25VlJQZZ3ZlXhftte/6J+yBd51prAhusBPmJI2wGE2h7A3YO//1eA7T8UlsCu5H2VmxVDNK2jjQ+ltM1I5hw9DdONb4Flr1DqJWnP3fzib/xUn/2Xl/l3szypb+Fy+7GmDp9P/l/f/Fvv9iFUCxJcD8vlkBYM4JMD9mWwKywwT86gB+ZO3v4Bvnfgs/fsfvwHf7sGPuixhp7sePbfodrC7djDOtF1BLpuC7ZcRuG3f7H0clGUYtncYW791oo4r5+CwCDCJxOxhMN6APq9Dnr7RhQK+/ruz66nUF7vuTmbw4Aa60ri95cQJ8aQUAvJlqSOC1BMxn7d1TB7Fzdj8OtY4CTmxP/jfb9LMD/7ItAGbffrEiwPw8O+1/+fT/4u6/ufNvlv+bG2n1uIGnzu3GztHDaIYdJEl+0+3iyb891T97kpYNBor/iy88MY8FNCtu3Wzp/8UrBxQAXPlFroH6yq0UAPBWpsaVXGPmsLp2WsOgf8PSnfzuZ92bZf+L0QRW+ZvtF2HeqKbDEyhjFVYFN9q74afjp7E1+NELvkgTFmyr/RtMtI+iVW+jU48RNSLEoTnwL5vsF0uQ7N/b9WZkJvrFr+3Pi3P1zRaAPATofgyg67kwW+3tYYD2zn+2KsAGAGbyH7hdIUB2YGDg92FL9f2o1+fwoVt/Bd8a/W1MtU/iUzf9T7ht8AOYbp/A4fZjaMSzuLv8SdzZ/0GcjLbBd/pwm/cBzKdnMZu8gnXOXZiNz2IwWYe1wR0oe4P20Siv9sqeFJA9QeF6f13J9XW9f49v9NcvM05UXvLiBLjSur44L/u5QisAeDTVkMCrCNiT/8Mmnph8Hjvm96KaLNoJfznf+1/c9Q/MRP+Cpf/Z/v/i9P/i5H/fNXf+TQAQoBY2cKzyCnaeP4xjM8N2a4A5+T/77N31Bb3e5H8pEMj+PfvUAAUAV39Na+Dh7WTGmV2plzl8rx3V0A6bSL3YHoRnUsB+fxUCt4x6PAvPKaHPXb7LPx2eRCOZR8kZQCOdw6T3Mh7AT2Olf6P9Ikc7B/Bs9Q9RrS4ibEQI65Hd95/t9c/3Hl30bNHLrEayf1dxDsDSz7uCALO338y3veIMgDwEyAIAF2b3QhYQmF+bMMCcEZAFBCbNvK35EYzV9mMuHMY9qz6Kj23+dcx2zuM7s/8Kq4PNeGjo57CmdDOOdh7HGu82bPTuxUi8D4vOKAaT9fZxhxudB7DR37q0NaK7lVJjm9bs9x2GIYb6VtvVFL3wutLrqxe+1zfqe5AZJykveXECXGldX5yXAgDeSzUkcDmB4uC/eqeJscVJPD63DXtrB7HS7bcTe7P0v+Tlj/hbOuxv+eT/pdUAdv9/vjLAnPzvegickr0RNVqfwuNnnsHZ+UksNBv277Vz+STNlvDnH7qdxNy0yletXhIOXHq3X1sAvsdrWgMPDygzzuxqvMy+/07awHT7DFLEWB3chEHvBoxF+7HZe/CCu9fmbnbbXUQnbqKZzuFk50kM4AbcHjyK55r/J2Yqo2jXInRqYT75N28k2WP+7B3+/M3n4lP/L/4uu1ckZE8DyLcC5NsBitUA2SQ/W+pfnA2QrQYAPN+EAXkIYLYC2FDAhRN7wESA1X0349O3/gvMd0bw3OwfY0v/u/GOlT+CAf8GHKr/PdaW7rChyJnkWfQ5q1ByB2GsbvcexZC7bulRgd1fezWaRD2ax2r/JgReHzyzb7KHXldzffXQt39V34rMODZ5yYsT4Err+uK8FADwXqohgVcLAMzvTzRm8MLEHuyvH8JoOIYVftnu0c8CgOykf7vs324FyH69tO/f/NqWzUIAzz7yL0Cf14+Z9hyOzZ/Bt07txEKrjsQ8a9u8uk7uL74uGwB0L/0v/qBrK4Bd+m8P/svDg4u+KR0CSFznGngIrLyozDizy3ul9nF75oCQ13qZSbk53M6sDDB74M0kdiY+hS3+u1+1bi2ewVP130M1HbfL/lsLIdpVc+c/RhpnE3+79H/px659/8U5AEtfVL7/v/uIguJRgGb+n6+yt08HMAmA2QJQnPyfhwCeb2b+2SGA9u6/XRFQhADZdgGzEqDUXIFPrPhNzLZPYcfsn+Pda7+A+1Z90h4CuNAZxUv1P7erACK3ifXufVhMx+GWEtzlfAIDzg0XMIZp026LmI5OYoW3EWv927lGu45Kqz/yjSUzzkxe8uIEuNK6vjgvBQC8l2pI4NUCAHPy/6nqOXxt/LuYCqcuOPnfTPRNABDkE/7ux/5lZwNkZwB0n/zvm4P/3ABlt4yX545j7+RR7Bs9ZQ/+Kx77d8nefrP8PzUBwOX3/Zvft0/gsg8adIDowrW62WGAjh4DyFzmGngYrayszDizy3mZiX07biBOQ/R5g6+5H90sUTKT/sV0DEPOBsyHw4jcOrYGn4HvlC/7xZxpv4DnFv8DGhUTAGQH/9nJf3LpxN/e+TfvJcmrLf7P/wn7nL9sgm9fRRCQrwawKwKKxwN2hQB24m/j0+VtAJ5dHZCvFAiyH0veIFYu3oLK4ig+dPMvY/PgQ4jiDk43nsORxuPY1P8O3N7/AXsWwnC0Azf23Y87/Y/YlQDFy0z8R8P9Nizpd1ZhlbPF/ryXX+qPfOvKjDOTl7w4Aa60ri/OSwEA76UaEugWMJ+rs4+xDiarM9hXOYy/nX0cbppecPK/mdybLQCvd/K/DQPMsn+79D/IHtWdpnj8zPPYMXYQ9VZz6d+75OT/YvLf/QV2bwEwB/+ZqX9xw9B86RcFANl2AFcBAHOZa+BhtBQA8FqvHZiYN6FqZxrNZB5rgptR8gZe9Z8wz7d/Of5b3J1+Cmej7Zj2D2GT+y7ckXwEK0sb7B394tF9j1V/AxNzZ9CqhOjUQ6RRtt/IzvXNRN+mjClSsxrJ/Jj/uvjHL3gmgZ3ZZ7/TPckvDgUoAoGl1QDmzr9ZEWBCAN+xy/7tWQDmx6WJf7YaoAgCnLyMlwb4/Ir/F33+EIar+/HE9L9GK1nEo2t+Dfet/jiiJMLfVX4Ftww8gh/s+0cX7OM35wecwON40P0C+tyV1uLt8NJ7GN/KMuPM5CUvToArreuL81IAwHuphgQuFwCY39s1+TJemj+A/c1DMIf89bu+PbD6cnf/7eMA860BZitAkO/7N3f2s9P/Pbv0vxV3MNoYx1Nn9uLQ1Jnszpv5rG0O/7cT+mwb7dJd/2Lv/6ud/F8EAPbk/0uf1uXE5mBBrQCgrnINPBSXLSwzzuxKvMwhddVkCu24bp8CsNLfaE+6v/hlHu03nOxCbB5+F01jHmew0bsPcRKjk9SxAhvt2QF7q3+N+mwH7YUQSX7if3b3P7V7j2wIYAOB/EkAr3PzP48us6VHxR3//OA/8y5mJ9t2dUC2MsDN/8xM/O0k3y77LwKAy50HsPxnD3ifRXNhEQfm/x4lvw/vWPVZPLL+C5hsH8Xe2pdw9+AP457+jy3RmIBgJNptQ4bbnEfhmRMH30avK7m+3kYcV/StyuyKmJYKyUtenABXWtcX56UAgPdSDQlcHACYz81m+f83J57B7srLqCTzdql/2fVsAFAyE3wvO+Xf7P03n2vt/v/iHIB88l+c/J8FAL5d+j/dnMeu6QM4MHYaowsz8D03W4UbZ/N385HZfEy+4OC/y03+Tdn86QA2LLjM5N/en4sd+3frDADiOtfAQ2DlRWXGmb2Wl5mAd9+pNo/tM6fVj0Uv24P/1jp3XuYfS+0k3+z1PxVtQz2awz3+J+F5Ll6o/zFaSQ21Sg2N2bZd+m+WG5k3hmzyb36ebwXIl/wXh/91PwLw4n+0uJlefK12vm/fvbp/tAcB5KsE8hDA7vnvWgUQZKsBllcFFAGBA7eUPxkgcVEZnsKG8lZ8aMuvYk35Juxb/BucrD+J967+R7h76KNLh/3Vohkcir6Me4NPY7V38yWP/ouSDhY702i7C4hb5tFJg/apCiZ9DfwyykE/15hvwdLqj3yjyIwzk5e8OAGutK4vzksBAO+lGhIoBJZP/m9gYnEGX539Ng7Xj2HQLdu7/uajbXH33yz/t3f380MATRhw6cn/bn7330dgny7l4FTlPP7u1DbM1hbRDjtwXRdxlKI4A/CyAcCrnPxvlv7bPf7m0d0Xv/JHeZtVBeazvQIA4jrXwENgKQDgsV5nxUQnaiJCC32eWbLuohXV4bu+3bc+FR1FPZ3BWvdODLrr4Tuly/77k+FRPFf/I9zoPoCN3gN4ofYnqM000Kp0kIRmudHyxL/Ye5RtB+i6+2+WJplpsf0xe2UL6PNJfvHTpZP/8z81e/5NERuPFqsDlrcAXLgVID/134QA+f7/YotA9mjA4vdd3JF8CI8M/QJmm2ewY/bPMNk5inuGPoGP3PhrMF9hPZnGWPsQptIjeLjvCxj01tqv1qyk6KCBKG6jlVTRiVtourNY792NIW99T24L0HsY3y1lxpnJS16cAFda1xfnpQCA91INCXQHAObnY/VJ7JjYj72Ng5iIJjDklZaW99uJfn73P9vfn538b1YFFKf9L5/8nwUAgVuyy//HmxN4efoUnnjlJbSitv2sHZvP25GZxJuzssx/Zk+/+czdtVW1OwDoWg3gmr39XY8LXGrJpcl/flNPAQB3kWvg4bzswONlE9FO3OErvw1rvJ5XJ2miFS+i34QA8OyJ/x2ngVXeJnRQRyUdRiUZMeuAsMa9BSviLej3sz3uxQqCqfA4Dje+jko6gpnKMOrTLUSNBLFJDM1kPzHJY3H3P5viZ8FAfijg0lz/0n3zS48H7Drsb2nfv1n+33XwX3YI4IXbBMy5Jd1bAZzA3PXPngxgVgJ0HwjoBubxgS5WlzZjU+U92DvzN0jcEA+u+0k8uOYfoBZP45XWM4jTCLf0vwebS++0ZvPReVScszD7oIbcG9HvrrJvrDM4iZu99yBwL91O0SuX4utdX73yfb6R34fMOE15yYsT4Err+uK8FADwXqohge4AoB11cGzhFTw2tg0z8Yw9+b/f85Yn+vbk/2zSf/EKADvxL0IBx7V394uT/0tuGXumD+Un/5+GY26tmUP7zWfxKFvOvxQAmJ8sf1HLTwCwH9Czo7fsyf+xeULARZ/Nuyb/xWd785leKwCI61wDD4GVF5UZZ3Y5r2IJUvffNNk5Zu9kO7GPZqeGmjeOlf4mrPQ3wIWPVlzDWLoXE9Eh1NIJrE5ux214FDcM3GyfbX+i9QReavw5qpMttOY6iMMkW/qfJPYQwMSsETL/2cP/8oP/XmPif/F3aYOA/DxAsz/KTvbzJwFkqwDc7AyA7hDAvHna+DR7DKBXHAZoT/4vHgfowCuZN1HALS0fGFgdnQc6Lj60+X/A6tIW7K3+Z0xHx/BA/+exsbwV7dIM5tLTqLszuMl7CLc470fZHUCCGObAxGF3Ox5If8a+OS+/xyZ2lUBxYGIcx7a8eWTL9Xp2gPoj1x/th2eFmBSavCguXV8cl7xILwUAVwGmKm97gYtP/jf7/v9u5psI4Np9/2aZv5nYB56DsrlBlU/yze93L/vPzgEwd/DNVgHzyL/s5H9zRlaCFI+dfhZ7Jo5hvm7O9Moe3BeZU/vN3X/zKlYAFAGAfQrXRc3TffK/vZHX9ecXTf6j0HymT+yNPgUAxGWuDzYElgIAHutVJhvm8XbmMYBlfwC+WyztT1GJx9CJawgwiMAZsIf81dIppG6IgXQdVrqbsRKb4boeKtEIJqKXUQ8rSKMUdX8Kp6s7UZtsoVOLkET5RD82d//zyb/d/9+9zJ8/Kb8IAuwepkuW/WcH/NmDAYuVAcUWAfOGGpg7/hceCGi3AdhgIP8/PycgboYoVVbDcT3c0H8zhkob0R+sQCkYQMkdQpS27VaAElaiVPLhoQzX9e05AGavvwkFXLsfy2ydijAfmxUCPjy3BDfx4XsleCjZR6sE3vX7qEC9h/HdUmacmbzkxQlwpXV9cV4KAHgv1ZBA8cnXzLd3TR7A7vkD2NN4Gf3m5P7XOPnfrAIoAgA76b/k5H8ffV4fmlELY80JPHF6N47PnLeHczv55D6O8odpXRwAXO7gP1PmVQIAc5ffnteVID9TIEUSJXZFr10RPN+qXMmZ3roadCfoqq4BDdYc26t5JWmMejRvl/YPuGuW7kDHaQcz8SlMRsdwZ/Bh9HlD9u7/qfhJ1JwJe9qnCQe2up/BCn8DTPkwaeKFxp/g5PQuNKZaiNuJfXOwd/rNm0M+8TeLAMzLnub/PbzsG2l+kunyRD/f+3/RSoBsdUC2DcCsAjChgQkC7J5/83t2S8DyagBzGKApZ7YurF3civeu/wWsKm+yk3nzdZstEgcWv4IZHMWDA5/H+vJd9skJ5rsyb4DznTF0UMVK3ISVfWvRDhs4i+dxq/t+lNz+Cx4d+D0QvGWqqj/yTSEzzkxe8uIEuNK6vjgvBQC8l2pIwHxuTcw5UVGIr41uw76FQ5iNZ9DneSi55gT/7O6/eRJAcfK/2e9vfm3v+ptHW5vJv90CYM4CWD78z5z8P9GcxZ7pg9g7egrji3MoeW722duswC3u/puP3t0rAC4++M80U/fJ/6awWQFgnyKY2kcIFp/n7aGC5nN+PvlXAEBe4xp4SDCFJjTY611jC+EYqp05eyd6Zd86DLnr7b8Rp22cjXbYPUBr3JuxIt2MueQcptNjcKIAE8khrElvwZ39/z97bxok2ZWdh333rblUVVfv3QAaS2Pr2VeSs3FmRJMzwWUkyxOmHZSDDgUjaEXYlmiLQUsOO2xTf6gwHbJDJilHMEyJQYqSKZKzDwbLDJYBuoEGGo1GA73vtW9ZlevLtzrOufdmvqquQtftAWaqq+9DJLI6876Xmd+7bznf+c53Po+auwvfXPonmJq9gt5iHxlJgijwZxJAEgAc/KuaIuMfsc4KAzmV6gSgOwMQIUDO/6yPUiUA2iiQzP842OfAf6gEIB8ASQJQqYCA8B14no+fr/xP2O0cRiuZw1J0jc0AV7Ip3FP9EI6MfIlLHyKsoFPMo1MsIs662OU+hGq6F0vORXQwj0x08XDxJVSD0XfjZ2+5bdxqfm25L7wFvpDFzGwnWLwsXmYImI2288sML0sAmONl17i7EdBlt70kQqO7gn8/92283TmPCmTgL13/SfYvHf91/b8kAGTwT7e18lk+2LBbkGm3x8H5maUrLP9faLcQJTETADJIVxJ/1Sab9gSbANIN8js6/1MgIPcbGwlyKYDgct6EGIWEnP+l+TVn/en+3ioANj/R7YVn81jpkRYzM8xujVeBlXgOnutjMb+ElpjCI+7PIRQyYO3lDSxkVzBXvIVd4iEcEB9GTyxiLrmA072/gZdVcCT8Jbzc+ROsTLfQbyZ8wskTIgBU9p/bh/xoWf+NfjWzjhTo09mRTmyukv8rEoAVAqoMgJQAnP3X9f/K+X+VGSCVAjA5ILAvfz/ixRi9fAn7ax/A4R2fxc7gEKKshevZUbSKGez0HsBe53FUxE7EaGJBnEecd7FHPIqd7v2oiV3M+t6pNf63mm23nl+32sLd977FzGyfW7wsXmYImI2288sML0sAmONl17i7EdAEwHR3Hm8unsXzzVcwHU9jlEpBudafCABt7qcUAMoEUEv+9TORAqQE8B0fgUOdA3zM9GZxcu48nrx8HEmWclbeoXidM/Yya8+GfspUkNSsrMTdROs/LfunYD/Lc36wpxcTC4LvbwemgZYA2PxEtxeezWNlCQBzrPhCvQnTG2sZAAAgAElEQVTDMQpo46LLkv407+Ni8gOEbh37nPehKnbAET7yPMXV5Ciupy/jIefzOBC+D24R4sXWH+JafAxxlKE91UPSyzjzn8cZlwAQa0jnBzr5vBeL7hIgA3/I2n8yPuGz6rArAL/PZoBS4s91/4E7aAnIKgAmBCRJQN0AaGlfaeHe+kdxYPQRZE6GxeQyMj/C49VfxB7/YcxlZ7FYXEAmYhzwP4h7i49jxJcqivfqN78XON7uNjczv25329t1PYuZ2Z61eFm8zBAwG23nlxlelgAwx8uucXcjQARAmmU427yEp2ZfxPX+DXSLFkZcf5j1d0neL1v+cQmAkv5z5p8Dfsr6k2KAiAJy/veZBKDy1BMLp3Fi5hxem7gAj+5tC6Gk+pIEoHtxvi8m8sCh/L9a1rb+o/vWnO6hHQh6j4N+UvBKI8CEjKu14V9ObQSlsTcrBeg+3xIAm5/o9sKzeawsAWCO1WYJABrXSueQFD3s8u9nk49WPouF/CK6WEQqOmx2lyUZtwycyF5GkI3iXvdjOFT5abzY+0NML1xkA8A0ymX2nx4s/5fJ/x+17v+dfr1sR6jq/HXGn57pbKq6AjA5QCdGOgHqun+lAGBCQBEADqkEAjrzUlmAh4/E/zkC1Dnr38ynkCCC6/mouqOo+buwy3sQ4+J+VLzRuyLgX7sf7DnM/Li0mJlhZvGyeJkhYDbazi8zvCwBYI6XXePuRGBgeV0Ay70mXl1+E19beBKiyOCKQtX3y6BfS/yp5r9c+y/l/uohiACQtf/S+d9BnCf45uUXcWr2AhY6K/BJ4VoI5cNVMv9TSakNCYC1xn/cxUu27KYH96xKM/YUIJKAO3qxI6AqFbAEgNkktxceM7xMAlrzLW/PNUzmWCdu4Fp2FOPOfZzNJsaQzALn8jO4kD6Dg96H8JDzOaRZinPREzjR+bd8MgjqIZozXXTn+0jjHEVMJwrlAfAumP5tZs+USwGk1EkSAPRMBAQF/pTdH8j/Bxl/6QVA9f/sA6DIAaFaBe6MHkLRcTnLP4p9eN+uX8Ej9Z+F68q2K8SUrr+s9kLVrf8281vupDEm8+tO+l3v5Xe1mJmha/GyeJkhYDbazi8zvCwBYI6XXePuREATACSbP9e4hOMrp/D8ysuoOSXjP5Xpl239Vmf/pexfO/8Ps/+ucBG6VXTTLia7s3jy0nFcXJpElqUyu08u/RTAUwJOGWbTy3TP6lB2X++O8m0qEwAOv0/luxT8SwWAdPmnttX8Go3LSgSAbiNoPQDMJrm98JjhZQmA9w6vJOsjKbpsBhiLNpaya8zu1byd2Os8ChSC5e6z2Vvw8zru9T8KFA6Ot/81JtOTaM1E0gCQgv9YBv+67sj8W5uvsbYUgAN+lv1LFQC3DKQSAN0NgOqtVDcAIgBY+k9KAAr8Bz4ADkTHQ7fRRIYUe6oPY7x6EBV/DJ5bhY8qAq+Cqr+D2ykWIkdQjMArKshjkmH5cB0fbhHAc0LUwx0sv6KFHWHzjPG+k0sF7DnMfK5azMwws3hZvMwQMBtt55cZXpYAMMfLrnF3IqA7VvWzGD+YPcbO/xejy6i7HgLHHTj/U5BPt6oDwz/K+OtygJICgIJzyv6Tp1TFqWK6N4+Ti2fwyvWzmG0tcfafXfqp7l859hMBwPe/mgBgC8A1C7cDpPCfKQIuV6DtEAEgg3/p6aU7BBAJQEkt8hoY+AhYAsBsktsLjxlelgB4b/HKigRx1kMju4G6sxNVdxyLuIhOtohH/C8iTVPkSNnd/nTv67jH+Rh8P8Azi7+P1kwP0XLCLQCp/j+lk4U2GjH/2re1hlQBUP2/rL9nyb82A1QeAewFwPJ+es+BEw5NAZkQ0O8FtL4D9IF80cHe2uOohTvguxX4fgjPDREW46h7e1BzxkECqeXiOlrOFPK+h/HqPtTTg6gX+1EPxtlxNc0SZHmCvtuCk1Pv1zEEbgVCkQK39aN/wivZc5j5DrCYmWFm8bJ4mSFgNtrOLzO8LAFgjpdd4+5DQBv/UTDditv4y5nv4O3WefTTLjv0U8s/Dvqp9l+3/lNqACYCVEcAlv9Tzb9u+0fO/8JjI8Azjet4+sZrmGjMoNPvMAEwcP6n2JwNuG9BAHDwT50BXOoKzkF/SrL/TBv+qZbeecHSfxn8S2+vcvBvPQAM57i98BgCtklTO/Otbt81bneOLcXXWQWQ5F003ItoZ4sY9w4hLSKuA6pkO3A+epID4MXuBFqzPcTNFGmUSQWAMh35cSNLJ13O/g9q/im7r0oCVLcAJgZKPgBSASAVAbIloIAIpFngPvcI/qPaP4ULf51MvdZPCVkLJXJ0i2X00zaavQWsYAJFJULsNOHAR73Yh535YYy6+4HMQejVuPvCnbzc7vy6k3/zj/rdLWZmCFq8LF5mCJiNtvPLDC9LAJjjZde4+xDQBMBy1MKN9hS+ufA0rkXXEXIwv1buv4HzvyICZPs/hxWkviDnfw+9rIfX587jO5eOoRv3uDSXnP8zNv3TLfqGBIB2/l+V/1fBvyYAKIine3fO+FPmP6dSAAr2Kd0va/95TMn4j/esbvNtTQA3P9HthWfzWOmRFjMzzN4NvCi4vRA/w5L2h8PPI8tjNIspzPcv40z0Lcy1rqM9EyHppEh7GbIkZ3nQe2n8txEK9F0poc7yf1YDrC4D4E4ArgOq8ZeSf6r7lwQAZf899gGAbAXoO9jtPYQvVf9XJgCoTMLnrgqy04A0H5RiqnY6jwvZ99ERsygygR3OQex0H8JO9z5U8l2lQP+9a4loNjPendHvxvx6d77JnbMVi5nZvrJ4WbzMEDAbbeeXGV6WADDHy65x9yGg5f/X21M4sfAWjrVfxVK6iFEvVIZ/Mvsv2wBql/81hoAs/5e1/1r+7zsBXLiY6s3g+PTbePrSa9xJgCT8LP9n4z5wGS4t9BabX/N/a8T/pS4AIndk6QARAKrVH7cAVMH/TQSAVgBYAuD2Jre98JjjZjEzw2xjvKSD58Ymdqs/h3p9Hu/8CUTm4AO1v4PArbFk6Fj3j/Hm7NPozPaQdDJkUYY0zja9XbNfc+vRMhMva/255ykF+4oEYGNAek0F+9L0r/RgXwChWgRKQ8AR9wA+lH4VJxf/EvPZeVTdMeyqPYRDtU9iX3AEeZFiMjuBWfEm9jpH8ID7aez33s8Bf5kguPU3vzNH2OPRfL9ZzMwws3hZvMwQMBtt55cZXpYAMMfLrnH3IcDeeHmO15ffwndnn8N8PIuk6KPqevBdqQAY1v1vzvmf7rk9x+MM/NGF1/H6zHmcnZpg6T8TAIkkALR7vw7+Cf1bEQBEGiAV/EjzlEkAWogA4NaAqu0f3dcyuVBSD/DfRDZYBcDmJ7q98GweKz3SYmaG2UZ4ZXmKKG1zQEy1/xV3DL4Trtp4nPaQFBFq/vggmz/Rfx1T0RtIkj4rAead85hbnEBnLkLazWQJQDrMjJt923dnNKsAuP4fXF9fJgD4Ne0DwJJ/pQAYKAKUPwATA5TpdxHMjcP1QlSDEQRODZ4XwneqqPijqLu7sdN7ELvch+C7q/F7d37N1t6KPR7N94/FzAwzi5fFywwBs9F2fpnhZQkAc7zsGncfApQ0a0YdHG28hm/NPwNqmUWt/6j+v1zzPzT+k2UA9NAdAaj2X7YIJPM/Cv598HbjNp649hLOLlzDcqcjM/sl53+W7SvzPyVSXU0AlIJ3UZB6QJcOSANBcvzn7L9q88cEQCbYvJoJBqUu4MBf8gSWADCd4vbCY4oYYDEzw+yd8OKDuchZ2r5UXEEnX8AY7sWe4DAbjNDB301XsJRfwT7vcYRunT+c3OtT9JHmEb7b+F3MzF9Fd6GPtJMi6Wd8AvlJOtvrMgB2/1dGgJIEcAYKAPq3lP9TwO9ySQDV/HuqCwB3AwhcVjr8cuWfIxBVCMeVTCi3UXHksz67mu2WbTPaHo/mu9JiZoaZxcviZYaA2Wg7v8zwsgSAOV52jbsHAd36j2ryr65M4qXGq3hm5YcYcUJUHBeeS9l+5fg/MAEUg9ckASBNAEklQNJ/eniOi9CpoJm0cK09gScuvIIbK3M8ljLynPUn4z/1NyHOfliyE7Zs8adLAFZJ/2V2P1PS/4xl/7INIMv/aV2lACDlAb9G7QVpsQTA7U9se+Exx85iZoZZGS8KjNO8z7Xxnhhmq+l1UgNEaYuN68j0L8lihE4dVezCiNiHdj6HqrsDVWeHZAFBJiEpvr/0f2BxdhG9pRhpJ0PapzPDTU1GzL70uzCavqFbkv6T7J/0VlwLpV53A+oAIOAGQwJAmwC6ZAIYOPDcAJ8Tv4URbw9n/cnXgH57JhL6P5MkNCYo6gicET5R302LPR7N97bFzAwzi5fFywwBs9F2fpnhZQkAc7zsGncPApoA6KYRnp99hVv/nY8uYcT1JQFALf9cyvTrtn9S/k+3qOz4rx8l539Z/++C6v8vtW/glfk3cHryOla6bfYIyBJy7ZcBOfsAKEk+3+8K3d6vdF9eIgCQEYEgyxUGwb9SCAzk/0olID0GSvL/UvafiQJbArD5iW4vPJvHSo+0mJlhthavlNrQZS3uWU9B7dqFSgMou5+gg6hooZPOYy4/j5X8BiqkD3A+ibq3G0kWoZM08GLnD9Ca7qHXSJB1UyRx/hMx/1v7O0gm5VKbP20G6JMxgAr+iRX1ANd34Xpk+OdysC/JANkJgJQBpAigRz5HJ1AXflCBSw6BrkDhpPDdGjxRhR/48P0KQqfGhAmNCfI6QmcM4/mDGHfvY/fW7bjY49F8r1rMzDCzeFm8zBAwG23nlxlelgAwx8uucfcgwJ30shSN/gq+NvMUznUuop02EbouAg7uh63/OMuv2gCSkd+gHEBl/6kEwCHSQHhMAKR5jpMLZ/GDieOYb66gHyfUvA8Zuf4rUz4p3Zd4awLARen+c438Xxr/UQkAde+S7v9EJLD8nyy1MgEqE+DEX0ldMGgBWNq1lgAwmOf2wmMAlhpqMTPDbD280izGcn8GkdvAHo/k/iQxot6i0uF+vSXJ+7gev4y3e99AHju4N/godroP4tnWv2ACoL+cIOnKDgBbQRbPBnyq7Z/M+A/bAcp/gzP/MtgfGgESIcDdAQIBQR4Bvou/7f9faPcX0CsWkYsENezFmH8PauEYy6qY+VSlAPS5vbiDzOkhLfro5kvoFAuoJHsxHtyD0XCXGrs9ugHY49HseOSbZ+4kAcRZbL7yXbiGxctsp1u8LF5mCJiPDoSLmvCB1J7DzNGza2xHBGTMXXACrNPvYrIzg/9v/juYjCYRkvxekCoVCFTmn8oAOOgnNYDqBqBl//S6VAWQBwARB7QFF414Bccm38TTV44jyzOZjVeu/xz089/vQACUJfvkEZA73DFAtv2Twb9UEAyz/Nr8b6PWf+V9aQkAg5ltL9QGYFkCwBysdwg2KEMe5U30iiWwIaBoIEYHVXcn9hRU719TBT76Y6UnQD9r41r3FZxrfQ+zxVkgC9AmAqCZyBaAmTwB/qSXMgHA7QC9oRkg+wLoTgDlLgDsB6DaA5YIgL8b/gFq3vjgJw3d/RXNuu7vVZcDNSQqVphdJYw9VBEWIwiCyk8aph/58+05zBxCi5kZZhYvi5cZAmaj7fwyw4tJTEsAmINm19jWCJQJgBvtabzZOIdnV45iOV3CiONzQkrK/IfSf5L7MwGgZP8k19edAVj27zic/Q/dEEUhcLl9Fccm38LRa2+zZ4CgOF1l8CmQ1+Z/XPfP26K78VLzvzUEQJHK1oFD+f9Q4k9Z/4HzPxW+EilAZQZa9l8uI1B71hIABlPcXngMwLIEgDlYm8w2ytZ5dIDnWIyv4IJ4Ap1iEUE+Ij8zE6hhNw65P40DlSNsfkekwbPNf4FLi8fQmu0hbqVIeinLkLYMAUCqf49a/ynpP/1NZQF04qRAn4J/eg4cme2nzD8/02tDBcB/UvkD9j9gfrco0OwvYCp/DfP9S9RbBXuqD2J/9iGkToQITS49CMUIvGgHGyeShIs6KrSdGexw7mVjQV9lgW9rp26hlew5zHxnWMzMMLN4WbzMEDAbbeeXGV6WADDHy65xdyAgjbWBU40zeH7+FVyMLiMueqi5Pgf2FLRz0K9JAOUFwHX/KutPQbtsEUh1/w58h9b10MtiHJ15HSdnLuDSwjS3/qMgnUz/ZA3/MPOv2//d1PpPEQDa+Z/Wo7p/zv5na4z/iADQzv9ENCi1wXrt//TetQSAwTy3Fx4DsCwBYA6WIgAoaCW58Wak+cwFCKCdLmKieAWtdBYirqCbNrAkzgGpg8cqv4BD1Y/jh90/wPW502jN9JC0MyQRFSLd1td8T1aikzFn+9cSAKoEgKT/5PavTQDXJQA8F/7MDlS93Qi8GhKng77bhO9WMB7ch8Crcn3/mHeQJf95kcJpjcNzAnj1HL4XIMAoEyij4uC2Mwm05zDzqWsxM8PM4mXxMkPAbLSdX2Z4WQLAHC+7xt2BgLzXTvH84sv4zuz30c96cETO9f9s/qc8ALQXgDQD1ME/KQTkvynzLwkAjwmArMiw0GvgGxefx8XGFDr9CD5lssi9nw0AZReAQSBOyS+67y07/9ObmgBQrv4U/JP8/0dx/i/vWUsAGMxze+ExAMsSAOZgKQKAMvsr0QLiNOKMt48Kqv4YB/o64JcbJ+n+6tp0qv3vFy308xaa8Rxu9I5jovMqXNdHNtLH8nQTnbloQABshmS4rR9yGytxO0CS+q9HAJD5H2f8pRJA1vuvUQDw+x7GFx9DxR3FgdrjODTyCWXoRydpDy5C+CJkVQQthDW1SWT5leMypsOSgdv4EVt8FXsOM99BFjMzzCxeFi8zBMxG2/llhpclAMzxsmtsbwQo2UTKV2r9t9hdxg+WjuKppecRCmn8JyX+2uVflQBQ3T+XBQxb/ukOAKQCkK3/fFTdKuajJZxfvoLvXz6B2XZD2f2X5P8l53++k1+PACiZ/8kWf7JloC4BuKntn3b+L7f+K21jvT1qCQCDeW4vPAZgWQLAHKx1SgCovV8rmUdPLKDTbUOECagzQCp6yEWMTMQsUd+B+1F3dsEXVQSiDg8VOMLlwJYC2ovNF3As+0OsTPXQm+8j7qRI+1vDAFADxQSAC6kC0CaA9EyvsQfALQgAn9oA+jjQ/DgceGgUV7EruB8f3fmfYsw7MAj66fPSPEYkVpAWEZA7iPMuWvks8iKDk1RQcUdQ93eh7u1kMxfuJrANFnsOM9+JFjMzzCxeFi8zBMxG2/llhpclAMzxsmtsbwRk6z+BXtrD6cULOLbyGk60T2HEDRFSHT8H/0P5v3T+l/X+8rmsBJCt+8j1nwiAilvFheYVHJ9/EycnrqAVdeELRwbuJLolD4CS/H9dAmCN8z/5BbDhX0rSfyoBKLX3o1+inP9pW4P3VJeBd1L5WgLAYJ7bC48BWJYAMAdrHQKAguIk73HNTyr6iLIW+mgiySNkoo/M6zFB0MQUonyF29mNOAeQZwlL2O8JPoKdwSGsZJP4euMfoznVQ3exj6SdshRpyykAqBMA+wDIen9Brf1c6QFwKwKAWwMKH+PLD8J1XRSOQK9ocK3/4/WfxwPBp5GLFLP5GX591DmAqjsGkVOrwBQi9+BmIVA48EMPRUInbcAtQni+ixF/F5Mqd/Jiz2Hme89iZoaZxcviZYaA2Wg7v8zwsgSAOV52je2NgCQAwK3/vjv9PN5qncVsMou66yNwNQEwrP2nbgCy7p+eyehvSAhQ8E8PCv59Iev/jy+exrNTr2B6cQVJknB5QEYt+ZQp3zsSAJTJV+UB2thPOv9T4J9J+f86zv/sE0AEALf+U7W96xj/6T3LKohO0t1CVcBbe9J5jsdfMCUnBrtsCgGL2aZgGgwivMiwrxOvoBpQ2zrt0K9afXB3T7kUyFl2JOAyQdBOlnAhfgaXomfxAD6L0K/hbOd78IoK9teO4K3OE2jNRIgaCZJ2wiekLUUA0AmJpFAlBQAF/UwA0GvaA2CDEgAiAOreXnx19P+EhxDdfhtT8Ru4Eb2GxewyMq+Pnd4DeKz6c7g/+CSXBKxdWP5PmP/kGyOYTZxNjrbH4yaBKg2zmJlhZvGyeJkhYDbazi8zvGi0BwcB3TjYNoDm4Nk1thUCWv4fpzGmunP4y5nv4HpvAknWR+g6yuUfg2du8acIAH9Q8182AaTEk4PACVgt2k4jvDR5Es9ffw1RGnPNvm79JxUAQ/M/ApbveekzCmd4P679AcjML6XaX5nZT9NsVfafg34y8i4ERwbcDTBT7v9aRbDB3rMEgOG0thceQ8DowmNJEyPQNF6tfgNNYiTDcYQY43CfWtIlWYQkidlkJPO7SAWZi4TY57yPGUha+mkHV6KXMNF5A0UKdJJFrIgb6KKF1nQP0XKCpJPyiWQrdABYDZDyARiUANDJl5QAGxEAwzaARABUxDg+Wvxn3AZwPLgXY8FBNmhZL6JndUXW5/6slaC2BbEwmjqbGmyPx03BtGqQxcwMM4uXxcsMAbPRdn6Z4WUJAHO87BrbEwGdPqP73oVuA+ebl/GNxaexFC9y/b9s8yfb/8l2f9IIkB6yE4BUBwyd/6V3FMn/QydEVhS42pnE0Rtv4tWJs3DEMChnGT+3AFydc5fmf5IAGCSeVFBPgX+W6naBBdJEEgA6C0ht/7j1n+p4xe/p1n+3SO0zAdCIlq0CYJNz3UrPNglUaZjFbPOY0QGZ5l30khYykcIrqpjD29zWz/M83Od9clDXL7dasJP9cjaJi/lT2I8P4QA+wmPa6Twm0xO42jyG6e5peJUAeS5YAdAnAqBLZ5UtmOZmBQA9nIHsX7cB3FABwMaAAkQA0ImxO9NG4NcxEuxFGNTwSP0LeCD4DGr+OKNGRomTOI7F5CrG/XtQETuQ9HKMeLuwJ3x4WxMB9njc/PGoR1rMzDCzeFm8zBAwG23nlxleNDoQLmrCtwoAc+jsGtsIgTIBcG75Mo4vnsLR9muI8i5GnQo8t1hT/6+k/qoNIBkEynp/SQbw30wK+AidCnpZhGONE3h98gIuzEzzGM7Ok3yfW//JTH55YQKAtkM9quVtPWf1nVx1Dchz5fyfI0+0ElgOXUUAsEcASQXUNm6x3ywBYDix7YXHELBN9rU33+r2XYNaiJAsv5/2Bz9yPrmIOIuw5J7HnuJx2fOe6tXhs/QozntoJwu4kj+PDH30khXuY/+A82nsC49wF4Fz8dO4uHQM7Zke4maKpEdlLFuQAAB5AKwmAMiwn00ANyoB4NaADhMAO5yDOJJ+BTPxafTQwIh7EJkbIRVdVN2dcJ2Qa7QOeZ/EHu/RVW3+4qzLZRShW2dvAIe7AmyvxZ7DzPenxcwMM4uXxcsMAbPRdn6Z4WUJAHO87BrbFwFSfuZFgaOLJ/DcwsuY7E9SKg1Vx5PBv5b7KxNAmf0vdQXgoF+wsR+1lKbsP9X+0337YrSCJ67/EBcXJ7DUbrNSoMiFdO+n2nxK3q9Jua8iANY4/1PbQHL7z1IiATKpHlDrc/CvnP9Z/k+lBZvM/kuewSoAjGa5vfAYwcWDLWZmmDFeRYF+Fg/qgehAlaZ/Ebf4a+Q3MJ+eQydfRIw2dwII8xFU8t2oYhz1Yj8KkeBqdBT73MfxgdGv4NXen+HU7BPozESIWymSKNuimW7qBCAN/0j2z7X//O81BEBAHQFcuJ6AF6j3QxdeEaLW3osD1Q9gl/8QfLeKPlroYoHNAINiBFVvjLskiNjHjuAe7HDvWeUHkOUJuCOrJQDMJu82HW3PYWY71uJl8TJDwGy0nV9meFkCwBwvu8b2RYBKPjtxD99feAnPLh3le2uS6gdK3k/SfyICdNA/IAA48NdmgJT1p8w9lQ14LP9vJx1cbU3hu5eOYqa1iCRLIbh2X0n/2ZzvZlxp+5TIozIAnb2nwH6gFsjIAFCqANjcTxEATiYVrxz8c1cASPn/LWr/dfDPfRBsCcDmJ7q98GweKz3SYvbOmBEbmWUJHNfjfHyWx1zD308jlq8HXgUugnd0ny+KHHEaoRd30HSu4XpyFN10GR8MvopL3WdxvfsyRNXFcqOBzmwPSStDEm9hAoCC/VIJwHoKACd0mSTwtPzflwqAve6j+HD6a1gszmMxuYKWfx115wAOhh/AruwxjIa74DiENdm1eIjiLnqigTwR2BHuQ8UbMZ/kd9Aa9ng031kWMzPMLF4WLzMEzEbb+WWGlyUAzPGya2w/BLT5X5T2MdOcxzNLP8SLzeOoOcGgxV/gytp/7QHALf9K7f/IBJC7ASjZPhEApNqteXVca0/g1MJZPH/lNFr9DjzV+o8Cc0kCrE8A+I7LJQC8UO1/Llj+T27/FPSTwTc7/69p/UcEgFYzgAS9uu3fJnZdLnLkVgGwCaRKQ+yFxwwvvvBQRhtAnMXmK98la5DrPy0kJxIi59r8KI0Qizb6WQexaKHu7MYO514et5FzPzvYqxPJYnwF5ztPM7mw3/8gTkT/FvPz0+jO9xG3VAeALVkCoE0AVQtAUgKsUwIgCQABT5UFcAtA30Gt2InR1gOohFX4fhWhNwIPda71d30HKZEthQdPVCjHzy3/KmIMY95+5EW+bmeA7TQN7fFovjctZmaYWbwsXmYImI2288sML0sAmONl19h+CGgCoBm38cbCGRxtvoa3umcx5la4Vp+y+4Ey/qPsP9X5c7DPpoDDwJ8NAAWNJ/M/KgHwELoVvLF4Fq9Mn8LbsxNcwkvvyZZ8ZOKnCICS/F/276L7W2XFrTL3lP0vEwDs/M+1A5IcoECfyAAt/yePMLp3ZXXAOgqD9fakJQBuY37bC485aBYzM8w0XnQCyYuMA9K8SDGdv4m59AIOF1/AWLh3EOgnaYwFynaLS4jiFtw8RCjqCMUoROZgoXsNb3b+Ck7VQ2s2Qm+xj6Sdck/RrdcBgLBSBACdFKnd33olAIHL2S9LvwcAACAASURBVH4qDfC4FEAaADIBkO7GoeyncKj6Mxj198uWimIOF8WTeAy/iAPhkcEOIeUEtVLsZ12sxNMI3RGMh/dsUVzM5tFGo+3xaI6jxcwMM4uXxcsMAbPRdn6Z4WUJAHO83mkNSrTQQydt+G8d5RU5sjRB3GujtziBdO4sxMIl+P0FuJ0luN2lVZsuvABZfTfSyk5ko/ei2PMoqgffh6C+E2GtTmkhcAaE2j07QtWQDz/73f1l23trsk1egbneIp6efRFvdc5hNp7FiBew/J+N/coEgJL7MxlARIBqAUjZeo/LBYgAoAabDjLkeGnqJF6afAPz7RbX65OlHzv4U+s/Ctp53gwxJgLABzleq9dU8E6BPd27Z8r8L01zOd9KBMAg0Kft3S4BIKwHgNGMtxceI7h4sMXsnTHL8wxx1uOA3nMCVH066UvFRESlAFkHhROjn/QQOy0seRcgMh+eCNEpFrBcXEWt2IM69iLACNKsj37aQpQ0EaXLiJIW+mmMZnUCrckeokaCuJ3eZERivmffqzVuVgBwFwAK8j0Z7FPtvxM6q0sAlCfAbhzGnv7j6DlL8EUde2qHMeLtheeEuJ4dw07xIA7gw6i4ozeVVaR5gjSnXrD1DVUW79Wv/nFt1x6P5khbzMwws3hZvMwQMBtt55cZXpYAMMdr7Ro66Kf7tCLPUKQRBBk19zvoLs+hN30eYvEy3OXrCBtX4S1fh2h3gX4CRGT/fnOzNVJ7CioSp7dCtpVH7nnIR0Ig2INkz4Pojz2IfOf9cPc9gtq+h+CP7AaCOoQfcikjJ42LgtWjdrk1AnGa4GpnAv9u5puY7c2B+mTLoF9n+Cnrr+r/B2aApAaQDz2OnP/J/C9wQr6XXkoa+MHVV3H0xmn+EizNJ1f+THAr7rWt/5g82oAAIAWwk5JaNUOiSgB01p/WW+X8Tyks+gK3UwJgCYBbT5jyCHvhMcPLEgCbw4t9AIoEvawJODHG3INUnSPtQgWgA9M472LFuYF+3saB4sPw/QBx0UVS9BClTSxnE+ikC0jyLtIsRpJEiLIm2sUcWmKRCYD+SoJ+O93CWW5NAJTaALoYtARkAkArAMgDIBBsBEgKAHr9QfdTOCK+Akf4yNIUhZfAdQJWUgROFc1iGgvJJTwefBm+E25uB22jUfYcZr4zLWZmmFm8LF5mCJiNtvPLDC9LAJjjVV6Dg7ksRd5bgdOZR2/6IuIbp+EtnEHt+isQjQUI6qq0TpVr7rooqCyTSrzZdW2DZ/2B6n3XlWWhvFBsHwpk9TH0978f8QOfgXfvh1Dd/yAwth+iuhNeUOGgc6Py0B8Nge2z9kK3gTPNi/jawvfQTlsIqZcWB/r6oYJ8F4OsP7+nSgCIACDDPlIAUPa/4lYQZTHOr1zGSzdO4/TsZZb+kxw/15n/7ObWfxsRACzrJ+f/jO77pfEfeQCQw79WAKxy/t+M+R/NKT3vFA/FJQCWADCb2PbCY4aXJQDM8aKTx0JyGd1iBW5a4f6iKWImCGipBCPwsgpu4BVuA3iP+1HUsEsFs9JIRMvTtK/I+fgZPD/1R2hOSwIg7mRb+EJxMwEgSCW1qguAKgHwHPhEAFCpAHcCcORFOCuww3kQYVCH6zrcCWCP+wgOOh9G1RnnE+xUehq7ncMY8XexmuJuWew5zHxPW8zMMLN4WbzMEDAbbeeXGV6WADDHi9YgKX/aXgRWJpBNX0Jy5QTCKy/An74IdJKBGzsH+RRFrrfkOdjWyaXWzQUKMjcmN3eHAj1K8AxbMcv3h+MGm6NEEAWeaQrhkEscOFpN996H6IFPwXngE6jddwTprsPwxvbD9fzb+8HbeC1d/39h+Spea5zG801y/+9jxCUDwGHwP8z+Dz0Aypl/TQBw6z9uGxhgud/ESzOv482Zy7jRmIfn6tZ90phPmgCuVoBQ+a1LDy7vGDr3U+0/3Z9S4E8EQM4EgKrtVwaBuguAdv4f1P7fLDIZdvomEolKDFTXAAr+C0sAmM14e+Exw8sSALePF3UBoNr0TPSRIUEKMgVsISpWEGUdLOEyduBeNDENP6txmVgl3YlRdx9GcAB1dy9Cv8pH/Cudf4OT099gAoDk/0n3ziEA2AOAgn9PBvr0oFp/KgFwVRcAh1UB9LqHx51fQC3dh0T0kIouXzipF0uCHrzQQS3ZL2v9iwdQccaUi2qKUX/fO3ZaMN+TW3MNew4z3y8WMzPMLF4WLzMEzEbb+WWGlyUANo8XJU/6nQaK+QsQU28hvnAK3swbCKfOAa0eB+y563Agr4N3Dujp3yaLDvputQ4FdWQhT9tXilAuVmdOgDo55Xzvl43vR+/hLyI4/AmIQx+G2PsYgvr4rbZ+173/4vxreHHhNVyOrkCIDDWXgvih2R+7/A+y/+r1Qf1/qfUftf8TPrfgm2jP4uuXnsPU8gJ6/T57U1HQTvX/GxEAVPvPzv+lwJx2RpkASNJs0PpPFA6cgpQFxCjIQF5w7T+VABDDoEiEtXuUtq85JuVDQNl/EhqwvYRtA7j5Y8BeeDaPlR5pMTPDTOO10lviE3vo1deV60+np3E9eRkfD/4es5DNeA4T6WuYik5hIT/D3gHVaA+CYgy90Vk0F1tozfSQtDMk0Z1DAFBWn06opAKgIJ8JAGX4R39zCQCTAkQCeHgg+yx+ZvTvc80/neW0JC7LEyz3ZjAfnsZKNIteMIvYaWNncRj7ivejEu/FeOUgAo/UAMTPDpl5sz24tUfb49F8/1jMzDCzeFm8zBAwG23nlxlelgC4NV5J3Ee8cBn+jVeRXDwJXH8DlbmzQLPLKxeOw4F/OWN/01Y3ywGwJFspADb6auu5uSsjOJnUAJgIoPJI5HCyjMtGi7CC9MARFIc/Befxz8F54KcRjOy6NQDbdITO/JOhXpz08b2FF/DC0nF00xYH/hWXgnod6JeeuRWgerAJIJUBDAkAav1H8v+VpInzjWv45vkXsdxrSSd+rv+nun9lALjG/I+gJlUBlRIwCaAy+yTtlwE9kKdkJkkKANn+j+9H6X5WB/r0MVxiwNaGtyYAVmX/SYEiiQFLABhMfHvhMQBLDbWYmWFWxquXtJAWPT7J18SuNS3qCiyl13A1Pspt7MadQ9jtHWYDOzIWbMbzWElvYKZ3Bued76E520VnNuIOAGlM5jNbNcAtOOCnwF9w5l8RAB6kAkCZ/ZEpoCQAhl0AyAMgbI9z68OHR76Aw9XPYdy9D45zszyPWFP2Sch7SLwOY8bX1yJHXexB1R8123F3yGh7PJrvKIuZGWYWL4uXGQJmo+38MsPLEgA346Xr5eN+F/HkaThnngLOvwZ/8k04K4soKEVK2X5KB6+3lDOr+n0KzGm4Dt43Swjo9ctZ3LJkXGV8OehfSwxwgwBZWuC4OZc/8sPxkO15AMWjn0H2wS8jePiz8Kujd51PgCYAyAh7sdPAdxefxdHmCQSF4JZ/9BjI/h0ZmFPrPzIGpNf1v/Uz1f47bP7no+rWcbV9A2/Mn8MPLp9EL+kzaSCDdinc4DaAWpqvn2maKC8BMgIsEwAZ+YFl5B+ggn9FAHDGnwgAmpdqPhBJwNsuP9bO1TUdBggPVgBYAuA2TqK2p70xaPZibQZZGa8oafPJJhcpZtMzSNBlWT9dvPxoJ5vaeSJAv+jgRnycFQH7xBE8Ev48at4OVL0dXDrwteZ/g/nJZXTn+4jbCfJkK5vFlDwAiAig7H5ZAaAIAKkCKLUBZHLAxfviX0EnW0InW0Tm9AE/w33+T+GR8Iuoubu2MPFhNk9ud7Q9Hs2Rs5iZYWbxsniZIWA22s4vM7wsATDESwf+SRyhP/kG3Nf/Cs7bL0PMXYGIulQtKBMBa2v6lWR6sCVKoHjr7AfKytNCQRkRArSs0wGAX9dKAJ3Z18/lzWbKBJCCem0MvZ7cm/gKp+DvRM/kJ0BEQOEGyMbvQ/HBzyP56V9H/b4PckLkbjEM1ARAs9/GuaXLeG7lGE53z2LECQfBP5EAvnL+p102JACkDwC3/eMOAA481yPxPntzVdwqjs+dwiszb+Lt2QmkWTokAMj4T5n/DQiAEjHkO6oEgOfHUL5fpIJJA1IsUBkBmf+xAiCn7H8paadUAkQ03EQKleePJQDMT5YbrWEvPOZYWszMMCvjRSfpdjbPXQAo2M+RstQ/K1KkwQpyN0WUttDLlxDFbSR5xMY1/ayFpeg6oriFqrMLaT1Ca7qL3mIsWwCuJy8z+5rv3Wg64ZLpH5nlUOs/ZrYFBCkAVAkAdwGg93wyAVQKgNCFX/HwHzv/DxvlJIg42I+SDq7mL2CxuIA69uFQ8AmMOgcQYgxeXmVVBZEsW1cR8e5CbY9HczwtZmaYWbwsXmYImI2288sML0sADPEipV937jJw7E9Ref27wMI0kPRl0K8l/lxrr4ItHeTr7H4Zeh7/DvtCb6Pc/H3tcBqz9n0K9inyZOf3cusAFewRKaCd4OjPUsMAlnW7OZxAtRck+XlGKecAxZ770P+Zr8L51H+F2sjd5Q8w21vAs3Mv483WGUzFUxhxhwSAbAMonf5Z6j9oCSgDf3rNFw6o9Z/nuOz+TyaAJOF/duI4jk69idnmMqtHSarPWX/VAYCD+JICgDL+RCg4jioz1fX8KrtP6gFSADABoJQAA/d/RQCw6J92bzo0B7xpFmrnf+01oe75yfhv4AFgSwDMTqT2wmOGF194rGrCCDTCiwL/OIsHQSmdWPpFm9v/rRQTWInm0XXmufdr7kaopntxyP8Exr37mCWmXvZL8TVcb7+KK9FRtJ1ZNgCMGgkrAKQDyBZdSgQABfmCSgAcSCWAMvtzfdkFgNr/cQkAdQAIHPh+iIP9j8J1Khjxd7O7fyK6CLwqDuJjbKjYSK8hzvqo+Ttk71yuq/LZYMVJKxjz92E02LtFwfnRv5Y9Hs0xtJiZYWbxsniZIWA22s4vM7wsASDxijor6L/0x6i/8K+BuUUUeczXf3bk19l4GshBv3qtTADojL6GX5u4KVd+JJvIrNCQtaUBJWk4Z3NZhrCGGGAzQBXUrw3+9foUEOqFOycVTAZIiTjJyl04ro9sz2G0/t6/xO4HP2o+ke7ANaiN3tXuBP56+klM9CbRy9qoup5SAEipvy4DIGl+ue0fqwHIA0ATAOz+T/foQJT38OSVl/Hy1FuIEppLcr9lRACozPwqAoBq/0k9QBNgTWaepP1kAMjBf5YzAUDP3P6PpkRJASBLVaU6gOfLetOurFjhuaOmAREANCfUYj0ADCa0vfAYgKWGWsw2wozMPsrFQdLMg/By4KLRm0OGGCPBbrhibVuX4RVjOZ7CxewHmCtOo5bsxQ7nPuwRj2JneAihU8d0+haenv3fsTLdRrScIOmmdwYBQIG/pwgA1QmAA33uBKAIgEEJgDQGJGb2SPK38fj4zyEQNbgiZEa2ky7hAr7HLQAPFZ9ig8BGbwqj4W7UvaFBDl0oWtksoqyFXcED7PIqyIlxGy32eDTfmRYzM8wsXhYvMwTMRtv5ZYbX3UoAlGXus+ePYvfX/yGcs1eQudLUb5WhH9Xu6wDfUwkSbbSn+AAev/Z2gEoFEk7Jc7+3IksgyoG46a7yAtLwD9fSLvG8/VKAPyADlBig/Jks/1ebYKUkdQuQ62aFB7/bQ14fR/uX/yGqn/tv4fvy/nI7qSDZGE/ZOffiCOdal/AXM99CO23CQwHabava/6m6fFn7L6X/FPhr6T9l7V3Hhed4qDgVxHmC6WgGT156FSenL7BXAO0fyvyzUb8Kuk0JAFIPpGmBJCelrpT/8+8olwCQEoA+h+YbfdA7EQCl8gLK/FP7v/IctgSAwQFqLzwGYFkC4B3ByosMSZowNZcLcnBNWeJPB3QmIlTI9A8+onyFW9pVsAM172bZlrzIgcsErkev4lTrr5CkPewo7kda9OFVPFxtv84lADERABFdGbayAmBoAngzAbC6C4DHdf+qBWDgYK/7GB7IP42+aMJxPLhOwO399hSPoeruQC9fwUo+AVFIHpb6rYZuDXV3D3dS0EuBHL2sye8TCUAKgi2NmcFhac9hBmDZc5g5WFb1ZYyZPSbNILN4meF19xIAOXrL88i+979g5Lt/wSFhWqusBm9V4K/c+WkERYe0rPUAJD34oM4/g5PGnPEdLOTorrK25ntpvTVIieCTPn3Nm+rfmUrt0rv8A9V3KZMApAbwqV3g8HvmMUnZC0Q/9RXkv/y7qI8fZEJku5AAZQJgujWHUytn8Y2lp5AVMWrUwk8RAJzxH9T9K/m/MgLkUgAK/Dn4H8r/Q7eCZtzGycW38PKNs7i8NM3+ABSs55Rfoww97Zay/F9NLVYScP89tb9ovrAKVbr8k/N/SgqALGMPgIH8X5v/0X4mMiATyNi4WqtCStOjLP8v+wuIAoVDJQDDeWAJAIOj1F54DMCyN8/mYAHwXQ9ZnuJs7/vY7x/BDvcervmf61/AQnwFTj1BnHXQTheRoIMkS1C4fRwoPoLD7t9iNvf5uf8bC9EFPF75RUw7JzHZPIf2TA9xM0XSJzZ4CxMAKKTUX3kACOUBQGSA9AAQcELyAHBABAC3AVRtAQOMwCt87BQPY6yyF25eQQcLmA1OYFf2KA65P4XdyfuxI9gHqoWiMzWdRNvpAp9465UxJgqGRIAs0BI30f63tWu3xEr2HGa+GyxmZphZvCxeZgiYjbbzywyvu4kA4ICIrtpxB823foDwqd9FeO4i0nBI8PMAiu9VG71B5p/+TdmUctAvXeHWRFeyB1sRk+y79JbO0JfM3ogMoBIDTQoUpGqkmn2XEhAJCgq6ByaBJE3YqKG7/By+c3M9FNQXmV9Q93JpKQ1M30P7AmiZ+HokQO7AjRNEj30a2Vd+F/X7PwThBtuCBFCzgO9131q6gFeXTuGF9itwkWHEDYat/6i9NN93D53/uf2f8gHg4J//Paz9pxaA090FPHPjKC4sTGKh3QR1B+CafcJdEQAcwJcWqvvn9n/6flKpBEj6T0E97fo0z5BS8K/d/3NwacBgnvE6SgGQKwXA2tNBuUNFeTrxx0gPAL1YAsDgXGovPAZgqaEWs1tjRmoAvibRSZ2C0iLmsHMufxsuAux2HlEZauovKg/eQWu7ouDs/0x2GpPxCSRJjCp2ohXNY6p9Cmm9h/ZKB525iAmANJFGJVt1EaLg9n9MANxUAiDbALLcn0sBSgRA4GA8eQD3iI9jv/9+hGEVoAtcESJwauzaGuUtNJxL6Gdd7HTv55KAGqi9os9MaprHPG67yf7L+9oej+Yz32JmhpnFy+JlhoDZaDu/zPCi0YFwUaNMchqbr3yHrEHX8DxLkTUmkLzyZwie+1Og0Ria++nMKKV8tbyfa6VLgb++NRp0AVBjNQYUzJNykzLvaxZZl00p4E0CpgzgBvkF8h7kJvAq0l/l/6eLusldjr4TvUnRqzuwKyiodICCf61A0NuiofQaVTB4OYRbUgLkLkQ/Q3z/h1D88u+g8vgX4Aa1Tf6AO2PY83PHcWzxdVyILsETBWqut4oA8CnAZ0WArPdn6b8K1odtAIkAoBIAH3S/fqU5iW9eegGzrQZ6cZ8VAqQE2TQBUArMJQGAgfkf1f6XW/wNCACeH4KVAST/L3cPWLUnNiAAcsr+O6vnrSUADOawvfAYgGUJgE2DRQdzK15A3afWfSMs3V/uzyMteixlnxKvYYd7H0bie1BXrewa8STazhT7BOzIH8TuygN8TYvyJlrJLCa6J3Fx+QV0q3NoL/QHLQDpJLWlCQBqYUM1/5T5JxNArQAgVQBL/hUBoEgAj14P5Wtf8H6bCZOJ7FVUwhEcTD+BEXcfAqfChImWtxHepJ6I0g5E7mI02LMtWO/NTDh7DtsMSqvHWMzMMLN4WbzMEDAbbeeXGV53CwGQ9TuIrhyH+/y/gv/Gs8jTTNb608JGfaqGnzP9KvCXfd7kGEoFUxDN7w3XK5QCQJDLe5xQmpaHk4qQ+7LT+iT3Zp++TAbxSpo9iNU3s8tU4E/rF9T5iLLAWiFQJgMoYCQCQJsFioKd5XPH4/sYusMbGgYq80DKMXFXAcAJcv6t2hegoC+ZFEju/QCKL/0jVD7wZThhfTPfeEuPIY+tLEvx7dlncaxxAstJg93+Ky7J+bXbv6r1d1UHAG73pxQALP2XBoCkAPCpHNQJsZKs4O2lK/jWhRfR6ndRcNG/avtHOG+gACCVAO0nvv8m6T9J+bUhN2X/tQGgUgBwaQC9z54Cqhwgc/jv2yMAchAJUF4sAWAwhe2FxwAsSwAYg9WMZ1HzR1FxR5DmOaK8jdnoLDyngmY0h9nwBHreAry0hthtArHHtUDtfB5FCjzo/Sweqn6GSQJf1FDkAt9c+W1MTV5Db0G2ACT2cKsTABz8q+w/kQHk9s+qAHb8pweZAApZAqBKAjzfxxe938Eu/yHO+HezZazgmjRWzOtAGmDM24dKcOdf2IwnVmkFew4zR89iZoaZxcviZYaA2Wg7v8zwuhsIgLy3jOjkNyG+/8cIrp1CTlZvuk0fBfS+CvLpmc38FBlAkaAmANgYUGKrg/4h0gUccnrnmns5KHMLuCTHps8pSfDZzpmCQsrk0rbJp0nFXRzck4qACQMZgjsg1yF5V0YBv1Pq06xLCLSqgMkFXT/OjAN9f91aIJcEwHpEgDYNpKFEBHgCjjc0B6R7RfIPiPc/Bnz5t1D5yK/AucOVAEmWot3v4GtzT+H4ykmIPEPgUmcy7fyv2v8NjP90y79yCQC1/1NeUE6AilvF1fZ1nJw7h6cuvYY0Szmop5Z8G5n/SeGJ9BGgsbIrgyQAOLtPuzGnctQCaZJJ9/+84FIBIgDI7Z/VJUTe5MprgE0GVneDHMxVrQDQ7yvyiLL/5fp/Gm8JAINzqb3wGIBlCQBjsOiSkBYd9PJldNM2fM+HhyqKhDLcBdwiQFCMoJ0toB0vAWEMkXpIRQ+N5Bome29gKbmCerEXVZK2I8C0dxrLE03uALDlWwAqAt4hBYDvSCUAXaiIDdct/1T9/2oCgAgDF16zjh3BQewI7sVe/1Hs8R7FmHcQruNJBnWbOd0aTzBr0HY7kNlWpoao2eukGWAWL4uXGQLmo7djCYB2+U9bC8he+hPguT+DOz+JnAN/FeBTAM5F3trUr6wC0ESADPxXBf2sGBjiLNIMoq8K63Xd/TvtBpZpy85OlI3njC27uUsCwKGgjpkG7hyPXDhwaJwiAOjfbokIkKxE6fvogH7wGv1ISj/LtgFUxlg4lOZX9eO6Hl17AjAJoEoC1IY1CZDsexTFr/wPqH74l8g98I5TR0pqRaAVd3CjOY0nlp7F6c5Z1CmD7womATwK+rXTP1VSKMM/bfxHKgCeOmz+58ElS27HZwLg5bnXcXzmbZyevgZq0e3gVq3/BBv/CU00KRW+bv3Hav6cnP8zsoXggD8HKUmUAkDX/SvDQCoD1qXA605BbVmhCQBV+jLoAlBayRIABudSe6E2AMsSAOZgrQrQ+mj3G1hOJ9Gp3sBScgNpEWOHvw/VfA/CaC8zywvhW1jOrmGveB8Oe19Anmc4034C55pPoFcsww2qaE50EK2kiDvpls7+0wWdg38O/MkDgC5QjiQAuOWfK+X+viwP8AJpBEjy/9Abwb7+B9AqptD2ZpA7ZKSScgnAQ8HPYrx4EDVnHKPOAVT8EcZhO9f6bzT57DnM/LC0mJlhZvGyeJkhYDbazi8zvGj0diMANKEfN+cgnvw9iJe+DnSaKFRN/MDkj4IhyvJr2T8F9RQUswKAsuXq70Htf6nhj66Vp2xtn0z/5P2TsYJSkQE6gieHdx3Qi3JrPwrfiSAgOX8hVhEAFNISOcCkgA76y4TAoPNAuW8gqR3ot5O3lPqB7Aug2gTSMykoHdIfqLIGVQ6QHngc8Vd/D6OPf04SF5shPcyn5XuyhiYA5nqLeH3hbRxrvoZr/RsYdQOV/Zc1/7LeXwo4dP2/NgCU0n8iCSjwp45SkgQgHJ6+fgzHZ97C9HJDmUQrAoDsGZRcv7xbZc8pmmfq525AAMRZiiKVGf8BAUDKDFoy1SmA1QIbEADa40Kjqr0kygTAGoMKSwAYTEF74TEAyxIA5mCtIQDitI8kj1CIFIWTo5c00RLTUj7kCG4R2IkXWS4UizZfufK4QAWjrABYxg2c7T6N5kQP/VaKhAiALXwipxM3X48HQb8M/mU5wGoCgLoBMCGgugDsDh/C59z/jq93aZohQx9p2EI3XWGcemIRfcIoL+BmNexw7sUB/30Ycw7CIabhLlnsOcx8R1vMzDCzeFm8zBAwG23nlxle25UA6KzMI/j2/wjvpW8hS7Kh5F+7+1OKl2v8Vf0/B/7S/V9mx0sGf75KnusaaTYJ9ODELgo3hugksic71+Qr/4D1dgP3ZSettpJ6s1x/dau2cvaWSgVybSiovP0oBneTHLnyAciEC5eNogWTA7R9Khsg1cKguwB9r3XaD3L4SGoA6jpQNgkcKAKk90GZBMgLF0hyZPe9H9Gv/SF23Pf+O4oE0C0Ar7en8NT0i7jQu4RGtoiaSzX8FPzLEgBZ6y+z/0QEyH87rAzQtf++I43/AidgRUeU9fCtyz/Eiemz6EWxMmPcmADgaQTV+m9TBAA3mGBlgS4TKBMAshRgaAa+agpqn0h6UXUY4PmuuR+RI7cEgPnJU69hLzzm2FnMNsYsTiLuzeq71GdeLmW8KJtPXCCf0AR1B0iRFQlm8tOYL87AFxXsTo9g3D2E69GrONf6Lu7zfxq7vAdwvfUaZsUptOMWWtM9xEQA9LKtTQAUhaz3HygAtBpAlgRQxp87AFDgT+Z/qi0gqQJcknclI7iv8kkEXogUMTupkn9CkI2i5u5ib4Qw34HQr7JvwnR+ChWM4UHvM6i4Y+aT+w5cwx6P5jvNYmaGmcXL4mWGgNloO7/M8NpOBICW/a/MX0PwF/8AXX7yjwAAIABJREFU4duvSm87Xb9PNf6khuf2fUriz/+mNK8shi48lgHIcfyaCv7lDRiQZMBIlTIJEI4PRBFES8v/VXBVbqRE9f/lVoGc/lUDNAFAQf4arwD+XC4TWGeJM6Qih1c4SEAy81KHAGnzh5SIgZzq+EtdA9Zsit9jYoB+rz8kAaRj4VANwCSA9ATgrdP7fSA+/CGIf/A1VOt31v1Rluc437qC/zD1HSzGi5xIk/J/avdXyvhTpl8bAnLHR0cSAVSKwc+SAAjdCvpZH7PRHL5z4RhOz12RCX1SbEi7B2nWV1IAyOCfxf839d2iWn5tAKhLAEgBkKcF+wmQ/H/VxFAKAFKPaPXLTbPGEgDmJ0aTNeyFxwStmwNa87W3/xrddJmD+9AZkUGsK/vVtvpLIBMTj5hbJ4dTBPCdsBTAF2gnS5gp3sBMfAb7nPdhXBzC2fYTWOhc5hr4Tm0WV2ZPoTXbQ0IEQD+DQyzwFl3oxDYgAMgDgOr/qRaLnrXcn4J9XxIAHv8t4IQuxp1DqPf3I3Cr2OU9hBHnAGf2czdCkseAm7JDb96ndQE/HWW/gMhZxkoygVF/H8ZxP5yCUgF0USC5F526ybjF2TblAvYcZj75LWZmmFm8LF5mCJiNtvPLDK/tRADQb1mZu4bKn/46/LffQOYHXFPPERYH/xTFySy/JABUCtTLUXh0bVfkQKDM9OjflP7Vrv8Vef+FJAUCXxr4tSOItiIA1oO+FO9vuGdWtfQrjWJ1gKIAyn3jWTQga9nLFAGbCVK0qUwEtZP/2s+VrvEqwE+05pzwCaTyodwuUPsClEgA2l6We/CiCPFn/i7C/+L/3dLJo7W/vxV18GbzHP5y9juIsx5c5PBV8M8kgMr8c80/EQAk9y+7/3MHAOn+7wqPa/8b/RW82TiDl66dwdXGDHxiDkiun5EsXwX/tF+04SMES//Z+I8WzuPJv7X5H/3Nbf24A0CBLM25BIDtHPRCXgDcNpBaAObKEHANbaTl/5qYWqMA4DSiUJ4UpU3bEgCDc6m98BiApYZazG6NWZr32diPDs+9wQPcsi7OYiRZxC0Bqfa/lc2h5ywhStsIQh8iozFd9NM2msksZuJTGHXuwePhl1FxxtGKZ3ASf46F6UV05/pc/5/F0iV2qy70+5kAIFaWztDKAJDKAGS234FbcVkNIEsAHPYEIELgSOXL+IT/64iyFfY+yAWx9w6rJPysBs+pwilkDRcH9iUcSG4VoYkszZgAoKDfdV1FlpC6QJIB22Gxx6P5XrSYmWFm8bJ4mSFgNtrOLzO8aPR28QCgzH/l3/w6nAtvSzk8PXR7PyIAyq3+VNZfBv6KJKisCZxkPzgJaBhIIiDqA0wEyHsl0UsgGj35N5UO0Bi6PynfS1HUpwNttXsKHRma7C5SExB5UeoqsO7q9D4RH9yVYP0P4E4EtHBQmkOkqhTBr8jX1yMBKKEiMlDLQ1qy2OVAuPnV/w07P/+bJr/kxz5WEyVEmkw2Z3Fi+TS+0XiafROqLOUHkwAk8qAsP1eHrJL/SxKAav+5/p/q/kllIVwEboiJ1gy+P3kUF+ansNhpwSsTAEQCsFv/8GfT9/C1+R9NJdX6rxz8M8ZMIhRASrtT/l3oshAiDTJl5Kg2va4HQEnqL/et/DySKVDgT+7/62lNLAFgME3thccALDXUYnZrzPjQLHL0szYWkktIRIeD3CDZgbrYh4pf42uNi5BVAq1oEX13WTrIUr0WgChvYqp7Chfaz6DZm0GQj8Dd7WJlpoPeQh9JO0VG0qKtTAAoBQBn/JmiFXBVOQC5/hMB4FDAH7jc/o8JAfYA8PEB/+/gg5WvwAOpJLZHsH7rmWM+wh6PFjNzBMzWsHPM4mWGgNloO7/M8KLRdzIBoCXPneUZuH/+mwhPvIA0UJlsbuunsv8czMuadl0GULDsXQA68GeZNNm/y/sm+B7AJQEbL0wArPQhSBFAUeOapRAhRNGXDf2EB1HEgxFFSq2aExWNAUVKf29ioTIE+o70/E4LkQ70uzcYV5BkXBMBRGAQCeCF8ndwz3rKNpdKAeizKtSRIIE2KCQSQIzsRus3/xy7HvrYJr78T2ZImQB4a/ECXl0+heeax1BxBOrk50D8kMr+MwGwSvpfVgBQ5p9IAF3/H7J69HzjGr55+TkstJro9fusTCXJPvE8VLdPmfxB9p+rT5T7v77nfhcIgA1LANYSALQLSsoUwmY9EsASAAZz1V54DMBSQy1mt8aMav37WZedP+mkBKdAFjtIvS76zjJ6aQt5ESOloiynwM7iMHa590NwZlpvX/7RS1ZwtX0MN3onMCXewMpUB72lmA0A13aVufU3+3GPKAZt/9YSADLQd7kUQJcD8GuKEPD7NewWD2N3cBh7/Eew230EHgK0nCl0kxXO7Lt5yB0Axtz9rLK4Gxd7PJrvdYuZGWYWL4uXGQJmo+38MsOLRt/JBABFMv3lWRRf/x34L32bK+K55n/D4F8a/7HxHY0LdZ2/kDX+umierOBp4ezKBvcDeQ7RieHEQOEHVK2JghSEbMqXQwf/9Lwq4lpnF0mSAEDMLm+g4JzXkf0A5XuU+aXvTM8U2OsA/Z1UAUQCUMJEkwAbKQLSdNgOuVKT4/lnKAKAP1+ZC1ZyOLRdbiVXQCQC2cd/AcWv/hGC+rj5BPwxraFj3mdnX8arjTdwtncBVVeg6lI2X9b+DwwAKcGk5f+qBEASAxT8S/m/7wQInQpWkhW8uXAR3zj/AqI4Rk77jvwYOfMv+Z0yAcDBP7V2LCfc1iMAiH/RCgDaHe+gANDmf+t6AKxHAJQwtyUA78IEtBcecxAtZpvHjAz/qNdoP+tgNjuH5WgaftXBzvRR7PQPoRCSKLiUPoPrxVHsSh7H/f6ncCA4Ak95B+hPm0vO4Tuz/wyNqQai5QRph8xDNv9dfjIjSwRA4EozQCrPG7T9c5UCQBoCclmAIgYezb+EmfgtdL1ZZEhRcUZQOAU+7v193Od9FI6gC7xAP+1ipbiBKnZiPLh3Sysi3ot9YI9Hc1QtZmaYWbwsXmYImI2288sMrzudAEhb88i/93twn/1z5NrtX7v7V0mSr0z8KJFPrf0oo0+RnU9u/CXHfh38U7DvKz+Ad4KSMudZJksAElINhNJEjxkEupmi9nqyMwBlVwQyFIJKCLlgmwoaV2997Q0YDSOjQSRS8s2pZCXb12tq88ByJwEtD1/vu3OLv5vLAohsoJLIPJVeBqJakz9hLQmg/QDWlALkuYMiGEf/l/571D77G3C1n4L5VHxP1+BMd1Hgrye/h1cbJ7GSLiN0BUKXAvqh8z8b/REBwLX+0gNAdgGQgbssASD3/5ANAK91ruPEzFk8ceE4uzJQYE9mfQQ377I1BMCq1n96utBUycWw/l+ty5J/9hAo1iEAqLuDNAS8XQKAMMnYRODmxSoADKajvfAYgKWGWszMMCO8sjxFyrQiQJ0CGu5lLOc3WMoVeDW4SRWu56DRn8Rs/wwa8RXs847gnvBj2OXfj6o3jun+m3hu4Y+wPNlC3EyRdOnEv3Xr/yVKBdf204XKoWduBygJAO0BwF0AqCMA1/6TJ4B87yPpr2FneAh+UUOQ70A9GMdKcR2T+euoinGMuQdRc3ajXuyG6wRIsxjdbAWhqCP0a2Y76Q4ebY9H851nMTPDzOJl8TJDwGy0nV9meN3JBEDebSD54R/DeeJfAe0mCu7bphz8SQHABn4k5Vft/SjrzxFdKfinwJ+llSrbvyr4l9lvzuhztpuCdiW778cQSQqSXVNtgReMoiBSIaftpRBFhQ3bhOtyNl9Q0qKQ3gAc69NH8jbV/spSmfnXBn1lQoAD7wSgMUNHudU7WmXjZVvB1a0FBwNZQUAeAiVzwdJWpOqA/A6UDwDFhaxIKHcFoO8CoOrAJQNlyWcgpx71938Yya/+Pur3b61SAG2YmGYpenGEfz/zbZxsnYbIM/husTrzr4gA8gPQxn88pQZGgCT9J/9+pQBwQ7w8+zpemzmDk1NXGN4yAcC7i9z7Swm2VQSAvLUdmAAOPABuRQCw+Z8M/jdt/rfOqWEjAoC8ASwBYHAutRceA7AsAWAIljyBSAIgxnx0g2XqY96+QZ/6gosA2uimDbT7y+jHXWR+D/1iGf20hXayiOXeJJK8h9SL0Cm3AIyoxcvWJQBkex/qVOPIzL9+VgSAzviT4z8TACVPgNFwLz6R/5fo5g30xBKivAUnKHCf+1M44H4QfbHCr3XyRbSLWb5IH3A+hHH/Xr4Yb2VfBMNJdMvh9hx2S4huGmAxM8PM4mXxMkPAbLSdX2Z43YkEAF2Xs34H8Ym/gfut34ezMImCJPu6xV9FEQGrgn9XSvxdCv51C0AKyCmYVQEvp1I5XQvBkZvMmIss5ri/yDwUharTp8CLZNlpBuF5CCqjEH51tfmf3hVkRRC6QErfi0oPyFtAlf5TAE0RJmfnqSafNppw9n9dMoC8mooERZKopvAqe6uDfvptnHpep3uA/j66dECTBvz6sCi8CEJJNNBC5EOs/1bqgUEpQAGHCAJamzLRbgXJF34D3pd+G35lxHwivkdraAKgG/cw31nCXy88gTOdc6gKT7X9WyP/V/X/w6y/lP77TAI4cJUBoC98VgJ8f+IoEwAXF2aYKBgQAHIqSRM/7f7P/JTDjwEJRPJ/9uySD5nRV8RKWQGQ5VwSwKQU4U0EAHcKyPlx01Ju/bcBthsSAMSHNaLlLS8Mfo/mjPFm7YXHGLJVfe3N17471qADlNz829EKapU6QqeGlDrZZz0sFufRiVcw5h1EV8xjKn0DGWIEGEEquujFDRSpQJCOwi9GEbpVXFk5ho6/gDRy0FYtANP+Fu8AUBRS7u+p9n/0TEQAdwCQXQBYCTAgAOhv6Quwz3scnw3/a7gOea6SCY/HZ9dJvIYmJnF/8VlU3TH4qHEpABm6zGfn0ErnUXd2Y9y5H54TqJZ/5HpLY3LVBWDrkia3c3TYc5g5ahYzM8wsXhYvMwTMRtv5ZYbXnUgAZGmC6MJLcP7D/wzvxtvD4J8Cae32z3+XMv8h3UAUqgWgcukn0oA7BXhSbk8GfRRgUyBOAXg6vL5TeEXBvl6IW8hYfl1wq0E/COBXd8hWemvl/NRdiIJqep3e9wL5PXQNOCkXtDSfxsR9zvYXKWXYZakBm/WVt8tZ/ES2JCzosSYAJBKAyICNjAJ1G0DO4Cvig0oYhEBeq0BQJwEuPVDeA/R5ZT+ApABIaSkUOUKBK4kU7jkCfPWfIXzsi+YT8T1aQxMAS71lXFy+hicbz+FK/yrG3FA6/rPkX5YADFsArm7/x2QAyf+JACADQOHzMzFIT954kUsAbjQWJQFAhQC6BaAyAKSfRrubyAFqHU1jJHMiiSDK/Os2gLwrNX9D5oFc/VEgTXLkqsTjvSYA+PtaAmDzM9JeeDaPlR5pMTPDjOqP+kWbg34yBSycFEnRk8aAiLkkoIcGenkDgRjBWH4vxpx7WZLWS1fQy5bRjhdwPn0KM/M30J3vI2mlfGLZypluYsIp2OcHtQLURAARAOT4z/X+Lpv+EREgFQFkAuhiNN+He8Un2BTRdytwRQDP9SFyF4FfRVx0UEv2w3fke04awPdCeYJ3fCSiyzcCRB54TojAqyDNY0kKbOGuCWYzS462x6M5ahYzM8wsXhYvMwTMRtv5ZYbXnUYA0L1Af/YC8r/+JwjeeA45ZdMpDqMWf+Xgnzr1saO/g4Ld/FWmnV7joN/lwF+IHCLpoYgoC0v19uTenrMreiZk4kHW7K/uqKd7Cemwm1vG+XU41RFp1JcqTWXqcvBGKgHO/lOQTd0H6N9coqACQVqHg3wVcNPfsZL9Z7E0BSQiQMv09W7mID2RpEGZBNAEAD3TstYbQJMJ+vP4ewjkhJUyPXxHEoBVBoCo0O1nym3qCpKlw0H8ud+A++Xfhl/fuSXukTQBcKM9jaNzr+Nk503MpXMYdYMNCQDuNM2EgCwF8CloZxJAuv+HToisyNFKOvj6hWfx5txF9JJYZfFLlRqKABgE/4VsMz24dVyHACgrACQ3U3BHAUsAmJ/bfmxr2AuPOdQWMzPMboWXdACVriKzvYs4G30b13svYVdxBB8c+woOjXyM2ce/nvvHmJy6hN5SH3E75ZPLVg5mywSAUG0ANRkwDPhdiEBw8M8EgOoAkPb6+NnaP8Lh+s8OwJYnX8GESTOeQz9cQp4UcJIq+wPsCPchy1LkIF8FLQ8021d34uhbza878Te919/ZYmaGsMXL4mWGgNloO7/M8LrjCICohd7f/FMEz/875FRTz0E+OfhTUM/F2gAH/1T7T+Z0qsafIjoO/CkNK80BnTTirDWo/R4Z2ZHvnUipuTpyEgqqVQTZ+6uFDf/WWQqSbwsHfliFU6vBdcj5n2TaDsv6SaItMlIHUOvBEgnAbQrp+0g1AS+sAqDAXmXmk0hZyufI+9HNCgMaT2oBTQIQmaC9APR3JSUA96ZfRyrOygQiIArkPoE3XFaTABkH+iB1AC2kAnAFRIVKAaSBIJIc2b6HIX71n8N79G9tiftK2UobON+8jO9MP4uJ/iS6eRs1j+r4da3/sAxAtgNUwb+u/afMPRMAHptxV9wKulmE2d4cvnHuhzi7cE26+iuvRuZd2LxPdgCgdSnr79A8oXlR9oAgsUZJAVAmAKidNxsAEimVUFvBfGAsyO8VxcAD4KZpeYsSAMZFkL34+kJ/qwAwOJfaC48BWGqoxcwMs/XwyvIE3aSFwk2QoIs46yJxukiKLpKsh060gmvNlzDTOgckLsbEIWT7W2hMrHAHgLhDrDddG7eunF0SAESgyxIAaQAo1QADA0AV8A+y/wFdjH183v8tXGz+EAdq78eDwacReiP8W0nG38ym0cIUCmbOXfgihIcq6sVeVL2xLY2J2czZ3Gh7PG4Op/Ioi5kZZhYvi5cZAmaj7fwyw+v/Z+9NoCy5zjLB78b2ltxr01IqS5ZkI9kytts2a2OWZoBpFjfMwAG6ge5z6KZNN93D9MKYhmkOp890D6fpZpptGAND05gxNqLBtoxBtiVbthaXVNp3qaRaszIr97fFfud8/73xMvJlZmVGVamUkiJ0Si/zZcR7EX/ciLj/93//93Ht14INoOjxAFj70u+h/dF/K/R4LWr+pco/k/sLJf/SFmDtkQcU8SPFXgENVr0HiJlMMdlXWqjcXDKbHClW9G1SV44wE//iHwsvBAEazRZUqwHHD+Cy2m8TUH6X1h400QW2F4h+INsBtrAZLCr3OavrscEFuL8UAuTPVrF/uC8CAmRAQiZAKvsh85oyqMBjKpwAuGGhhcCfxadeQ3N/ioUxZ8+5BMKyE9jzX7xHIIC70yDpIQWxE5lL5g4G3/rTCP6Hf7ZnWABpluHR1afx0bOfFLcnamY1PEP5ZweGUfi3NoCuQmBFAJm0ixjgFgDASrKGF7sv4c7nH8bLS7PwXWed+r8bAKBE9d+uBYCx5GmkgKF0eqQcAuZcXDD55znbAQDIFUtc2yT/ZCnULQC7v5nWD57dx6pYs47Z7mIWJl1000Vhlq24J9DBOTi5jwl1Da5R7xBKUk7UWmfIdIIcKQgMUCeA+gG9aBmrySmEaQe9dBln/UeweqonDgBkABjewB4HAJjsE20WBgBtAKkJwBaAwvLPtAAUIoBOw4Hne5hIDyLNU/jZODK/h7Z7ADPqzei4Z3DIfRuOOO+F5zWFukVEdJCuoavOIUp6EuOZ5hHsd2+QB+rrfamvx+pnuI5ZtZjV8arjVS0C1daux1e1eL1WAADu59LpZzD5n/9H6NWOqexfKPlnUs+EVxgA7MG32RDfCyOoKIFqplAtqis70GmGQbheHS9mQzI3YrLuaPNaypeY+NMCbz1fNkm0EOE9F81mC05jEgi40VjpxNjP4dvM7XOFMM/QZJVDCscaqdYIOOewZvKiAWDdnwwCYHZkAxDAt1IyDSJoCgmO6gJIUsqGc8OcUA7bE5hdpqL2r9suNOMWjswF6WZQ6B/wMyLrDCCJ6LorANkCiqKJcYb06jfD/bu/CfeGr3nVCinrfFiNTtjDsZUn8fH5O8TVwYMuCQAW1X9b+bd6ANQGKAAAoxXA3n8XrvKEAXCmN4cH5h/BI2ePY76zshEAsEyAQkiaw07GhTBFbHwp/se2iUL8z46QsgbARQMAxbC8wLReGAAy/DayQrh/LLDVAECFe2n94KkQLLtqHbMqMSMqbfrJxLdTa6Gvn3DuQaIjHFK3YMo9LB72vqWfFer55lvMneCl+F7cefY/onM2RLxGBkD2qt2gd3v0PA6XiT+r/67p8y8AAFb8RQCw6QobwBNAwPb/BwfxrcG/xoRzjbgmdOIFLKsXkOYJlp2XJfmfdo+goSY2PMTLbAhuQ5YAxQDb3vRud/k1uV59PVY/bXXMqsWsjlcdr2oRqLZ2Pb6qxeu1AADQuz2JI+T/93ej8fCDSKnaz4S+6PkfrfwzieXSpOI+FfiZDZHir6DCCA5CqHYGNCwV2+bTYZRDR1tXRJ1EIfdIdbfMgGy9al+o9ZsWzPXFiV2otoNmqw0nmJQ5i/I95LpcZTfr6z6r7dZhoPwhOSnfW/u0b/gyrlfoA3A/Eg2Vh4Z9kCZQHpkILHL4UOQ1iBMAxQZzZHEiNHIKGeaTvgE5RkCAYSsAv5TtBEUrgGgIaKDFZDmFSihaR0G7DL0f+A9of/3fgxe0qg/Ky7CFSW+NeMPZzjyOrjyGTyzdiZZyBFyRyn9J/K+w/Sv6/wtWAJkBvsP1KQLtSRsA5+LPr5zAnafuw6mlBXTCPrwyA0AcG833k/7PxSgk2BYAvmEBgKH1nz3mAgAogAHBaKoyADjkd1HTG3UB4NzX5RzbdWoAoMoYrB88VaJl1q1jVi1mW8WLVf+l/GU8n/01etkSWnpabixe3oSTB/DzMYx5+3DQfyummtfg2OAjOHrmz9A9N0DcSREPUqtoX21fruzaWpJ/3pQc34AAfJiy2l9oALDiLwBASQBw3N+Hb/A/iEPe2+EYNZ/hwrgt6xPoZgvCnJh2rsMkgQJFiuDmO+dqMouWM4XAbV/ZQ7+C31Zfj9WDXcesWszqeNXxqhaBamvX46tavGQeply0lT+kmlf/hFd4C62x9IXfwszvfwjJGK32ZKeBJoX82ENvBf58BR2YpF9o/ay60hLQpGGASuC6PbN+aTqQ+ZNw8y4G/RQ63JjEb1X9z2zyv1Xi7yUKGb3lU2fYKi/723aEadgIAmMXyDf9hhEGLBZ+dZ//Y3JOLQIjQhDFTDwzuHQpKIEM/DHKHDQ94zc3BCC2AgyEbUCng8ismybI4hR5SVTQ931oV0GPbwYBNgAA3N9whAVA5gPlksiSyHM4UYrBbe9H84f+L3j7rn+FB8jWH18AAIzLU4sv4Csrj+Cza1/ClNtAm65Q7CBxSPc3rwQExBGAwIDt/TfvU/nfOAD4KkDgNBDlIR47/xw+8eI96PdDJFkqzlRD9f9LBACEGWDZJQTArgQAUE7+XdetAYAqo7Z+8FSJllm3jlm1mO0Ur9nkSTwffg6r+WkkaV9u7lS0JZ09Sjpo5wfhTGksLS2iNxcK/X+vWwAyQryRGwbAug0g2XJsB/Cs9R8V/52AdjxkAhgGAJP5rJdh0r8aNzW+Ddf478BEsB+O8kyir806eZ5hJTmLrj4HlTWwzz+Clj9p8NoSGLAQH8eMd0TcAV6Py07j6/V4zJd6THXMqkWwjlcdr2oRqLZ2Pb6qxeu1AACsHD+KyV/7O8gGETQF8wrRP1b2NyT/7At0gAYnBzb5Vwqaz3ovheP3pPo9XJjkSGO/QqrGpNKe9DvQpVYAWZeyAGQApKbqv1Xi76b8Hmr+aaiE1P2tz4NoE1LDqOUDzjicwJNixhCRaLZEOBDch4KuL+4ApO67CLVGQ+dG6nlUB8B+pTABChCAYoJC0x9AE1Rgr3+SIht1E6AcgW/mNaxRCxAg4MR6MWRLFoBoDxi7QAIAivoDxC6iDPlYA8lP/imaN3/Dq9pCmekM9809jKMrj+KR/hMYd300WckXBoDRASgDAEMBwKEuAPUBNgIA/bSHB889jdufvVvGjdWVFkFtCXNqhAdF/Z/tFuXqv8V4ZFxpJQKAxTgTfMe+TwDAyDZoJGJLWUEDYBcMALaaUARQ5tcEOVwHrufKXFv0tmoNgN3fTOsHz+5jVaxZx2z3MaOgCxX8fTdAnBlRmK0Xc+MR9NOixaxwd9PzmB88h4fTP8b52Xn0FyJhAGR73AKwuDOy8i8MgKINgEC/58Cz4n+bGACBixnvMA5kt2CgltHFecTumtyGp7zDOKRvRRsH4CofDXcMLUyjpffDd1uI8z6yLKH8C5p+W0CCYumlS2i5Uxve2/1Z3Ntr1tdj9fNTx6xazOp41fGqFoFqa9fjq1q8uPZeZgAkvRXkf/AT8I/dg7RB+zyr+M+sjUx6PpobZbV/UgMt7V80AHKo6Rwqz+CEkUneHSMEmKkWHB3Jq5LOe6MFkHS6hnZvk3gduUYssEj++Vok2EXClskH7hz8IcHArEtdQs934bBtk9IADQ2lx8AaAwv+Ir5XCAJKds4DZrbtiuKeURwgY4CJeNHVTfo/2wnYFkARwRxJnq4L+u2wlx4DyDZLHqfjGCCAonDcl7TIXskoYCuA/W7uGsEPN4NKNXLtwg1jrHzf/46pb/3HUF5jEwtz52Bd+hrc2yRL8JnZL+DYyuM4FZ9G22UPP+381pX/BQAQ4T8LBlgGAOn/wgoQAMCV6j8tos8N5nF09il86rn7pPff5VkgzkIAgPiLOGuZ/TcOAPzPvlESk9wEABTAkdUFoLMA235pAViwCzhnLwQAxV3CftGGFpRRAMC4PJr2DjsG2fsvFolsb3DJUHHh+y5c/uM8uwYAdj8A6wfP7mNVrFnHbPuY9aIVeB57jQJH3qEhAAAgAElEQVSkaYqG3xRl/7VwAZkfopXtx0RjH7I8w1J8GuecRzAfPovUGeAA3oob1DcLXYkXfdOfQMNro6+XcMfiL2D29CkMlmIjAFgCxKufwVd+C7lB0d1HGABE8tkCQDAAhv5PBgB1AIT6bwABL1CCrL/d/268Kf9GY8PCSr9F/wmmdMdOYik+gbe5H5AbbAdzCN1FxOkATtbETOMaTOFN8Ng7J0iunQBQKDDqoBXQTeD1JQxYX4/Vx3Mds2oxq+NVx6taBKqtXY+vavHaywAArXi79/wu2n/6H6DTvoj1CXWf1H8Wq/mPAn7kcJvMTV6N4B+Algs1k4oGgFobQMWJiN/lbHeQPIiWfCyYuHB1iIwlbIoBZxnScAD0M+gkR56ZbKqo/A+BAKFpW9p7OeykApBZwNfyQhChUKazgMKGv5PKb/M09p+zwCEgBHUJuD6BALYP5BHgtoBsgMTx4Euyb5T8yWaU4g+F+8R9gKJzGlnOBHYXWgJ2h7j7rHrL/hAE8F0BAsQVQFwAqDOQm5/FWYDACjUONBzpV3fghAkGt34NGj/+h3AnDr0qWlOsnodphD8580k8uvYU+qmx/2sw4bUAgAyb0u8BY8/En10aw5+5PotFDREBfHjxSTw0+zS+cuo5AQAo7jek/wsBw1j/DUGAqgBAcR7IDsgUNC0XRcORYECGNM2GLA62t4qzVbkNZBQA4O/Ejjjft8NAxP8IQHkePM+R5N/3+TMBgLoFoNKdtH7wVAqXrFzH7MIxoyJ9mkeIdSj9QD7vVLmDVMVYjk9h0XseoVpC05lEkEwBmYNE95DkAyzEL0jFf0ofgaNd5DFBYwerjTNYm+0NLQALZLv62bsyW4gFoDwMrQgg6XMCAhgAwBfqP5N/ugAoIwIoIICHd/gfwLvaPzhkw23cY4VUx1hMXkQD02g4Y2h6E9YNgW4AHcSqA50qOGlDbohkYDS8MREUfD0u9fVY/azWMasWszpedbyqRaDa2vX4qhYvmYftUQ2A/pnH4f63fwrnpaeM5V8h/EfqP9np/J0AANsCLAig2B4gPfca6iDV/z2oJIFa7RnrNNrjkd6uA+icz/QIed5YDxoTZvb4M4mLYqSDCFmUQVsFfiOeZxJ50QcoL5Lw8+8EKuwr/14k/bs9NdyWCT+zcPmZIIOGIiNga43CLT9ZuWQCMINnAcSAARIb+egLf5CTaeRSuWZebyjsmhoBBFj4OQUIQEeAAgTgR1MokVx1igRSEDDwMPjgJzFx4/tMGK6Q3bQUjqAQpTFWBmv42PwdeKb7vIgTSs+/UP+Lfn8DABTif+Z9YwsoDA2K/5EBoDzJWRRcfOHsAzg2+yyenzsLj/NRxocxG6r/G/q/Cbep/Q+dtnZgAEh8LXhkfjZjjWBGluUCAPCVCf8mBkBR6R8lo5QBAH4/wRqeX7IefBee68L3XAEDxAGgFgHc7dVq1qsfPNXiVcdsd/EifT/MO1hKTmLMncSkdw1i0MeUVDEXvm7BE69ZLutX/SBbwfOdL+CFtbvQ0jNwdICOPodl5ww6swNEqwmSvhVy2d2uvCprCQDAin9ZA0BuUBjp/zcCgCIC2CQDwMVUeB2mvSN4a+M7JcFP8ghpowuEPtxoHIemj8gxEWRJ8ljaAQKXSjZvzKW+h1U/73XMqsWsjlcdr2oRqLZ2Pb6qxUvmYXsQAIjDLtK//D/gf/6PoLPQVPgl8WfSz4b1UvWfGV3gYpj8TwJqhm0AnrEA7MfA6kCSV03rO7HXY0V9hLZfJP/FK4ulaYY8jpGGEbIkho6tHWARZimGF7ZuNuNjlZXvOWwVMAk8k63dLSy9E6kosQsJAhAMYBU4VUKx381CoMOldgA/jm0RuWFTatq8jVoEbvGBXL9YXOk6MBoL2vfWNQ7YBkCQoWABuCzY5KBeQA4Pbj/Eyvf9PGa+41+IqOGVBgA6UQ+z3Xn82cJncHzwMtq08SNZxIIAkuCz0k8AoLD/KwkAkglA+r/nkI1r1P/TPMOnXv4iHp97AedX18CwcO6dZ3RA2Oi+aHr/h+R/E04LABQq/0WSP+z/Z+9/iT0i6+Wmws/EP0vtqwUBNlD/Ocy2IqZaAMA4/tEC0lhok2VCTQoCAPznUBeDY5UAQd0CsJvLzKxTP3h2H6tizTpmm2NWXMy8UZYvbI0c/WwRs9ljWIsW4bQyqNwo1gd6HJP6Okz5V8MBbUqa8FVTKOqd8DyO97+Mpd5JLGUvYiE/jS4BgLUE6YBPqt0+mKqf38uxRWEBKLT/QgTQAgKF6r9j2wBED0AsAR0R8bsVfxuuG+BM9hA6ag7X5u/BDc43Ybw5g0C14Env394+/ssRw91+Rn097jZS6+vVMasWszpedbyqRaDa2vX4qhavvQoADJ6+E+5HfwFq/jg0vdqYZBXUfwIAZeo/5wUEB5jNTQFqH8WCmcEYfQCsRtCDVPrZ2esvKRD71JkJJt56VV0SLcOyFBZAsWQONKuuSSKtATl7sKPEVPrLAIDILtmKPbdl0rV71v3GEycGABZQKP5CIECk/83+77Sw6p9TZI7V/xEAoDho5wJMAAIAmjR24g8ZFRLWQQBRmWLhSbQHSq0A3GWyANgGkDtw+jHCm98O/6f/Gn5zbKddvmx/LxgAi4NlvLhyEp9a/hxOR6cw7bXYBWI6RgiQ2J8DYQQYFoAk/U7BELAOAIptA01puV2J13D7c3fh2cUTSBK6aHGurpARoOH5Lp2aCwEAFP8rEv3C+k/G5ggAUARFU+PBtuwmcSbfvYH2LxtfGADgFUAmK4EMJzBOWmQ4SLsxrwcGp2CJ1ADA7sdj/eDZfaxqAGD7WGV5iiQLoXOFtfA8ci8WmrtWqaC3aR4jyvrInQRxGiFyVhDpNfnAIJ3BQvwckrwnvvUHvLdgyrsGUdbDy52v4Kx+GIu9c+ieC5F0UiRhdsUQ2eqjw2xRBgB4syJcWzACTMJP6r9xACgYABQEPNJ4D769/XPopyuIskjEgftYRIg1I6Ci6H2boeFMYBpvwrh3QN6/Ugj1xcbjldyuvodVj24ds2oxq+NVx6taBKqtXY+vavGSecMeYwCEnUXoP/938O/9KHKWnqVE6wBNW/2nFgA9141/mxGs4zoTGmpGQREoYBZDNwDfgV4OBQAw+ZExhyMFXgvVv1QuJQCQeiYpK5TZ6WlfJPrSg52YSm+PzIAMSRwDaWIq/TJhMdX+4e/VT8f6FrY2IRXZok7BbFyYC2wJuDC6wN5/Jqbs/ScQUDgeUKyvSFJFQJAhKInDlXdZkn8CAdwFMgiYQLqutESQEaDdwIAA1AMQtoOG8g3rwIgGmliv/i93Yt+b330p0ai0bQEAnO7O4tjiU/hy5ygWknlMec1h0k8AYF0I0CT8QzcACwIMLQAtAEAxxaVwBR97+vN4fumkKbYznOyE4BDblPyb9oDhMhT5g6j/Dyv9hWZ34QBgfQNkTkqtCWoMiBkEQZ0caZYJE0DGIscy57QUpiwBAHKuyLpgXk+dArJhbPVf5tC2kOa5pP1zvfI4qxkAlQZc/eCpFC6TsPLmIWKiF1K1r/65r/UtlgZn5EL1vQD9dA0L+jmxsDvUuEEOjXR1ue/YhNWAuObOw5/nomfxSOf/w6new2IDyDaBWye+C4vuCzh5/mn05yPEvdeKBWAuyKS0APBBz74lXxkLwKL3X/r/Lf3fWgC2shlE4Sra3n74ziRSv4PbGj+AGxt/U0hZfED0ww58P8Ccfhyd9DzGcRWuC94Ft+zN+1ofTBX2v74eKwTLrlrHrFrM6njV8aoWgWpr1+OrWrxkHraHAADOaeLHPgH1J/8WztJp5KSbi92fTf75Wqj+l/v+mfyz+s/kv7ACJCjgudCLA+i+FcorhcfTDemnLtySnDhYT/y53kjyL5umljEgyRgTMAoFxkijBGkcrlvz2USw8IavflZKW5TyR37ecIlJtd+ZCSBAgKi9AW5G1XirByA9+cw4L6wtQD0A05au4GScj7H/gklvCjQonOgYRwCrBaC8HKI/QAFF+HC7fax8789i39/+pUsKQ5WNCwDg+bWXcc+5o3hi8AzW8hVMeo3N6v9DO0DS/Q0IYJT/iTMVDAA6BzTRTfo42ZnFp56/FydWZqV1QHr/af1XEtRmIYnCgBuS/wJksadsOwCAwTa6C1YEkg6QFpCSRF/nyNgOQNG/AhSwegDSOVC4D4iGgWvmzmQ7CAPG0P9FTFuAAQVXWjsKtMlGmVhAzQDY/ZCrHzy7j1WxZh2zrWPGvn9xq7EqrGQFnE0fhXJo20H6WYBMJ4iCRfhuE3E+QC9ZgpsHOODfJK0AKvXRDVdwNj6Gxeg40jjB8vhxLJ1dwWApQtKlBeDer3jzRk6F0kL0j+IkTskCUAQAixYAcQFQcAMP4+kh3OR9C65tvw2BnhYrmJdwN1bz05h2r0OYdTDTOgyvN42pxtUYdw7CQ4Bufh4eGgjUGHynCZd+PG+Qpb4eq5/oOmbVYlbHq45XtQhUW7seX9XitZcAACY3UXcR6V/8n2h+8Q+Qi9WfSfiNAGBh+Wd6+03TtoKaxsbkX0AAtgz4AIXrzneAtcgkraWiuUpYyTbxcqLGhl5+lVoZ9SK/Tmm7ty7OtiHKtgKr6dWeJIiiWCq1OulLclhFuO9CZ89TGTL2QhQggHjc7Q4EkM+V1m5qDJhdEn0ALvw8Vu8vgCUQBGAln8KAtMOTxNZWnVXQXAcAhAGRQUCAmFVp6gAMkL7lFuCffBFBoyS4WH2oVt7iyeXn8Vdn7sGJ5CQG6GLcCzYBAEIiETaAEf4rRADFiUGSaKMB0HLHcKo7i4fmH8dDZ17AQm91SwBAkn8m2yPtAEOWxRYAwHYtAAISbOEYweSfQIAxfDBigMNujjIAwL5+ujja6r5HQIAAGUEAEQIsnX+5ENaBgBoAqDDc6gdPhWDZVeuYbQMA5Bl68SqSnOI3CaJBisnmfjSbDaylsziTPY4EfTT0JPapm0S4rhOdR0/NYzk6hVPhUXhZQ9Bptgy4KRPaKSyPHcfaKSMASAtA0of2MuVdGA5k+wkAUNIAsI4A0gIQGBcAX342DgCNoIWvb3wQQTaGFX0SXZwXocRD6u2Y8g7DhY8cCaJkgI5zFv14BZkXSiyv9m4VdgBBGLZaeCpA079yvWvVr6LLt0V9PVaPZR2zajGr41XHq1oEqq1dj69q8dprAED65KeRf/Tn4CzOQwsAYKv/Yvlnq/8U92P1n5Rmiv2J4J+t/JeTf2n2tgDAaigJsPRQM7mnkr9dNiX/Sbn/f6RNwE+A5AJFAYIBxQczQQ7ZzqkR8TUZSI/45WgPkJYHLhVAANfNkTIBJDXfHmIhCChaAPzMHRgF7oikXZ4k0oaZs6GcbQDcXmkBANiqoNIMOmZvfYTFf3U/9h++pfoAvYgthEmSxji2/CQ+Mfc5dNJVaJWgRaV7a/9nnCNN4k+ZCVb/CwBg6ARQcgBouW0cXzuJL88+hCfPncLKoLstAMBq+6geQAEAFJT+stCfAACW6k/QQdoKinYAKwJYDoPQ/kus30IvrGAISC7vOGLpx7mzJPri6sBWECOivd5WIlQQ8/FF/3/NAKg26uoHT7V4yYOnbgHYMWj0rO8lq+g786CyP6lVbtZGU02ZxJjprG6jocaG1er56Hk8tPQRjKtrJOFdDk/gdHIUA6+HtbN9xAQAehRpuXK2LDse6BYrGAtAGNs/sf8rgAAqmNoWgIYH9vybdgBlAABvHO/Gj+Ka5lvR9KbhgLQvPrQvJPinsZqdxWJ0ClPqMNre1JABsJdBkouJ63bb1Ndj9WjWMasWszpedbyqRaDa2vX4qhavvQIA0OIs6S4h/NR/wvhnfxtZi9X7kep/0xVbOentZ1IzoYEZDaftiyaAMAX42mTJkwyAFkCK/vk1EQLcGgBQcEJWpRVUtFH4D2UhwO3C6nASxTLsLqyBRXdATOIRh5F4uRtQIDPAREmQz1SPKbS3/ZxlCAJw38QmcGfFQVL+qQmwaWHyvwNbwaVFHCdkTPRL+5qnKZQfGOs/CyAoLxPGKlkAWe7B7/Zx/id+E4e+4ceuiNYSq+Nrgy4eWHkEf77w11B5Dl9pBGwdFeE/VvrZIVJQ/i0AUOgADIUAjfI/HQDIAnh66Tg+f/oBnFw6j14cghoBhf0fWwAKuz9h747qKtjftwMA5H1W/G0VvgCKCBQ4Za2K4uRtMTS2AgDE9tEq+xdJviUXrw+DUv+//K0GAKrdSOsHT7V41QDA7uOVZan0XXGMsR1gLT+PUK8i1RGitIcu5tDPFzCGg3hz8H403XEM0lWcGzyF+cFziPIOlp0TmOseFwvAuJMi7qd7XgF/CADQroQPfPta6AFI0i8CgKT+O/B8BbfpSuLeOHcVAvZ7NVwE7RamgyM4ENyM/bgZbX96W+YDK/9c+Epale829jRLYvejaOc163vYzjEaXaOOWbWY1fGq41UtAtXWrsdXtXjtFQCAhY70mbuA//pBqKVF5KTvs/rfsr3/TO6pts7qf9OFmlDAvlx6/tkWiJZnpN2FGUAwwNr5xjHUuQVkPSP2p7wAym0D2kPOpC71TV90nAKJg4y+9hGF/ZjQrwv7lRNe+SCf65teeAgIYDQDLmYRUIDJPlsI2AZBhwEuWQKdxkLPZzLoiHPBetZnO/ulN196+XfTDsC8lPRvqvqrHJotlaSQZ2ydNGr/RZLITJn/uQVdoDg4rpKuW0gLABAERgsgJMBhhACVa9sAlA9vtYfe+/9njP3o772i8ykr8Shzt7nOAu5bOYZPLn8ObTZ2Div96wCA760L/5EBUKj/G+o//2YSf8Yg1gmOnnsKdxz/MqI4Rs5zwjFJDQBz2MKPYO//lu4PJQ2ADRaAtjWlAABGx9BWAIAYRGxlLVnSAJBe/7KwX/HBsu3It9QAwMVcuuvb1A+e6vGrY7a7mJGKvhLOwfcVxt39cFRghDyoaSs8IXqEZngp+jKe6X8Gb298ANe33wtHeUITImjwpcFv4Nkz96I3Fwr9XxwA9rgFngAAVql0gwWgbwQB/cCB03SNlYm0AJAB4GLcP4BvdH8GV7dulhh0B1309RK6OItV/yTSQY4p5zpxSJh2jsDz3jh9/hcacfX1uLvrsbxWHbNqMavjVcerWgSqrV2Pr2rx2isAQNJbQv+O/4Txv/pNZK1gY/W/TP1n9Z+Jqdj9AYoJPyv+0i7A5N8FGhSXZkU7A+bXkK9ERpXe9eE0x5DrQBwAmKf5VP0XaoALpEYHgMmwJPwpt0vEdg9pat4rfNiGRXRWw21STscC9muXPNx3OhsUEjR2f6VyrnwPk/5SpV4E33KAVnO2+h7rVJoZYxK7NVXoYujQKvJv88Wm+s9MVUSmNqzF/nDhwg8TfQsGMLNl20Cx0PavcD3gpxEMoCUggReyEAgi+GRvZlAR1wVUP0X+5puQ/NMvoNUe3yksF/33ghbPHvlTq2dx78ox/OXyXZh0G2iSzm9MI6ziv2UAsP/fJv8iLSHCf4UQIAtKATzloZ/2cf/Zx/HJF760bvdoTwfZtEMAQMbTiLPCdsl/Sf2f40by95LWhFD2OaZGdABk/m+HKYMlw0eGkckJior/diDBBgCgLABYDMWaAVBtDNYPnmrxkgdP3QJQKWi8QVOkbjWZR+YkSNFHigiZjpFmMVIdYjk8g9n+E5j0rkIrP4Ao6aATzaM/fh6d5T765wkAZEhfQxaAw+p/IQZIGldhAdikFSABADoBEMV2cZXzNoynB+EqH9pPEahJ7PNuEGaEp9oY14fQdCeQpBEUBV748KqX+nq8iDFQ38OqBa2OVx2vahGotnY9vqrFay8AAKz+JyeOAb//D+CcO2ur/wpoMqm3wn9S+WeVn8m/htpPRiATVlb7XcMAYCJDkTlmN0kKdPrQCz3kCan2FGZrwRkfh5Y+eB85kz5S97ULlTWQJSNlUXFFszZ5DBSzvGxgAsxEWxr6E0N9l7zaJNcFRjCatG04M2LZZrItAQFIrbfFHGEESFJn/iZL8fcS9X7LM02gQBT5jUDc1ktuAAPZ6cICYGRlARxKsvZi8Vf6zA0ggMluNXUALABAIUB4WlwK+C9LPSnYrPyLL2Hm6hurD9JdblGo/9Ou75mlF3H/yjHcvXYfpt0mmqzkW8E/Iy/BJN+CAEMAoOwC4EjLQ+A0BABYCJdw/5nH8ZkXHxCAgAm7iDza7g1aLlqd/c0AQEkQUCr6hc0kAYByRwb/ZgEAWU/Anc22kqYAyFNCHS/DBhi2DhR21u72LIEhACDAgbX/KyX/Mv5qF4Bdjro6md19oEpr1g/rrcNGBK87WEHiraGp96EVjMvDwHd8eY3SSCr7cdrHC+nncDp5SJLZKX0djjS+Blc3b0GaR3hi9VN4auUOpHqAYHwM3YUIg0XjAJDGe1sAUG6q0HDFwsSx1n/W03TY/+9Kwk/xP2kBIADQ8PBNzX+GI9574boKcTbAWrSIlfyUuAAc1G/DpDoszIIj/nvk3reazKGPBXhoY1pdh8C39MGLGtWv3Y3q67H6uatjVi1mdbzqeFWLQLW16/FVLV5c+9W2AcziAdbu+n8wefsvISOVvOj9b5D+v1H4T03kwD4F1fYMAMA2AQEGxNPMVKFp+dcbAJ0YWRQjG0TIKQFAyv/UAaA9AUc7cDNXeq6RtiVorPwrVsZdY403VEnne6TYF8J7RYit7z2p+lL1lv7+DHnEajwV+imql0FLX7yt4tokf6uztAEIsIl+wfA07IOdLf/MgeTQIfdhu/XL5Wmq+zPR36gLIMn/6HcSVCh/JoGGYpF82DetAWQpsGPD52enUJFGpj14ucbyT34E+9/+7a+4DkCYRbjn3IM4tvoYng6fw7gboOm6pv9fFP83AwCF8B9fC/V/AgBNp0UEBk8sP4sHzz6No6efFfE/ScyLlglJ2pn+lyr/5fDvAgCQtgALDAxBgm1O4bYAQJnUISr/G1keRX//pvFXtwBUv3GWt6gfPNXjV8dsY8zCpCcV/SQfwCOaCmCglozFn+9gTO8HhVgGSRerOIt+Po+D6lbsd25GjgxL6Qs4FT6Etf48xrwDaDv7MebsQ08v4snoU1iZW0O4FIsAYE5ktkw7q376rsAWWgQAReyQdj8EAij261nKf7n/3zoAeE0P3+L+a8x4RzDmTcNzGoiz2DwXdYp5PIPl9ARyN0Yap/D1GGa8N2HaeZPQrCK1Cp0rtN0puCqALyyVC4kHXoEwXKGvqK/H6oGuY1YtZnW86nhVi0C1tevxVS1eewEAiBZOIvnw30fz+KPIKehHAGCr6j9b/w4mwLhvqP9l+r/nSbKpuwmwEhqLujhG2ovIjAeYz8YaXmsC3r5DcL0mFPv8Ux957kvPOlvdHSb/ngEANtDydxvWQugPGooJc5Iip64A2woiAxJo/iwV+oJiT6P3LfQDrL1gUaOXCvxuF7IemKBvCRoU2aiyyb8oEG7+ZDkWMgXscgEAgFoCIi3PhJjfKwBKKtoEQwAgTNH5/v8NU9/+L19xAKCfDXDHmbvx2NpTmI3PouX6aLqOOEeK6j8r/6z6WzCAP28EABy4Ygvooek2Bfe4b+4Yjs0+i6fmTiHYAgBQ1EAoAIDRU2VDPtr7L2r/dt0yACAtKwQE7L/Rk3NZAYBtWAA1A2C3F1vNAKgQqfVV64f1xrBRuZTqoUkWoRutoB1MouE1EaV9sbPrB7PiX5+pBI18Uij+WR4j0QNkOoGTBQjUOHKdIIx7GMRdnOrejyX9MrJGhs5sH9FagqSXbaQdXdTZuwIbKQsA8GbLhz9fCfJb8b/1VwWfTICG0QYIetM41LoZE8Eh5E6KhjOBfe71mMlvxJi3v2DayUOI7RNJFps+L9d41Bbvp2kCx3EReESAX/9LfT1WP8d1zKrFrI5XHa9qEai2dj2+qsXr1QQAjHWZxspXbsfE7/1j5MOKPsuzRfXfhbYVfnVAQ+0zSv9i+0ceN1sDfAeKiWpnAN0zNPU8jpB2Y+TU02OSxaq0WAD68NvTCKZm4ARj0PBEu07qLVLp3wbsp7YAqw+SLJGuv00yLkm6TaZFS8BqB/C7s1xcADQ1BQZMrmVHhTWA1H5vQbu3yX+RwEuLAD85o7q+s1EfYJtTrikmSMX+bZeiBYAtATZQG9blPopvoU1srRZAgRWUBAO161kWhNUgUCzU8NitNWDiwB0kiL/h+xD83T94RYtPnEd3kx7+9Oxn8NTas2IB2PRcSdpJGCkAABH5EwCgBAhYFwBXEQBw4CkfgdtAmme468z9eOTc8zi+OHfRAACp/2X7v20BAHseqP6/YX37/o4AgNUDIBOjvGxiAHDYlTQAytoANQBQ4V5aP3gqBMuuWsds65iR+k5K//n4RYTZGlK3h+n0Rky2Z5DmMRYHZ3HOfRjL/vNwch9R2kGWZph0roUOHYTZKrrJHJJsgCzU0M0UMVL0zoWI1lIkg3UF1+pn7QpuoWBaANj3V3IAkMTfd0TxX8QARQCQvzu4KvgqHEhuwXz2FKYaV2N/cCPa8WEk7hr6wRyifoK2M40J72q09Azazgx8twnptnLcPS+M+EpGv74eq0e3jlm1mNXxquNVLQLV1q7HV7V4vdoAgM4S9H/3R9F88C7kYyPV/8CBZqLf9KAaDtS1mfT6C/XfJv6S/KcJ0AmNAJ7V6YtXOpJ7y8IcVqrvSjzpmfEH45NoHDwINT4udPVtE3+CFBTGo6sAAQCjtGaSfCa9o4sFNcz3KiBhtm/LvPwbAQLuD1kJoUJOxwHRFjAAgfws7QOmnQBkLxaigAUl36q/7QgEEEToc/sLjQkGiUlmItoIBggoLdqAFsOF+zCiL0BXAa08KO4zv8vaBIoTgG0lUKGG00uQ3vrVyH/qM2g0x6oP1F1uEaecI6/g43OfxvO948iyGA1PISiq/UMLQMcwAYZJPyv+RiDQc26j7fsAACAASURBVFz55ygXvvIRZyk+e/pePDb3Ak4uL140AMBD2AAC2KEh9n9biEduAgAIrBQ9+zKcRjQALI6keCDbEVcLF4BRh4ARd4AaANjlgJObaC1oVyFaZtU6ZiP32kK8Q+jqubGnUUoYAQMsI1exVPeJWDfzKTTVtNygqPK/kp3E2egxdNJz2O/ejOsa74XvNMTO7v7+h/HM3D3ozYdIaAH4mnEAMHT/DQ4AbAlgsl+wABoufFH/d+A0HBzATbgmfyccN4BWMbIgRKQ68hx1PRctZxIT+jBa6QGx7xl3rhKEF7mLht+SeL5Rl/p6rH7mX7GYWeom/bH5HI+iEEl/FXF/FYPVcwhXZzFYXUCehrLTHO/NyQNoTF6N8en98MYOojE2jUazDX6G+DfbVtTqR3n5tnjF4nX5dnFPfVIdr2qno45XtXjJPEy5aEv/tmmVu5LL0osPYepXvwcZ+9Bp9ddiVb9U/W94UG0XmM6hZhyowINkaW1W/pmwplDdPvSAiaoRZsvCEMmqTWSZYMWsShfJP5vAmWg70gbQPnQV1OSMaTvYbmHC1R6zAICIBQB0Dhoz2gEbFuYBua188w9F9ZxJM60GhZ5gRfoS26vft0x97ivBDCFGlOXlCQpwe7YURGIPaD661Eaw3b6TdTAYSeo3rGvQASWIBJfNjAHRAyi3H1AAUIARU17OOWeipiEBAC4EAGiR51sQg8QKFqIiBVx1DfofvAOTB468YsOsG/VxtjuH2xc+gxODk6DEMyv97BgZVvsdAwhwKBUAAF9F/V/eo/q/J8xQMlVWow4++eIX8eziSayFAxSlIp5e86imeJ99xhYSC8UR7sIBQAAAW34SmQjRFFhvAxgGiwAAAZdijMhXG0eAsuXftgBAWeivTP03h7DBHrAGACoM0frBUyFYdtU6ZhtjxmS9Ey0IJd0l8ui10HInTGVa8YZl1OqLnvb1ra0dIBOFrIujC3+I44Mv4oC6VajwLzp3Y3F+Ab3zIdJeZiwA93j/v1gAigCgkmo/1VsKS8B1BwArACiAgILf9DEd34R9zg3Y59+A6eAaedb28yVkzR5CrCFKusjogQsP+5zr0UoO4sDY9Wh47Ve8L636FXJlt6ivx+rxvuwxY9WGc6goRNhZwuyLj6J76ijU4AwcsKeSVkZmosKknirVxbXMa8bYfnL+pZFzEjFxA9pHvg7X3ngr/NYUvMAIXL5a1/9lj1f1U/aa2qKOV7XTVcerWry49qsKAHziQ5j+s99COtkaCv4Nlf9tj7+zLwOmjdifEjcAI/anvByqx+SfffXO0CotHfSQrplWgGHlP1VQ7O3nvY/3x5jWyXSv89GcmYE/sw+63d7+vug0jNigVP2ZmRGs4D6XWABM/vl3+Zotyu5sUxCQxTAVENNBgIl9Ar1SWMcJXUFaApjgD5X4BRCwgEJRhafQHzPQeGCAg20Wze8heHDBhYJ9ETQtpqVHYeOyAQQQS0VX9k27bBOwMchyKB4P/3GOFaRDtgABAAoBuuMzWP3Jj2PmyG0Sh8v5HCocAJb6q3hp7RT+YulOnI1nMa58eK42wn+lpD+gm5QFAKQdQCr/RslfAADXQ8NpIs4SzPXP42NPfw4vr8yawrrYPZoYUR+gUOw3bhCl2PHnco9/qaffmkbYMSl6/0MbP34+q/+blgIAyM08gWCA+QD7TN+BAbDrFoDaBrDajbR+8FSLlzx4atbEMGhihZPFSPIQORJQELDvnUekVkBxEYIAmYownl6DftJB350Xm7s80eipc+IWMO4dQEtNYcw9gDiJMDd4BmfCYzgXPI612RDhYoS4myJLLu+Nt/qZ33kLcQBwDf2fNP+hAKBvrP5Y8eerUf935PcgaOH9wc/iKu9WuI4Hz6HAT4p+1hHRP4oAiqsP6WraQz9ZlfjqyEez2YSv2ghUW9oByJ5wnTeWPWB9Pe48LkfXuCwxKylDz554ES/d93Go7kto+DmnSAg8x9AXhZyyDvZtMAIemXcU9Swt/aoaSaaR5ArewXfg4G3fi0PXXje0nap+1Be/xWWJ18V//Wtuyzpe1U5ZHa9q8ZJ52KvEAOitLcH7pXfBoV0fK/pW8R9NBd2y1H++7sugplyT/LNwMcZ1PSCMoNZ6lvbP+5yS4nse95B2LAAgdn0Q1oDcChNWoh1oAgLWM533RzcI0Dp0EO74JHSrtSkxFW91fkAjACyIKvtCZhXZAKIuRzeCxjpTYMtTUcoOBemlYCEr5QAWYyCJoUN79+bfsxQ6CaHTdGgbKB9LtX0K78k61BDIJR46Hsg2GxZiB73NSX15HeUn0AnnRbZlofzHEhDBxL8oExN00J6G5nus7pOOThYAEWgCAH4KllpUmgoDgACA445j7cd/AzO3fafJWy9jIaoAAGa783hq+QXcuXoPFpLzmHQDQ/W3LQAm0bf2f/yZrabWBlAYAkX/v2MAgCQnALCAjz31Oby8SgDAqv8Xp1Iq/8aWbwMAUEr+5VhHRP1GAQCp+tvuEgEUdgsAFNX/0jnbjgGwAQAotwCMVP8FUKhtAHd/M60fPLuPVbFmHbONMSMDgNd/mmVIswRpFiH1u4gxQE8vYNZ9UAAClfk4oN6Cq9y3I1AtaOSI0h6e630WL/XvRxPjRgVX50gRInR76MyGiFYSAQDybG8DAMb6hmC6Vf0nAGB/lt5/m/zz1bPtAF7Tge83MRPfCMfX8IjsqxmMefvQxDRayVVoqWkETgu+aom6vxIilyPCi3y4E4ShmwK/n71Vss5lfEBVv0Ku7Bb19Vg93pcUM5v4d1aWcPzop7F6+jH42RJ8gl50v6JwEfUvClTf/mAmo5z/KZlzsidQLKvkqW2PgUxTGcecH2qZL/J3ehUnWYbMn0br2nfj8Fd/F9oT01eM/XJJ8ap+el7zW9TxqnYK63hVi9erCQDMHbsDh37tR5BMt00fviT9gkhAS6Xfg2LyX1T/mfSzHYCe58QCul1D/ad1GiuyzL+Y+0Yu4u4K9MDa0bGlwLoA6MSBjtfp/sXzPbfieo2JSfiTE3DHJoFm07QblJahVV+jYRJ/0QUoLfIe2QGBSdiDXfS6JwNTyWfCuOYDvRh60OdMUBhemiT2NEYeG3eD4cKb+uhC+n0YQkd902pQPA52xQJgkjqAVk0obVrLNh4b4ywPFgNIJCl0y4EmMl2AFpxbUnyQAoHUVOYpSOIhAODCQ/8D/woT3/zPqw/UHbYoAICX107j2OITuK/zEFazZYx7gehFGsE/o/5P7ISAgIABkvyXQQAHFAH0HA9Np43leAUvrp7EX73wFcx2FkQckNaOxakQ9X/bv68Zm6FIok36i+f3hQAAofwb1X8ufHVzZzOZZCsGwG4AgOEcomRqtY36v9mBGgCoNEDrB0+lcMnKb/SYSYKeUsU/RKx7IvyHRgJ4GVLe/2mhwjTV8aQ3veGOIVcJTuZHcY3+aky4VyNQYzZJNQ2+xzv34pG1j+Eq9x04ENyI886zeGbls+jMDcQBgAAAnzV7ObGVBIc3ZNr/kQUgDICCDUDFfwdOk/R/ywCgBkDTxWTjIL7N+wV4wizR0tvvaeogMMk3d0CTc70xbP2qXpFv9Ouxarwu+h5maf5L507h5WN/hZWXvgLfzdAksEWaouegSdFLVqhslUTofmTFeEoAAib/Rhi6GNebKafr49xMSghqpakBA1gwStIcsfbQuPo9uPq2b8fUwes2gggXE5AdtqnHWLWg1vGq41UtAtXXfjUYAHmeIfzw/4TmfXcZ+j+TdGoANJUAAZrP/nEP2J9DTbpQpN9LL74FBsIYWOmaZ7oFAArBfd40k5UecrY68nO5kPzXV0L932oZAgF5DkX2YKOJxngLzsQEFFsDmNhLo7W939r1hPIvJWSb+A9vyaXvIaiRsT2AN/cRVqGt+Jp90gBF+7qs2BfJu6X+EwBg//+ord9WIAA/ilZ8UWgYASI8SEFAbr/9+CALwFj4lcRi2G/u+fYpk8rfdWLbDWg1uCUAYKj/1AAQBgAZCXzmxR6cRCH6rg+i/V2/WH2g7rBFAQA8s3oc984/hCf6T6OXdzDmUcnfiPsRCJA+f75aAKAAAQQUkL8RADAaAC13DC93T+PY+Sdx9NRzWO534BMAyLYGADKyJYp2jYwJPZ/jhW6kgpMXnf5WHqJ0Pso2gGwHcDXbLEqAgh1bZQ2Aou9fXkvLJgbAaIW/WJebbeUCUAMA1cZn/aCuFq+LnjxX/5o9u4VUmkn/IkPN2UJRVoRhUyT5AE1vYgiYrCULmEufxtnkEblBjOmDcEhpz5bQS5bQCc9jNT4Jj+r2Y8Dq2ooIADL5T3qEyPd2AiwAANv8JOmnBSCZAOvtAFL1JwBgGQDye8PFhHsQVyXvRLM5jpYzjZY/ASLOZFQEGMeUe1hU/2sAYOtLor6HVb9VVI6Z1uitreDZ+z+F+afuQsPnnFChxYmvBtoNTyoVJvE38z0m+gHdLsgMEEZ/qcy/A43SzBeLWYaZbfJzs1wjigwYEKU5oihGcOSbceP7vhutif0X54G9i/BVjtcuPvP1vEodr2pnt45XtXjJPOxVaAFYOfscJv/9t8izWaj/rP6zYixtAC50y4eayaGm+TcPihkck3/qnjAX73Sk+s/KvwAAVlvP9NYbzaR4sApNpJPFdYrQSfXfxkeE09bnQYZVtQ6mFr+7fgC/3YLXmgLaPlSzCYfJvjADStm7ULKMNsHQLUBsA8tq7FvMuwgs2AR5CALEOXTXN3QG+hjSvYD2gdtZDxaaANud+m4PSBPk/T5v9ptBgGK37PErUvcViyh2EWcCWgrGSAcD2RfPD0RLQTcA7bMdw34IGQAFwuxb8IKCgFkCNaBGgIv4W/4eGt//q5d9HlYAAI8uPYPPz96Ll+ITiNDfFgAwwoCm759cUGHUEVgnI0BRANBH023h+NpJHJ1/DA+fOY7VQQ++cpEXib7U6WjLWDDutMzJTd+/qegLw9T8BldaBQoQiXoU61X/gkUgW3I7O643Zvalvv8Cp9klA6Bs8SefOZr8F0Pa/q1uAahwL60fPBWCZVetY2Y85/vxmtj9jQUz8J2WabEqPZB6yQrW0nkcbr9V+tcXo9N4Mv1zdKMljOGAJLkeWlgenMZ88gTCqI8Z/zC6g0WkkxGiTo5+AQCEpJVtIS5S/fS9YluIACCZfuIAwMTfFUCAP1P932u4ovjPxJ8/UwDQa7r4+tZP4Ubvm4cPlvL44sNzJT6LXtjB/vZ1Ag7Uy8YI1Ndj9RGx65hZgb7nH/oCnvnc76LVasBzcrRbrlAROemY4AS3xFDhddBumcS/YK6UJ6rV99bcb8yyPnkdhDmSlBoBQH8QYeKWD+AtX/e9Zspymdkyu47XxRzc63CbOl7VTmodr2rxutIAQHH/Wbn7tzD1R7+EdMxd7/0XAMBY/6lJVv81VFtBtQOWbwUYIBhAizy1uCoHOqz+k+LPpIviadqFN+YiS2PESwNkUYK8R0s+tvmtl1y3ureNAgH2xgs4PjzPhdduwm2Myz45XmAsCdmHJT1YW1ivEa2w4oNyzx1tGRg9XbZ/nwx83WN7ww7FmkIYsLify+9blPn5Xq8L3R0IdX/DQv47v4bgRbFIFZv9Y9QgiJAlfeSk9jO5Jb2fonkB3ZNy5NRkSNgewIqVBQCoA8Djti0A8sQhABBrpO/7TuCH/18EtFa8jItI4GrgwcXH8JlzX8R8Mie6WWQAiI50wQCwiT5PnWEFFMJ/FgxwXMsA8NF0Wnh25TjuP/cwnjh3Ep1wIAwAttEWY0kAeTFqMK2jZhyu4+7SZspZN9sKLChgVPxtiwAT/ZFlKw0AeRRbxf9CR9K8Zx0A7GNdxnU5mR++vw39n2+LFeb61EA+otYA2P3orB88u49VsWYds40xC9MuwrQH7abiXZrRxk4lYCc/b2QDLCBVoYCxbw7+JsadQ5aRZq9cTYZWH7PhE3h57QEsDU5gtXUa3aUB+gsRkm6KNMov+6S++pm/8BaFAwAZAKb6zxYAPoOVEfwTEUDDAPALEcCmi+/1/zPG/YOIsg5CrMBzXbT1AbjO5X3QXO7j3SufV1+P1c/EbmImIF+3iwf/+69ibe4ltJuGFjjeprgnxf0UxtjzWtD9tRZWQIPe16VdutzJuJnAGCCALNF+SO0RYEB7Kn8G173/n+DANZfXrmk38ap+Fl6/W9TxqnZu63hVixfXvtIMgJj96b/9A3CfOIqs7Rv6f5N987b6T+u/GQ01Y5gBYv1HcJSJaiuACvvAYm9z9T9jquXCJZvAZSLqgIl0uNxFukLto/We+J3upVsCAeYGLfMnMgOcgK0CbF9owmFF3PegpFhhmQCS8NvkrqBz7QCoFkklWfg65v4TtNjhnBaUc97KmaAX2eHIZo7KkLO1QBgHLN+XnAGkhE0UhQl+jDxiy0EMxZ/jBGzZ2LCkGq7viTi19mF0AGJnHQCgjTXtFrk/aQ7FlomBAQfiW74e+ic+ihZ1Fi7jwtiRUXLf8sO4Y+7z6KVrgErRInBj6f0CBFjqP/GOIQAgVX8CABSAptOOJyBA4DTwxOJzuOfMg3hxcQ79OJR1yhoAQzdGCwIUAEBZ5I+aAq7DUh3BgnUHgTLtvxwKMgOEAVB+/lP7opjql10AygAAsZyRdoCNnyG9hOu0/yLnHwUA+Dk1ALD70Vk/eHYfqxoA2CEBJpJJipH8x4Z9Da1yBE4gInUvR0expF/Efu8mjPWPoOmPia0de95dxwjXsbVgNT2DTy78G6zOrWKwnAgAkCV7HwDgA8xQ/kn3o/0fmQCGEWAU/wsXAMsCaBqRwHbvAJTjInY6aHszyL0YOkgw7lyFIJ3Cfucm3KC+CePBTPXB+gbYor6HVT/JO8ZMaxx/7F489fn/KkJO7aah8Y+3SVM1wkSk/ZeT/xYFLUX878q06hSTXb7GiUYY5YhTjW6Y4sDbvwdves/3CJg2nH1UD9Nwix3jdQmf/XrctI5XtbNax6tavF4NAGDlxCMY//UfQT5YAvwS/b/hQLPCz6o/u5AmyQ6w/f/UB2gRLAjgriwgX2GyahgA7KIUXSNNJqAPzblDyj4nVv1dcdWLV0PE/T5yiteVGuGr3mOHDAIr4CrOAEwYWaTw+UpHgAYc9nbRqjXwoVyq33MCQ2DAlltHGQOj93oRbVHQkTJAwE4gQPm0CyBgxPoEaRZQwB42VfqJ8ma0IEygCQawop/FAgBkSQzEofT5F+2pm0aUVLe1tEFQKFn6+z0q1HjCCFCkkhEA8FORE8hTB06aiBAg182O/A1k/+j2ywYAFNR/amoNohBfXn4IdyzcBZ3HIOhRFv8rAwAFK0CU/621LhN1AgCca7vKQ5zHuO/sY7jzpQfQi0Op8EsPfmpA8yLUBk9Zr/6Xk3/Gz5UZumvaAbbo+5ekXUR6IYm/iAGOnHOusyMAIBMJCwJsqB7Yx3epyl9mrGxlD1gDABXupfWDp0Kw7Kpv9JhJep9n5kbrmGRf+rx4E9A+fFrKlJZyvFIdYzF7ASv6FPrZMvrpEvrpIvIYcJMWrmm9DYHXxhdWfwPdcyGi1XUBwOpn6gpvYZlyIgLoq3ULQFL+CwvAhivVf7YEuE0HB/2b8VZ8p5j89rJlEQI82LgBM3gzUpXgRHKf3Fxj1YOT+djvvxltdxqBGgf4gHI80VsgRht4m22ArnAEXpWve6NfjxcT9G1jRuu9JMFT99yOEw/9pSTzY6z8O8BYy5VX9hyOU+lanurm4V8k/0VlvuoE9WKOQeaGdobJXREWwCAT68B+lEJN3Yy3fNs/wtjkvov9+BoAuMjI1ddktcDV8aoWr1cDAOjc/eto/8mvIPNiofxL9Z8kPfb+s89+ClD7eDP0jPUfQQGj4iYAgLN4Hrl0ADDhYn+8SW6cBosFrtjZOaIF4AgAIIl0rJAlCZIwRBpGyNPEJKlFhb562IZblNsK5E3Fyrj5sxQxPP5OAMAXloC8Z1kCfGUV3ewHD4Lr2cyPSWHmIheTgHX7vS13taDml//I96iMKCKApoKv0wx5GENHA2haDjIOtEbk34UBEK8Dvdt1ipYBALY4yDEr5DwmasxQd4HnpCElceiEgIwBADRBmetuQ/RTt2Ns4tKfJ3YUyC4wOe+EXXxx6Su4Y/EuUMXAU1rsc4fJvlpnAHBIFVX/IQAgYICLBm2glYdBNsAXTh7DX75wr31Gmg7+gkAh2IolU/D7hfo/Qq7gvlHQjyAAOX18pg/zcGoCMOEvKvuc+2cWABg50QUAYNoHTBuGwZFKrSdFS8BoO8oWNn/bAgBWtLAGACrcFOoHT4Vg2VXf6DErAAANggA5sjxBpin6FyFUS+jnK1Ldn9E3igOAB0f+HmZ9aQlIdIQki5Cgh0yFYgXYic5jNZrFye798MYb6EVd9M6FiDuJCACuC4hVP19XYouyAwBZAIUAoGL/f0NZAMDS/wUM4PsurvPeg1ud78W0dxgNz1jvNLyG3LTp48olyrsIs47cOyO1IpMHDw3olOhsExPNGbh8SF+hyuuViGeV73ijX49VYlWsu13M0iTGA//9v2Dx5SdktjDBXlewp9/0/PPnKfa2lkT8OFEhAGBnVJej4H4xhzQEA7r9TOaE3ThDghZu+zu/hOb49CVdH/UYq3ZK6njV8aoWgeprX8kWgJiJ5+/+A7iPfA650P5p/Ufqv6H/Y8wBWP2fMD3/QwCArQJBIPRlAQBWzHFKIpZBCgHUBSLtH/RPZ6LJf7EnAL8RZTNAZ5akSMMB4kEEzbkBE+QRUcBi3YudC4xqDcjv8h3m/i7JnPwjAFAk/zw+Fy5ZEbIS/+cAKZPqAGlM21cmi1sww4Rqb6v+YE5vGKS8geuEggI2AJKQZ9DSz2/dAURoNjdt4ySj7UYiih9HCj2LVOz3Z/WaVspsgyAAQNp/YFoKygBATiDj6reg//f/EFNX3Vh9sG6xhRynAAA5lvqruHvpfnxq8fMYVz4CabEjfmSt/lDYAVIAcCMAYJgAbM8jAGAYAGEW4u6TD+HTBQDA02h1GQqSxe4AAGlOkf00egDmHG7VAnBBAMACHWbsjCT/drhs2QJQBgDK4n/FbKPUAlCwAWoAoMLwrB/UFYJlV61jtn3MClruWjyHWfUoBmoRyiWKq5DyBm77vgrF0SzRiLMeVqIzWB2cxoR3GMnEKhYXzqF7PhT6fzLgDfnK0Iqrj4b1B7QI/xUtAMOfCwFAVvw9IwYoIoAEADz4Me0Qc/m5pfZBxS1c7d6K/c3rMeNeL+r/rqDV68e/XvXc2zG52FhW3a6+HqtGbGsrU/aafv73PoTe8hyU0hhnHyvbXBuO9PZzmWgSaFpXnubfJyimZCczFzvxrH4Em7dY73/V6A2MQGA/yhCnCoe/+Wdw7ZvfftHtAPUYq3aG6njV8aoWgeprXwkAoHjWrp1+Gs3f+Uk4iy9AS+Wf2RnRegU95kNNKKgDtEPxDADQ9Nf7/5styfZHAQBWz12CCKyuxq6Z41CUToTpHMMEGFm4P3mWI00ipP0BMvq6ZyWbvcsACGwn2Fqed2xgD1DoSI6izBG3Sd7AMAGYONLijTZ0xevw0ApdVzE+sFoAApLY/n0mgYJDayBkIlv6Hk/BI1vAV0gpoqhGev63GFZUyiejgaKM0mbAmDZ8KAIveQrVSKEJxsRkAMTCAMhpbXfwRvR//Pcxde0t5ngvseBSAABZlmG+u4i7lu7HXy7fhSm3gaYALAYAIAuAPf9i92cFAcsMgFEAgN4Aq8kq7jn1CD57/Ohwzj0EAAzBwbaiEGuxrgdWP7EcMtr/OdoRpgcdB+Q8FlT/kdiSLSAOCyW9XmEN2PNLpsGwHUCq9SUGwBYaAEP1/zL9v2z9VxIMLLcC1ABAhXtp/aCuEKwaANhVsOQhRZqapQ1xjIm9TRZt6AmLsj5eDr+EF7pfxNpgTpDvtWQWrQNj6M6H6C/ESHoJEqqwXuLNdlc7fgkrFQKABABcY9oq3ucUABS6v/T/uzb55+8OGo02vi34EMZxFRL0kTg9EUOElyLT7GXjTZo3YA8q99D0x9Fw2nDSJhpeW4CBvR6XSwjprjet72G7DtVwxQ0x0xqDXgdf/KN/h3BtXp7g7PlnxZ90/7G26eVs0PaPwlalhcwA12F/4W7KL9X382K34PVIlwBqAgziDGECHHr3D+OGd37rRYEA9RirdibqeO0+XqwAeo6P7iDCifPzuPe5E+gmqaGHQ+HAWAvvvflNoimz1RJ4PsYaPhougTrTmiNz4y2Swd3v1d5f80oAAEUUug/+MRp//MtAtCRq/0L/b7P67xj6/z4HaioXYECs/9j3L/Z/RFAJAOTAwiqwyuq9lFAl+VekztNSTRJ/ggDGDhAJ3zfVdzNpsvxmK8OumW6zKp4XYEAoDAEyA8oJ/E6OAZfzLG/lVMCec/Qts6FI9IvX4suLBK+U128ACgQAsCsl2vTql7b1nAyJ64k7zQYQYrvkn6V1xlXaD3Iosg5cPuPoZpNBNRIBGfLIhZOYFgAyAPKp69H/8d/GzI3vuSxhKwCAOEvw0sopfGn5KL64dj8mCQCwxUKNAACs/LPaTyeDUv//RgCA7FHg5e4p3H/mCdx/6ilTtRflfpP4F+wTY5hAAMkezggAYPr6jRcAP4M6AwIASJ//OhOgcAWQRgEr4yCfaJP8cv//0A1gFwBAMeTLKv9D+v9Ia0DZKrAGACoMz/pBXSFYNQCwbbCoB8AHAFVI6QrQxTmEeQeDZA2Z35de/46eR9OZQp7HWNYnsZycQDPeBz+cFKkRet8m/gCrjZPS/99fipHSASDe2wBA8eAjBU4YAL4LUv/FEtA3Ff+hACAdAKT/30UjaOGd2Y/KnTL3QrTyQ7i2eRvGgymZvEVpZIQUh+q4CnmeIs1ThOkaAqeNduPyKtJWvxpe/S3qe1j1czCMWRqht7aC+27/KK6e4wAAIABJREFUNfQXTshkk8WRJie50NICIEC9AiYpVMVeSZtYkAnAvxuW6N5ho5gKhJlNkgnASU8vyjAIU1z1nh/BDe/6W5VBgHqMVRtjdbx2H6/5pRV86fnTOHZqFqd6A6SNlvRfC83a96U/vB0EZiJvL7MChqM0nKM1xpHjYDPANRMt3DTewFsPzmBywrSUvV6XKwUApPSi/+Ofhbr3T6FpEde29P/AugCMOVAHAT3hwSHln73/HsEB6gA0jVcZb0qdHvRcV2j9TP7Z+89Ks1T/Sc8uQADmt3xvPYuyIIDNkIeggBXmExE20w+fplTCT5DGGfI0ErG8YeXegrTb3au3q/zvZvxs0hMo9l4p6AFFjCy4scOHSeLPzJc5JsGDIpHcBgDQBQMAQOp68J3tGQAe7Q/LQDU/nsIx1oFAW6tDAQBYxApLAIDykY9dh/6P/xamb3yv2a1LfOYVAMAgDXHs/JM4uvooHus/iXE3EDBPHABsxV8YABYAkPYAUf5nUm5AerYAUP2/6bYQZxm+Mv8wHpp9Ds/On4ZPMWoLAqTCGDH9/hus/+wjc2iwIGCBlup/kfgXr+VTSDYAxf9I/99uKYsADs/nqOL/di4AoxoA/ABuK+tv8Y21DeBuLtf1deoHdbV4ce06ZptjRhHAxfAUcicWEIDdt64KEGZryLwe4pz2Ny7a7n4Eegxu1sK4T6s7D1HSQ6J7IiZ4Kn0QDyz9ITpzRgBQHADYS3aJN9vqZ3n3W5g+OZiKv+dI0k/Emi0BBAUEAGh6cAJj/yeaAA0X0/51OBy9B01/GoEzhtyN0NFzQvuf9A9hDNcIO4DVodHlUh7Wuz+y18aa9fVY/TwVMev2O7j7I7+CcOFFEfIUSj8nuOw59By0hKIKNH0XDY5rex2yatliawDFsC7DZKj6Eey8RTEp7XSN2lY3yhBGKQ6+7yfx5tu+tpKQVj3Gdo738dmn4XgaNxx826ZnJM/FHz30i/iBt30I7VZ7T9/Pdz7Sy7fGw8+fwO/c/zg6aYaIWjl+E51BjIw076ANj2icpdEGnoexZgNTLSYILlpyTbLyCVA8vkersixDkOcYUzne3fbw7W+5DvumJjZUhS/f3r+6n3SlAIDu0ll4H/4g3BfvNdX/cXKzWZ5V0BMBMEUAQEOxl78Q/yMQINV/qgRa1CZKoE8uSj+927LZC6v/0utvAQAmyjH96djfv01SVbbB23AKLFLL96gZQG2mOEYW0T5PIxn0ZO1NtoJFX3eFOdZW84/ivVEwgFVm1bMgxwWGzGjyzyKKgAAXYADkZFvyVDiEwrZYOAdzfXGZ4nWky24KZQCAAIqIAVIE0AAAKtbQkaHH64GDfPJNrwgA0EsG+NLcgzi29jieD1/cFgAwrgBGE6AAAAwIQKs+B2xtaLpNRFm6CQAgJ4jxLRgAlwIAMOkvFmEDWE0AaRW4AANgfaMtLP+2AgCK4VxuARgRDpQhW/q76AvUNoC7vzHXE5vdx6pYs47Z5pgZ0boBlqMzcD3akPSxmp1BqzGOw+pdaPtTiLNYJn5Cz03XcDZ5BCd6D2AlPQE3bqCfrkKPpej1u+jNh4hEAJCCXnsfAOCNR9T/CxDAAgBM+sUCsOlKK8C6A4CLt3p/C9c57xMxxESHaLpTmNRH0PJbiFQHi+kJdNU55IkWMcVJdRjTuB5Nb7yeQJeGYH09Xvw97JO/8wsIF4/birkWxX+XIpbs9x8vejuBCSpblyjFvIbHyQ6g9eUeo/8X0ShPRNe6KbkL6AxSxHGO67/j53D1m96y6+uoHmM7j7F7nvo03nLtO3D19JENAADPQxiF+MiDv4yf+NpfhsfqdoVkY+dvfu2tkeU5vvLsS/iNLzyI5TjHUi9GRCtcKnk3fEzu34eg2ZQckgs9wSebHpLMQZLFiDKNMMkRJZnJMz0HM+2WtOjkLhllpuo8EQ/w/Yen8TduvA4tWru9juJ+pQCA3tN3wvvIv4Gz9BJ0k/Qok/yDAqktB+pABj0ZQA3p/7QEJBPAVv+L4UkBu9MLYC5KluCG6j9BAGECUAlvFPAvNVVvNdS3AgQ2ZEZ2I50jzRKxymNSnkYZspQ2erw3sjJcotaX/PukAaE0bnZiEIxqBcicjyyAiO0RY9CxASIMRZJih9H2F7ClqUsLAF0GCh0A9q1L5ikKCnDdTJyX5MFFoTnPlQIUe/21k0ARIRPrRQOGyFIAAPzRcaBdsm4yKCeGYmvAVgDAj/0mpm96n/nqS7yWCgZAJ+nhs2fvxaNrT+JkcmoDAMDKv29F/0YBgPU2ALr0OPAV24AIACSbAQBtAYCC5i8GC9b+rxhe5RaAMgMABmAgi0D+EQAoa3IJRmO1AkoAgOTqo5X+4pyV39/K/q9Yr0jwTU9TWQpr2BVTAAC1COBFPAfriU31oNUxu3DMVpOzQvefcK5CL17CGf8+RHkPDT2Nbj6PlfS0CLbu17fgIL4K+4Ob0KCFnfZwb+838eL5Y+ifjxBTALBHZHfv0Iu3fP5qbcX/TNXf2OVYBkCDAIDp/xcBQPndtAS0Owcw4V+LKfcwJluHoFwtDgqafWi5K/Hw9Zj0/rf1ISjtIAlWoGMPgWpjwj+IhjMGh/Y9Voin+mh+7W9RX4/Vz6Hv+PjyX3wYZ5+6W5J4k8grjNnKlO+pobJ/w3PQpK+1nfCI3oUDjLfX36u+B1dmC6HGag0WfgYRHUs0umGGKHXx1u/6lzhw+OZd3V7qMbbz+br96G/gO972Y5gYm9oEACyszuGuJz6GH/zGn9k0ceb5uevRv8A33fbd8L3NbKedv/m1tQaPl8n/f7zji3hpJUTmONh/1UFMzkyh0fDQnJiA32rJpJrLwaaPa8aa9ndtKLkU1c2pcZGhG6dYCxOsDiL0owSDNEOYZpLUtVqBgAJfO+7gA191BIdnJi85cdkr0b4SAABZUfFd/wXuX/wadNKHHi8BAHQCGHehDuWm359aAKT/syotOgBlAIACdgmcc8twCCDQ4o/P+IzUeCP8p2MXKrLUfyuWXNimbYq5Veff+H65/LrFWdqKUWA1BcjoyqzFILfMY2u/xzb5hEmz0RYweTMTx+K71pPpEmawniAXEgbSAsEe+9J+FXp/ZaKDiMiZlTjGrfqBSeqHbQA5FKns/N1XaHgEoukEwNiX5orDXYuNdWLK7ycLwLgrmYOhCwE1AGymyQqyl2wGAEIHeuwa9H/0VzF1y7etH98lXAwFALAWd/HpU1/A492ncS6bxVipBaBRuACw73+EAXAhAOCB+YdxrNQCwEq9MADKAABjWMJ8hOlQ/D4KAFAHwFHm3wgAQHFBeW9k2RUAsF3yX3xW0QJg20KGX7FFa8AQAOgl/fIwu4RT9Prf1CMCx1aYfBsKzes/BJWPsI7Zesho55fmEVr+xl50etP3sYhMxQhUE27eQJ4qRO4qOtkcBmkHSRwhwprYAPbiRXTTeaz4Z7C8sITBggEA0tA4COzlRbQPCtX/wCb/1grQKP67cJoOPN8yAJpkCjiYHlyPN028Bw2/JS0RTUxjIjiACfcgJrz9SAsPXE2nhD5i9Il1I8tSEWbxXdIL2auVyc++29jLYXrF9q2+HiuGVmu8/PQjuP/2X4HrGnaNVPRbRnmYC4X/DEivpPovyH8Jtedciy0Al1oFqbjnF706j68/YAVMI05zDFg9xRTe/X0/j6n9V+2oCVCPse1Dz9iStfWJR38bP/Q1/6tU+Mvx4t+Pn38S52cX8bVf/f5NY2Yw6OPOZ/8bvued/xDOdrTniz7ze2xDDTx36iz+4Yc/jrluiENXH8Dk1DjG9u+np5mMw2BqSjzWORcf9zzcMNGy1F8HY54nfb/8Lye4xfs/AS6dI8lzRGwdyHL04wTzawOcWFrD/EoXk2NNfMOhcfz8+98pbQSvlev2QmeP9sKBVHHjV+wkh71V6I99CN4DH4dmYs+qv/T+G/q/2qegJnKATiiBZwAAVv+ZUDYa6zR+JqBrHTjdBMphlsuybot8c7q+i6WvTjyo2FKqqVDPKndmbe9Euc36B255tGVlvXISXAgJivKg3bKs1r/T3Mr+XYDUXMSdi8XQ6c3Cazynjd4WS56yQAKkXR+okGYQ4El0Br7KrhMboRBmlkPLvFAbsEXU6szxK002AVsq6Bxld0alxlqxsMEbBQD4eaT/c303h3LTjQAAPznyoBsHEP3wv8fEO77nso63lXgNf37mTjzdeQ5L6aJc44HVAJB+/4L2bwEA0QOgBoAyGgFFC0DgNOT+uRb3cNfpB/Dk+ZdxdmVJNACGAAAlD0QI0GoBlKv/BSAjJ9TaBlKEWmad5lkvVoDy//Vxc0kAgJliDHUfNgS23AIwygDYSgTQ7pKqAYDdj896YrP7WBVr1jHbGLMo7aMTLSBVEaa8q9Hw2+gmi1jTs+gOlhH7q5gKrsZVDntDbWVDO1bcznjZ8o7TTZbx8YWfxspcB4MlOgCkSCPjJrDXF+JoVGmm6j+Te8NuK9H/WfkPXGP/13Qx7RyB6hkg4F3jP4Tr2l8NT/mCwDKhbzXaQwBg9Ng1KLho1nMcb+i2sNdj9ErtX309Vois1lg+P4tP/Po/R5uTVTN9EyEhVvTleUwLQPszf59kZatEeeRkrxmw/58WP3v/2iwqSpz4dPsGUOyGibhAYewGfN0P/qK0LV1oqcfY9tFhfP9/9t4DTLKrvBZd++RKnWY0M9IIBVBASCggQCYJE4zJiGTzcLjGGezP5jldsK/TNeFxH74YG18/sLExNhmMSSJJwkKAIso5jWZGE3o6THdXOvm8b/37nOqq6uqZrqFH9GjqiKJruvc5dWqfffbZ//rXv9YjM/fjjkeuwaue8SsyJvr76+adV2KLfTa2n7i9Z8wIOPDofdjbvA/Pe/JrhhjIx15TZlkbLR8//6FP4N690zj9tJPgVasy9uzxCQmiKPjnjk+IPgX/fVq1jLJlSHDvKUsYLLxXqclhG4YECgUzlk/KME3QimMBBQQoMBTun2/g/j2zmFts4mdO8vBHr/jJDVu2M8xVfSwAgOa++6A++U44D34XKedL1xDrPwIBmWfC2JYiK1tQYg3In0RGbQqoALa9DCz6AczFeQnE0ojRiwejTJFGG6CAWsLg2NLvu+dUpmw5cZG6znp4/pTglgBBHnAXP1edivM0fPdxc90iHSR38ux93V+4DwxzVbrb9p5QmtrIGjnCPJDB0LVvoYFQAA5asl7KACh2mDViRqg68Ge/MBqm1gCDfXla5UhD4aDABKf0paHtBcUHr9CKzQEAOU4Mg7bV1J0qSgAKAMCZgv8z70btwssEdFiPZ1+SJpgNDuILe7+BB5sPo5U0pNyH9n+s4rE5l4oVoLYBlJKALgeAjgigsuAajtgozrTn8bWHv4eH5vdiyW+LXoDU5nNtyW7IBQAFYSxYEl3vi37Rmf68xKII+gk6iCGgtveTy7hGBkDnkveXBqwCAHRb++ULkBX1/sWIGdkAHuE9OqI2Dt9xoz4b3GeS9c9m4ScNhJEvlPfUiETdf0HtRAsLKGMKWcLsRQi2z8gKSOqI4wB+toSd8Q/RnG7DXyD9P0JC25eNHGRwAjXIAGDQr6Ds/CfFZxwKAJqd+v9u+v+F3hvxVPcyzIePYjq6C362CNeqwlE1TNonYlKdCkOyA3pjXy1mexClvpQHWKYFI3PEHpDAgWeNIU5CWKYDM1ezHX5kH5t7jO7HtV83gkaX/9O7Ec0/DIWkc28xm6/dkRRcR4kLAAMQ0g7LFLbqAwDKJbY/NgAAWefltFI/SBFGuixA9AASwNp6CS5++a8cUhRwNMYOPcZu3/19GO0Kzj3zAhlD/f31/bu+gaef8QK4zIr2bdfc+yWcPnkhtm85ZWPP9Wu/zQa2pN/3f1x3O/72G9/D2FgJbm0MBpXLqzVY5TLiOOEdicQpox2ECPwYFdcRIDiVojlNw+XjUOjAyhD6c9kxUbUtcemYKrnwbAup0qwAeXZmGR5camGp5ePRvTP4wPPOwlNO7QVifsSv9mPZ/bEoAfDv+SbUp/8M5oGHkDKzT/q+vAygpqC2GAIEMPOvWAYgwT/BAE8zOrj5AXCwAcuMJEseL0VQpgurNglFFkDKOni+7MOLNQryzwmNQWoe5PIn1yEEArI80GWNtgAFWkTv0NsqDXpAgsMdo/vvXW4FfR+etF0gzIPvwh1BP1x6P4DnznVMzoLs4aqTjeCHwkjoOTwZE3yGCQsg30ThP0WmSPunhSAFFrvKAAi0Kf6dYowZlEOdqhQI0QsAhBYyZwLty/4C48/42WE645Bt/TDA3tY0Pnfg69jV3i0RumsVdP/VAYACBGAu3jJMAVypARBnEfY2ZvDZe67EnvqMHk9kPuSX5EcCAHiNKECY0qJQg4tSCpKsoQQgLykQR4Buwb9DlAD0AADDlACMRADXPj5HC5u191XR8njsszD2hapvGQ5cm3XnhTrH4P6jAm0qyqwZHNMFrXQebd+BppoGEhPNaA73R1/HmdZP49zaK2Qiv6H5cTww/z00pn2EdV3/v6rg7fCX7ajsobM2heWfqWv/xQpQwcyz/oUFoBYAJAPAxrPs38QJ6VPQMmbRTGbQNg4iMVoIkhbq5h60zBmMJ6ehamyWjAFZFSfhaaiaJ8BWpHpZXfaAyzRuUYw+/BP/qPTFj+ugx+P9eER9nWW47eov4e6rP4dKnv2XBQIF/0htzbdKXgrA9SuVxukGoNdnepHG7CKdAjRj+bCryyM61fXeqVO/mgFLDQIfQCtMdDlAoPDk1/wlNm89cdXvMxpjh74i373nC7ho+0tQrWmB0v7++vYPv4Cfuvj1Kw7CrPjX7/goXvzk/wbncSZS1/9l6y0f/89/XoHb9x6Qudsdm5AmvlUSQb9GK5DxiHIVFAlkKUW1QsYc4NjaBtCiIliefSwYuxzbSaTHNO3ACArUPBvjnoWpiodNVReLYYzdjTb8dhvPqxj45Wefnz/D1/tOe+yOd7QBAI7N+Jp/hPrie4Gwq/6/RHo/a/8p/meL+B+t/5Rnay0Apm4dVwMAfoDsQAOmEcNwEySNFFHdl7p/szwBa2wSikB/DgAcce8JMMBXHvQzxmamnAsoEb4DVJLT4gVAKDLkh/jEnJm5OoJwGObAgENnqYW03sXfLoQDDvUcGQACsPwgo6gibw5+b5Zc8Dspaif1iwrqcoEsi6EiS4sdpqkIbrL2P2XGPzWg4lQAAAIsivdTNwMgJLgzgdar1hcAaAYt7G7sw2dmvoa9/j640KJ/+kV6f571zxkBzOYXwT/p/wUAYJvUhXKRZAn2NWfwqbu/hUeXDnQAAKkgyVkAmmWq3Q2Kl6yz+/QZVjAA8mvUzwAwWCaQ6YRBcQwdHmiwUrajDAB0KsdGNoDDTSGjhc1w/cXWx2ufiZhWGsJPlxBQEMekemwKCyVRCXXNKjxjWQtAsmzpfhxMH8GB+F6UsRkuqmini1gM96KRTKMZHBR9gEnnCZjx7sHs9DSaM22E9QRRa+MLALImrsj+i/gfM/8WywC01R9ZEKT8ay0Aiv8ZsEomJlqnwzFKqKptqNlb4KoxuFYZjlWGG4+JuB/JVgRS6mqvBPw1tQ2eUYM5wBZw+FH8+NnjeL0fh7mCUqddX8JX/+4PYBuBrFGL4J2ZfzIAiq1GX+v8yV2jfaVkHZcDfdELqDALcOwAALIGyRebbT+B6FoRDGhH4Lq47pt47lv+Gm65OrBbR2Ps0KPtGzd/Ei+58E0danl/f339h/+Gl138CxL4dgOUURziu7d9DS+6+LXDDOdjsu2euYP4k89+A/OtNvwwgg8L8/UQCWucyxV5hnIzSmXAsqUvxyplCXIs8fI2YZLyzxtPFu+5RVnX2r2I2QggUAsgTmJUPQubqmUYngUzS3BK4uOPnncBKmXvmAHwBl3wow0ABO060i+/D/aVH0bKjD/Lolj/XzWQuRaMbQmyqi32fwIIFACA6+gSAGbmp5cEBLDGWOOfIVxoCyMypWxBasKePAFWeQoqc4UZua6AahFcF3T3zk/SwWNh0AtIgFRq3mU8cWLs8MJ/FHCgd9805XMkBi0QkoUhQeMiepVJnLT/VIL4zM/PlcGsaAAw0Ge9ez8AwHYsqYmgIlPYAEo5EuinJrP/Oou9DACQKaBdAKjDQFyBwstHAwBY8ht4pL5bAIAD4QFUDG3rKRhSDgAw0CcYQGKJ6AFIiZV+CShosBzIhmt4ouW2t3EAn7mnAACEAKHp/5oMkZeZHgIAIFiUKWEOSBwvOgB6TSCOC2pZA0Da5Q4AgwAAXrJiTpK/C3Ogyx1gLfX/cpA+F4BuDYD+9yMGwNqfj6OFzdr7qmg56rPlPmMAvBROI1MJfOMgFtM9MFmXrgw0k1kJ+rc6Z2FCnawnoK6NlPUgq6MdL2Jn6wbclf0n6vt9tOZ8RI0EUXuZojz8VTr6exQBhWkXWX8KABraCcAmAMCMv3YAEPq/ZP9NeE4FLzXfh6ozmS+Yex+Ig8YX+znMmiATg5Nuzd189L/gMfIJo/vx8BcqS1N87Z/ejfr++1CmlzUDMaXALFfZY5ZfLz4NlaHSVf8/XiYtlcmsXgCAFoHdugCHP4ON0ULEqjpaAEA7ZwE02xkmn/wSPPUnf3Zgwms0xg59/a744X/gxRe/rtOo6K8gDrDUWMTNO6/CC85b/nvRsN5axP17bsXFZz5/YwyQo3gWl19/Gz545fWYW2pgqeEDbgUGLRFNC2a1KtCIAAAUAatU4biOBOnbJioY9xxMeC7KNivfIWJ/rTCGH8VohAlaEd8n4gwQid93ikRs35gFzgQMCMMQm6sOzhmz8UfPOhfbNlFscBWv+aPYD+t16KMJALDP/NlHkHzuL+Dd+lWkFWb38/p/iviOZ8AmE5lk/k0o/p3zaqH+z/KL+UVk9RhmSUE5CVJfIZzXFngEANIgg7IceNWTYFamcpuzIYPjVTuTXPii3j4PlBXp77kCflEbn7sAaDCJwnBa/V+RLMCTJNukozVA3QH9955scfc5rJLJz6j5lFlSX5/4NhAMqdNenCfZAGYiivYCAHRZDyg6FShrAACQirOS6AIwYGUChRlrP0RaVCQRAMhiGHaoxReLEoBIl1wcLQDgYGsRDy7uxBfmLsdcPIuaSaZPLwBAzQ9d+1+U/iwDAGT8MCC3cgDAT3zsWtqPL973HexrzOrMe273twIAWEUDQAL/XDCRLABm+PWg4DpAf14B4hqJFhg81Ca0/+4m3RoAgwCAAQr/xed3fFEHAAACno0YAMNNr6OFzXD9xdajPuvtsziNsBTtRyudFzZAxZxCHMcY8zYLGMD6pAQh2gkffhlMOEJj715p741vxzdm3oXmtI/2QS0AGAX0ON64CxShT3NSZP2/BP3LDgBS/1/Y/0nwb8Cix7pL5eIK4nqMKeuJOLXyE9heeiocgxkgbYFFOpcBEykn1wEP1CSJkGQxHNYPjrbR/biGMTA3vQeX/8M7UHa1uJA8z3P1f9L55dkpgkN0r9LjjuObAEDRtvgY/v5YBgA47yxRRErKZmkLGAslstGMcf4b/ic2bTtlRU3qaM4fPMg4FsIgwPU7Lsel5wwGAO7ffQfq4QE8/YwX9x4kA3bufxCx8vGkbeetYRQf203e/anL8cnr70QYxXJvmV4ZynbkvVOtojw+hornoFxy4JU8lMbH4LguSpaBE0ouxh0bHhkAeTfI+l0SeQz4Mwn8W1GkLQFbAWYbvrwP4xh+GKLVDmH5TZxSc/C/XvFMnHXytvXNOD/Gl+doAgD8KuFD1yD51Dth774XaZUAgNIMANeAsTURFwDQFtDN1f/FApAggAOjsYhsXtL8MGu8YlkHAGBGOfFz9kaU0c8HpdpJUFOboKhGP8zGidvVbkB6MUIF/NyijzX0kj3Pa+5NigweQoa/KB/oTPQpQLxA6Ap6sLHmm8yBLI1ya7285CCm5gDb9VkRdpWKZgy+FY9hIKUjwLBbwQQQyn6GtJ07JHSOo0GFfgaAZP57C8qRpYEE+SndG8RxgVnuCMqOtKjgAA0AVDah/br3YOz8Vw975qu2n28t4qHFR/CFua9jLp5BjdoQRaY/ZwIU2f6CAUDxT2oeEhjQAAAZABY8s4x9rQO4e/5B/NeOWzHfXhK5vm4AgDiIOADkbIBBIoDdAICUQ2R51l8o/b0MgNUAgKIEoBg3nXKAgjXYBwh0V612qg1ztoDONHQxALrdAeSCL2NdIwBgyKE5WtgM2WEjAGDVDuNCppHOoJ0ugPaAiemjHS3Bdw4gSgPY4QSs1EFgLMFVFZxqPxsVe0omlbv9r+LaAx9DfdpHsBgJAJBQlGUD1xhL/b+xDAAUAoACBjgG7Jz+L+8Z/AsIYOGnvf8JI7EwH+/AXPKwuCW4qoqqtUXobe3sIIgFjKkn4GT1DJSzKViGK0KAsWrntVZEhI9f67/uQTiaww49hyVxjH9719tgoY1aidH/8n1Fp+Vl9X+IAKBDIIsAAAgAOCsUjznux7jw7TrO8LPoj2ePgrXTaieI82RW048l6dNopXC3nIdLXvf2EQCwxsvD/txzYDcONB/C0574gs5e3QyAH9x7OU4on4IzTzmvdz7PgO/d9TU8+eSnYfPEiWv8xGO32evf9y+4Y9c+mb8TCmx6JUxOTWJirCRBf2liEna5jDTP2nOVbpVKsEpliUlc08DWsofNpJoP2OSYFDXLy138JMViGGHvQh17Zhs4uNhAOD+HzUaGv37j83H+6ce2EODRBACENXH7l5F++h0w6nPIxOaPAACQVR0Y22Jktbz+3yH9P7f/K7kwMh+YrSNtKZ39dxMgspDGiTAAGDunfiYlAZKUDhi0m/AmJmBv2wZVBPRrGep5uUhPU4IIhxICZiDdZeG3HD/3ZeX7AQE2lN/lgEIPOEBdwgSK2WYG3GQKkDlA+z1aGfaIOSkkoQsQBBlzPhzjAAAgAElEQVR2Ey47lVsTZG0KTPcWrmsWAHUAcqaDjkCROBmUkcEITGSpD/gAPCClUwOVYFMCMRGUpR0ACACI2GJTf1dhAFQ3w3/de1E97xUaaFiHtenhAACxAaRjpNj9aT0Ax6AYKGUPNABgCQBgo2RV8MDiI/jhgTvxw90Poh60ZL9uAICWjJ1LsQYGQKEVwDIDsQJmaqqbAVA4BfSxAIqsvyZu5MBMLuRXJBd0J+oBoM0odDv5/5wZIAQlMggKweEi2F/BKFgeSGpUArD2u2q0eF57XxUtR312+D5LM11bJsh3FmE6vgf7sjsxEzyAdjYrtf9JlGIbLsAW7ywcNB7GQ/M3oXnAR9iI5SVo8zpMsoc/2yNroQUAIRoAYv0nDIDC/k8zAAyx/tP1/2QAWLaNzfVzRSMgMVn/GcA0bYw5W3GSdSFOMi+EZ5WEsrYYzOE+46uwVQmTyRnCHKhiKyq2tonSc+B6UQaPrA82wl6j+/HQV2HX/XfgOx9/jyj7076v+54q6v9zsXCUOUbzcgDeu2NlZ8UIO5YZAHqdkYkTAB0BuEWkUweJ/K7VznD2S38XJ595fg8IMBpjg8cY+/K6+6/A5so2nLF9OcDvBgC+fOv/h+ee9kZMTWzqGXtcXH7uhg/glRf8GsqeFg98PG+XvOODWGq1UaFSf8kWen91fAKmrdXfuQA2XRdWuaIzwVJzCzhj41IWwDaTro1TamURCdQ1ufoJIHJsSmG2HWLGD8U2sBMaMXMbhYhaLczPHoTTbOK9lz0PZ5y0ZVQCsMqAi6MQ8VUfhv3FP0fCmn5qAOT1/8ZYjGyLg0zq/jXtvwMAlF2o+SWg2UaWmLDGc6X6QwEAviH1/yzTcqtjKE1tAiamKAF/+NuBrhpOzgAoWjPTX3IpHHH4/btb+JGwGdDOM/4yWZIF0B1M5zv0gwMS5HMy5Tge0F5+z8P5UEEkoEe6lAMJw52lbm2EyMIEWdBbBiCgdKEBYKWA6ULZLrKsiazVRtyOYKsyMlL9A4W00L4hAGDSnYHHtKCiGCpMkbFUgf/zDWB8iwAAtae+8kjOeOA+awEAlgUBdf0/QYBuAIDZf9tw4Jkl3HvwIdw0fQdue/QRNMIWTIocdpUAHBkAwESXDvxN/tcFAMgKdIANoOiUyPAh8NJXAkBspRAhJHGEmg5kJRCF599o9WjSxpS6J9Q8ASzLFJttAQMICowAgPUZg6OFzfD9OOqz4fqM/SWL7kQ/WOIkQpA20U7m8GjrFuxr3oU55wHUF5pozQaI6jHCdl6LtqED3ExT/0nLFB0AlgIUAADp/qz/Z/CvQQC+NzMb7tI4xt3tmPROR83agpIxAZgpGuZeLKb7UDWncIJxFozUQymbQiM9AEt5KJnjKBtTG7osYriRsT6tR/fj6v3IbOIX//7P0Z57BBVPZw66Ay2HDFZX1/TxHmX9P5+zus3qAMCxKAJY9JJkYFOg2dJzTCEGyPeNZgo1diou/YU/7+nU0RgbPMbYl1/64d/jklNeg60nbO/MTcWc3wqa+MItf43XXfgHovLffQ38oI0v3foRvOHpvy2K94/37Znv/BvUqh5cmw4arInOYNqO2AEy+COoy8HoTkxC2TYSCp2ZFhLLQRxnkoFjOYDm8Oit0OGwRSRQu3W0YurFaPs3rsMNMsdaDZ319VvYagJ//LLn4YTJsREAsMqg8+uzCL78flSv/kckUt9PSxQFlAwYUwmySVsDANQAqDr67wxSrBhYbCFtUpA+g0mjB04zVJ9nLL0QIVxo6aCSdqQtsxMviyZLksC0LLjj47Cr41Bj49pWcNXa+gyKloO2mwdFeWRUgACczGWgrAFMWMsNSJFAOlUUW6R1Ajq1+HzPMgPSq/gq3AaoPyAjV28M9tLFnCXA48mLnPy8pGB5ohh8VqsAAIp2f3YFMGnpp4UN06iNeKmBjFR/SiuzZIM3h6+0uGO+8dop1jxQ/C+vZkAjZwDEFrJN29B69QcwfrbWK1kPwHJoAIBaAKTh52KAugzAzgEATwCAGwkA7NmBRtgWBgCZtEUliIABxeSxVgYAcZQcAOAc0yMCSL0AlnYcggFQUPrFMjCfu6hR0ilfQpoDAkwWZiLKmJGtQQDANERU2zK1ACptHg2yEbptAbtYASJJOGIArOVO1m1GC5u191XRctRnw/WZY9oI4wD743vRxjzstAJX1UQvwIqpRGzgK0t/iLnpGbTmA8TNROr/N7KdXVH/TwFAEf6zOVlR/R/y3u6u/xcAgLaAJlI/wVRwJk6vPBcVe5IOtYAbAUYmGgBuNImyU4FtumgES6in01CJCdcuoZptQ6SacDGOmjMSARzdj4e5D7MMu+6/E9/86LvgeQZqFbtHuI9juEyAKs/4CwBQ4oP20AAAH9LVsiGLkPVYBA03m/zorfk9+arn9E4ekW4AvBWb7RRBlOGcV70D2087q7NwHs35g/ud3vafue5/49UX/CYqleUsfgEALLYO4tu3fBav/om3rHCSmJ7fg1t2XoWXPe0Xf/SLegwc4VXv/2hn0dsJOpSCN7lJFrTsS4r1Na0KWm0f9ZjMMlscAEqlkrQxDQJ0OmiRMl7WQrNYJ9X7cmFdbFEUi94Af0cQwGw3UcpCvOBJW/CXr3+JgC7H4v3bmfeViTIDSwaO67hJsmJ2B4LP/zkqt1yOhLX+LJ1y6JdqQW3lM1tpAUDOqaT/kwlAcCYJaCmCNFQwa8x+8kIpIKanvUISpAgPNpC00hwAMJCxfr4roOywQWwbTq0Gq1IFKhUox9EgkRZs6XxjWYvw96Szm3zltf8it05FOZ5fF0BQ7FvUVR9p3xWqzowuF5dWlh3EERBoy0OJQAUEyDcOXl91vnvn10mMjMBBkAMBEffPAQbNE9f/NiNkUQoEdKLiuosLrwzKZtmBjYylkrGPzG8jFY2X5fuC60qCAGQAcBMWgGg5RSIE2AEA+P2aedBKAOCEk9F87f/BxBOf3nO9jrT7uN9Mcx73L+7Al+e/hXkRAdQaAGL1RytAZvw7loBa/I+/K3QBJCvfYQB4uG/hYWEA3LznYTTJAFCGBgCIfeT2f4WeYo8NYGEJmGf0CxFAydSnPA/qBJF5sDYRwP6sP8dokfVnaSEZTMVzWN5rU2uxMeyAm2Q60P7QMjoAANfXpkkAgIyAZXHCghUgrKgRALD2ITla2Ky9rzoPHpNPApYOre+DZ/gz2fh7hEkbs8EOJE4DGSfRNEXLPoBFfz+Wgn1oxAfQDGYRWiEa0z78g5HY/yWhpjhu1E0/dJVk/E3LzBkA/LfStf6k/+fUfw0G8PcWTgwvAEvQlozdqBkn4ZTyM7HFOwNlcwqeWZOv65hamrYYX/ysIG6hlc1BpVS5NcQNYLJyImyjkLHdqD119M9rNIet0sdZhm998kPYf9+1YiNEtf9+Oz+yAkgTLOryqAdQsAQY6FMDoMsAQC+Y6BxQWnYOOPpXeH0/gQsRBlNaCFA7IdB/PYhSRHEmIECIGl7ytg/AyEW5RmNs8DVo+S184aa/xpt/4o9lHux+RnLeOlDfgzseuAGXXthLm+XfHtp/B5bqdVx05rM39Fy/XqPv9X/zr/AjCpJptk0Ua5X+1Kmg0QoQpgox6dzMdjkeDNeVcoFKyYNnmah4LiquLe/HSo4sjKMgEmYA64GLjVoAdAPgFqUJgjjGbDPA3GIDB+6/H7/yzLPxu696/jHf50dTAyDeeQPij/8O7D0PIKm5EvATADAmUmSbSbE3tQCgQxcA1v/zvQm11AKagQT+4ojMyxBZOm4lCEA5gGaAcK6dU9h7AQCdWMjp07nNI8s/rJInQIBRKkG5LgyHJ8MP6RJJFtYHgQiCALkgYM4qoeo9bK5byVTISwZ4u1JNTlT9GCHmoVe38HJP7X7XncDPYu08fzLQL7YiWOf4Y+mAaA0w+Odnd63n+FGhQhYefo2X8fhkCDDgT6mgGAMOrWmArMUO1no0GVpAu4WUJQZhC0ncbweoT9Lmubiacq5CAxl398jmLAQAcxFAMjRynQJxMZg6Zd0BgN31fbhj/j5cuXgNltKFDgDA2n8aSugMv1b/1zX/ywCAiAFKbb4pLADP9PDg4iO4eeYu3LD7ATSC5mAAQOwf8wsmZRm9M1y3COB6AADM/HMt0Qn6GehT54S/5yU1GPTn9H+C810WEwI4WAQ5NBOA62uWA/BZ02GNjUQAj/wRNVrYDN93oz5b2WfLDy7e7Aka0Twaxj7UkwPIjEhTvpAgiRIEaQNh0oKfLCBJE7TNORxo7kR9fxvhEgUAE6lb2sgAAG35SEkq1P/pBKDr/5Uo/tPub9n+T9P/rZKFUxvPRRA3hMp0YvmpKJljaMSzCIxFVKzNONN9EcqW9iJfDWCiGCAnSZJBiYQe79vofhwwArIMrVYTn3jXW1FyUniOgs0x2pc5qpSWM/m8h7sBAC7uxsQGUNcAdm+0uaZbgLb2PfwibmONUamYRr1JNXYdjHGBUqeoVMbfJ/DDDM/6+XdhYsvJcuqjMTb4Ci425vHtmz+DN1z61p4GRX/tnn8I0wf24fwzn7niAHfsvBZbKqdhy6ZjW41+rWP7nf/+Zdy+7wDafoilRoBmEErGNrNcyWAapYoEeGNjNZTKJWwfr+CkqSoq1I0peSg7FmqOJYyAqVpV4rWlZlMEBXkHEgjgxrHcjLT9XztJ4Kcpdjda2F9v4cDuPXjr2SfiZc986jF43/b29NECADLaJ979beBjb4Vq1pHW7Fz9X8HYkiIbt0QUUDFz3AUAKGoEEABoRDBKBlSZtPYuACBibTkD/gxh3Ue02BYmAEEByeAXMVkhmtYNBPBvypLMtek4MEsVKNeBUfJgkO4v9dFaN2KZHcDIkUAB1xMlwKZrELPden0B0uVVCBgMfH0qE+p/M5suojCM1Aa4BvD8GLkJMsx2OZecdVWk8Iv4X3eUKcbvkEVP9xYrZK38F/3PkJQZ/fyzUy6sCvtBsl1SqIx2fQHSpQhxqw1EPrIwgIraSPi9VtmEUs6UOr9amMBkUopgSTldAQDI989LABQD2E1PQvP1H8bkaReu9ZY/bLu7Fh7AdTO34rbWnQiyJmqWsyz2l4v/Sbbf1DaA1AAogAARBjRMEQEkAOAYLu6cux/X7b8N90w/inbkH54B0GUSwe/bofPnWFAHADAsmV/W7AKQ1/13gv8klbW+DB153hIA0JgTa/6hivKAZVFHtpOMPr+zlALw2in5yZIA27RFHFCGdNfyZMQAOOywW24wWtgM0Vl501Gf6Y4Qqhrrd5ChHsxg3ngY+6M74TuzsKIqEhWiZm3GhPkE1OLtMAIuWuhPHCM1AhHAW2zO4H7vK5g5sAeN6TZC0v/bsdDlNvLGRYKZ0/4N25SJiJQkqvdL4E8AoCMAqOn/k952vNJ7v3ytWf8hXFv/MDZ5T8RF5Z+DZ5WxK7gJe9Nb8Kzyr4rCf0RhHenoY5Nq/Vhdv9H9OKCnsww3XvFF3HrFZ+G5Bmpl0n17g/VOwJ//npnwSpkBRpdFYMmWdV5/kE87p2X3gI19r642DrsBAH6/xRYZXUrsAOPUgDnxJFz6c++U7z4aY4N7cXrxUdx57w/xokte09Og6K87dtyESqmGk084fcUBrr3vclx06ovgkZ58HGzfvPF2vOsr38W+2QWtuWEys1sWy7/JE7dhcryMia1bYNmO3KvnTFRE5ZvbhM3AQKHimCjbFibHmF6mXluExUYDEW0swxiNIJKftAMMEjJaErSiBA3W1KYx2otL+NMLT8M5p588AgAGTpsZkjhE+wefhvepP0DGNKzQ/xVQMaBOzICKiYxsqlwDAGQA8L2VQC22kfkJjKrSjPei/j8xANr6RlT8V+KYFy2ECBd8pJJBz5XSD1Hrny+68iDf0gGR58C0HBieJ4AAtSMEELCrgDkGmMz213JwII+SSFvkJqhRrg9A1X5G46oOpA3NCmBGo9g6vnGFWnseqElElwfnEvTnW1FoLt8nPw75290bP7KdVwf02T2r2EFmhciSFCqxkKlAWABZHCALQwEskqSFdCmQ9WLG0gtm9wkakNUwYDNVqpkTRR8T/2Ammt+zmkBRNFDq/zUDgHaFqqlBCAEATjgTrZ/5Z0xsPycHvn/0SevGuTvwX9PX4ZFwJ1IEqNq2AAAM7p08868Dff5bswGo2FOUALBOniKAluJ+Jq6fvh3fffRm7Fs8iCiJYSIvAcjxGAb0PRoAXQCABP90bejaCto+P0MAACzbAEr7XAOgZ6divZAD69QyEaZTyhIlHTdkBsEiDTJlZi6U2XUQ4QEIG0CPUwFu5KVk3a0BAN4DvO9yYcC87QgAGGJcjhY2Q3RW3nTUZ7yJUzTDRaGmR+4CwqwBV42LcEeUhEhVhBSRRv1MXyYdUoDEkoV1iYgQpyHCuIV71NfQ2OejOetL/X/YSjb04oTTkjw7SfdnVlXU/zU9ybAVbMeEyVpqKQXQLwIAFX8rznZeItaHtPXjQeiOMJs+gLKxCSVjEu1sUbxomREYT05FOdsEJ60JmFBRUyirTbDyEpThR+7jc4/R/Tj4un76/X+I9sE9UkM4VrV1LXBfpkky/vkDmw9cZvXtbk0AglkUuexbmBbgAYGAfnbAsTLKCgBAr0K0DgBLHoMwBZOz9WaIS3/5fZjYfBIcq7cs51j5jkf7PB+dvx979+zHM576vB7NluKe/K/bv4pzTr0Qk9UtK07lmju+juee99INPdevZ//tmVvAL3/oU9g5syDPiMnNU6jWahibHIczVhMtHKn3NuneTdaJiSnHgmsqOJkhQT7LBqIkQUjniihGk8F+GKMd8cWAPxItgCiOEce00k1AG1ALKcasDK5j4d2XnotnnvOkY77fjwYDgHNkEjTQ/OY/oPaV9yGhwB8BAE9BVTLgRFMcAQQAIAugZOv6f9uCYvA535KgUuj/UvvPgN9AFrEuXwnlXKzxYgNZYCJuJQgbdSShL5lt7Ze+XAKwGrtKJ1+WgVkG/eJEZBEEmIRytsBwxmE4nhZPY1kAGQJaPl4Pa35OkcXvxH1MvjSAdCbniRd/0MmeFVsnmlxNaDBnJWikoXd3Ho5K/HQIEFX4/EW6v7APIqShL1UEZhgiZklBQjYplf8TJLaPrKWQcbJWvG1SGOZyBrn7wxhAWlSbJzhSnEcBAPD5Vo01GJIDALxeiu/9ZQAg3XI2Wm/6OMa3PWndpoUbZm7Dd/Zfh53xbgE5CAAwyNdq/5r6vxoAUJQAMPtPNmiCBN/ZdROu2nUTgjDULFqCTQXNv1sDgN8gBwWKEoBVAYBcA4DP+YIBYKQG+OrfJMlg0NFimfYfRwligjeZFv6T4Z2DCRLo87rkDAAej79j9l+2IrvP44o3IG81C7bNMgAFm/0l915uHTjSABhubI4Wz8P1F1uP+uzwfcabOM58ebF2fS9uwYz/oKB6Y+pkTGRPwKQ6HZmV4PLFP8bS/jba8yGiRow42OD1/6Tf5wIlRQmA6AHQCcBlCQBF/3QJgM3gnyUBrgHn4CRqahtK5hSUYcrk5Tk1uHYZGRVoRdnVgxtMwDTpG6wQsQ+tBiK0UQpOgMMHeuzBNcvwjHFhHcjPPor24a/Q46fF6H5ceS2jMMRH//SXhf7PBQUFAPs3Ef0jU6Ur489SASe3CuQz2LUUPNa2DgAAXFuJg4A8mo8hEkCxCFkGAHRWoiFiURmihHaAKZrtDKddchnOu/Sy0Zy/ynTx4L47kfoGzjr9KT0tinvyy9f/G57zlJeiWhpbMYa+c+uX8YILX/34mYgO803qLR///eNfwc2792J8rIxybQyW6wrYa5XLMCwbYV7qTPG+dkhrSk3lZ2AaZwopmQPUEKDifxEEii+4DhwLMM9IIsQMAqIIUZQgDHyodhNxGOF/ve55ePWzLhwBAAOulwAAjVm0vvQeVK/+uK7/LyvRADAmU2RTOf2f6vEUAaSYHOv/PUe859V8HcpMoZh4Z6BP/3gGNR0AwATIAqDwH3+XKKRxgoiBLm3qwkAHwl1AwGrDqgAB9AcwYHIBY1Iy/0q5Ik7MdYYEbgQAFG2JLRgUC+TxTUs7F+lBo3nUAgoQrKhToo4ROrLCSWCVE1G5uF82yP6vK/BXBEO45WUFEu+3U2RtglWkiLNcgpl+UgMYoDKzz8wxCQkxUtmPtf85k8ALpX8p9Mfvbzs5E6H7PC0NUDPzr2gz1w1YsLQtiJEygKwRVFgGANLEhsmSsNwqlo4O6eZz4f/Cp1GbPHHd5iwCAFftvxa74t1ibVizbKnmkAw/g90cABD6v9T852UA8ndmwi3YyhIAIMoiXLnrRly58yYw6BYLPgIA2gxhWQSwUP/Phf86GgB9JQBizScXiWCEJXX4mgVgwMiV/0X9vw9z4RDic5QJPyYAeW21+8ByWa/ooFDtX169wJI+rfyzOST7KkcIaFEHgCCAbVuiBSAluHkiY8QAGGJ4jhbPQ3RW3nTUZ8P1mW3YsthgTbsfNXAw2YmZ6H7MxQ9iPt6JxXAa9f0+AlrktCIk4cau/5eaaGb/RfWfqDsfsBQDzGv9cwFACf5zBkDZnsLmxbPRwIxQA0veGGxVQtmdgp2VUDE3YyI7BSVzAlVrApbhdGkAMLrihMp6zjqSOEXZHoNl2ojikHgpnELYZ7hL87hoPbofey8jH9y3XPMtXPeVj6Fa1hmEKhepfZsGAJZFAPlnggFll5Q6vVhTyFBjlmug7VGGsaopdfPHGgDA+4m1/kU2SOqlGXBxsZJqh4CQmSm7ipe87YPwHNbPjoRf+8fQTQ9cjZMnzsC2E7b3/In3JLM4n73ub/HyC94C13FXBJxX3voFvOjC1z8u5qC1fIk4TvAP3/o+vn7n/XJfMRCzvDLilMKTpPL78EPqu+gMWcYaVy64LQspRbAMsnNMlFwLTslDpTYOr+LB4ULYoRe4XgQzqAsWFvOAiQztFPXp/VhYaGLXrj345197LV5w0TkjAGCVixbP7UDwid+Fd+f3kIxTAFBbABonZMiqBrKarev/SfsnAEBwteRI3buaX4LhxDpoKQQAcwBA0/8NgCwABsN85ZRrCXoSuh9pICAJg7zEMs+W9qv+50KShaAkwLGyBZnU+6/MzBYTNOd1AXMFYNDtREdI5nu9niEQIAxHO0AS74OpIv37VTYGhNy4Dik2aj4Jo6FrYzAac07tUp1jKb/Y8eVJ/xU2gN0HKOTri3KBUgwEJjKftoq9AAA1D3nOrPdXpIlzn4Dshq5olQFvmCIrK6gybQsL+n8GRAoqSJEFur1hxMi2XoTgl/4D5Sq9Hddn6wcAxljCkZcAFAAAHQHI4hMAQJgBGuijwv8KAGBnDgDEKwEA6jwKrX41AEBfRAENpEwlvyhSAkcAQJnymcW2agkAMR4G/gQAEjKQ+JnLjBWdTMiQ5nZ/KxCE/AOEBUB9gD4AQJJtpoLL+ZN6AGQEUIsjtwYcAQBDjM3R4nmIzsqbjvps7X2mrT5iHFQPYxF7EccRVGLDRRlm4mJnfAPuWvgmGgQA6jGiZow03rgAgEYxNf1f0HPaABIE4DOUtUk53Z+Bv6j/iyCgge3OhfjJ0h+I1klMSyZBVPPsgNQ6pQiyBrIsgY0SynYNERVvR9the2B0P/Z2ER/cn3jPb6O5dBAVTwsIMdPfH6VzLHfbAPIoDEyqFf3E5YOax6ITQL9+gKwVWDLAcS4JpdUXiIe9gI9xA1IRtQhgLwBAFwCfmRMA9YbOPLX8GBe++v/Gk55yifTfyPml92JdefvncdEpz8fUxAk9f+A9SRrq5256P1538dvFuqlfgPJ7d1+O5537isf46v94P+7yW+7Gh6+6Dn4YgYyAeiOQoD/l4tqmwJsrfcUsl2MZcGwLnmtjrFaGPTklAIBk4hwbNlXhDQJwXbrZ+XsGX3GjIfXlWRwjWFxAGgbYu3ca//7rb8QTTz72hRePRgkAR0e67y5EH/l5WI/u1AAASwDKOQAwZmr7v0EAAHOjSwswKKQn4nhaADCTMgAFlbMABAAgM4AsANEjLbKouriQlo68bmG7jahNsTuC/Ho+HsTEogq+UluRGXQROhIqlqZW6/l/2VpN3qbUBHh02SGgE/1Rgj9PIQ+6pfJke+ecBVFwexLwshtBkeAIhIyZ7aflH0VcFwMJ7MkAEIq6Y2shQztfRxZdQjp/FwAgzJoohVk1oDzaM3QBAKwqCLMcAKAnfYx0+9MR/eJ/oFTR+hvrsXUDAFnOAJAsfxcDYBgA4IpHbsAVO24ERarFeTFnAIjaPgGOYisuXZ8IoND682t3KACAwX/RdlA/CADA2v+Iz9E8m18kEfgR4jyhNQX4vrsEoPt4whAYUNYhlqi027YtOJYFx3FkTS72gyMbwLUPzdHiee19VbQc9ZnuCS6k+R9tSDoPDlEhZo1iG/Ppw5gLd8Etm6gk26DCEtIsQtPYj3p8AEvBfsxk9+JgfQ6taR9hI0FIZW5SlzZoSlEAAJbRiSUJM/8M/gkCFPZ/ut5fAABqAdD+zzMRLUZw/DK2Vs9D2Z6EY7uwHBtuOo5N1pkYt7fBUWVZzHF8sU+jdHU12+FH7eN3j9H92HVtmcluNfHxv/hVGZclV6v/Uwiw+x7V9y+Zq6T86wex/l2GGsWu8sUmUfiaRwEgZkF6g3xhwij0AAbHwijToCRr/Je1Rvg71le3aG0FYKmhf9ZbKU588iV4zmvfLv8eAQC9V/jymz6JS5/yKlTL2sK02Mj6WqgfxLfv/jReffGvaJpx1xZFEa598HJcek6veOCxMH5+lHO86o778Z7/vArT80vwA2pOZCLwZTs2So6NyngN1bGaBPqF9gYXtXZ1TGwBeV9apZKUDlAIy81puXQC4IvaABT+S8RFB8hC2s0F8A8ehL+0gIqh8C+/+sbHhfDi0QAAOA+ED94A4+/fCARtyfaT/q/GUmAr6VEmMpTzZigAACAASURBVMn8D2AAKANGcxFGxoCUwa2u+9f0fwaUZq4JoICAAADn07woWmj/jIzyrLmiw0omLI4kCpCGEWLfRxLRqSTPpsp8zLn6pDzzfyTB/+FGM6PBRaIi0nAt67Lu0gRpb1B4b4AGQPHR7BeCIsNsIpLR0oF+yxKApUSSlk0bzYY+Und3cF4ntz7Mqf7FZ3FeIgPAoCrjYABAKhyoqXHKc5D+3CfXFQC4bvZWXDn9A+yL9iJTISrMZucAAKUaHLpK8f4vSgByBgAFQcUazzDhKK4XDYRpiCt2XI8rHrlRgHsZUl0AgLAyuun6h9EAkHV4HqQz88/PKhgAhVtAfwmAfrbShpRzEAEAnkd/9l8DAIXAX38JQPcwWA0A0MwoBccy4di2AAFkexA4HQEAQ9xIo8XzEJ2VNz2e+yyM22Ln51oVJGkkIoAU9LPNEjxT28u0okVkRgwzdVE39qGR7UOSRAiytgi5hGjAzjxUjS24N/oGdh24B62ZAFE9RugnMuls1E3b/+ngX14UAKQyq53b/+W1/5oBoOv/rZKJC6I3I4yaWIz2oalmkRoRTNYuKRuZG4q43ybrdHjpJoyZW+AYHozUQ9mYFGYAa6hK9hhsigeOtp4eOJ7vx0FDYW7fLnzm/X8oQb9DlNwiXU4NCOBFu0qy+MXiTsoCyr3WgJ5twCWVcgAoJ+1pJUgQbIOCdv19JAuUvM6/W3CLv2sG9OTK0KQVaQo02hns8jhe8dsfkmzrCADo7c3PXP9BvPrCX0XJrfT8gQDA7pmHcduuq/HTF/18z9/Y/4Ef4Mad38Lznnz8aADwe19954N4+8e+jCAIpJ6/UvEwWfPgurbEK1a5BsdzO4AJa7jNShXKNMGhCbckJdRcGJd485KlEoVIcu0KUm6pYUEBQDoE2KaBcsbnSwKzvYRnn7gJ//0NL31cPEHWGwDQGc8UjVu+hso//RISWuiV6AKgoKYyYBPFAHMAgGUADq3qsFwCYDsw/EUY7aYGAOJDAQA5GKAn3i47vf5Ls2zrxzVUEoVI/QhhmCCLWlBWFVn2hKN7PbMYKptFlh3sPCcO9YErAAA2FjeCVdZ1wogYkgXgJbC8DI5bBXxL4yiWJW4AmbE0+PTIAHBNgC5TxWZlUDXaFpL2vzoAYIQxwie/GMabPgGbTgLrtP1g7mZceeD7OBBMI1MRygxope5fDy0CAGQAaFbAcgmAFgY0hJZP+z/+DFIf3354MAAgpfxFCUABAhxOBFAY+ApGptcHBeBQfPX+EgAhFdDlq6D+0/qvi3XQm0DIxP7vUME/P0cAALEJ7OvwvN6fOgBkSWlNAA0CjACAIQbnaPE8RGflTY/nPiNJLUraWApmYVsuxuwtItixEO7BtLodiRVgJr0PbSxIuziJsE09BVVrM+y4hgq2oBxvxd7gdtwbfBVtawHN2QCtuUAEACMCAEdEYxv+Oh7JHny46ew/Rf+6GQDQlH+PQjvM/uflAPw3gYI5+vUStcxEfIdZHZOWL5kH27Lh2GXxcg3QQCnZhPHoNFiWI0DKE9Jnoepu0mI+G7hvjqQ/12Of4/l+7O8/LmJv/e43cf3XPg7PBuwcAPByYb/+9kyAMIDX61AlaL0GDvJFKWuVFUQHQEry+jK5sthTCmOV5WOsxzU9msdgH7G+P+jSGilAgSYX1lmKdjul65SIAVKc6pKf+XOcfPpZiLJRWU73tfn09R/AZRf9Bjyn3HPJCAA8sO8O7Nr/EC69oJfmz772/QA37/oOnnP2y47mpd5Qx6YV1u0PP4rf/Mf/QGYojI958EhXLix1WWs7NqFF+8IY1B+LLBcsTUkNEwkV3g0DruvAJeVV6rlzYS5ZIOfyWbkCNwGAdtuX2vJsYQ5u1MQfvvBivOmFP9EjyLWhOmmIkzkaAEAWh1i4+l8x8el3aAHAvP5fbc6ASZ31FweAKnUAiJ5S/EeJBoAa82BkLaiZRVKFegAAyf6LyFwe+OdOAJ3gv/97d9XJd/5UAAVyqTkvVZFkJyGNfCRBqMs9aMknAV5eFtKT8h2ic1c0pTPAfqoZdp4Vqx2tO+PbabNWAKAbRC6U33kQsTYsCZhNZqU4LxB/MQKkS2S65AKAoiYfITOavafHX3drAOgydNFNxFgq9f6HAgDIWE+f/EqY/9c/ryvQfTgAgCKA8voRAQDBtoZgAAhgkGZiI8iX1N2TBZCX+g2q/2fgL0r/xL4izQAQG8GuTTMLKYWxOu2/u70ujuWaeTB+VJQBcB6lFgCBgBEAMMR9Plo8D9FZedNRn+mOaIWLmI0elvdtYw41+wSUwhOEmmOkFtr2LBaSRxGoebTiRSkLMDJmMpYw7z+KZjyLzAIa0752AKD/9gZ2AOi2/+tk/3P7P5MMgDz7LwCAZ8DK6/9r8Xb4Cw1sds/EuHOysCekBMBwYBo2bNOTn1KBnaU4gLvhqho2qSfBNspIfIVxZ4u0G20re2B0Py73CRdfX/7we7DnwTtRdinqx+y/AXcVAEBT/rXtWJENt5j0osp1ru7PNtVVygCK4KUADTY6C6BYnLb8FHGX1kgHAJA0a4Y2/55QA0D/3HrGxXjeG39/xADou/2+cP3/wSsu+qWBAMAdu66H34xwwVnPXLFoZgb8uoe/huef87rjZkoj8LTYaOK3PvYl1MNAW10phSiKUW8GiGjlZThC4U9JZbZtUfynLoDhlSTwr5U9jJc8lB0LVddBmRkwsygXoIC66GeDLgILfoADiw3MNtpoH1xAcGAv/uFNL8ILn37eCAAYMOqENh02sfjV92H863+PZMwDygZQURAAoEoAgJYqNq2gcgFAi1Yp2rqRAICXQu2fBxq+BgBShSympZx+rx0AegUANT1+1XC6V7m+04zR7xmA5VDlUf+2cItgmYDoCMRIo1hTsBP9s6MWIRFeBybo7H/ImzGb79gDrsbR7BOE19owRRlA8TwB2WT5JzEgZImElACQ817SLgT8l2fC43s2zm1Y5Q9mBNByUcT5AqTtGFmTaEGGzGsBIQv4Wf/SdTZSAkBXBjK86OpgAVEINc4MM1YHAAgSU+MmNhE84y0ovfq96zZfcbz9YP5mXHHg+5gLZwYyANYCANjKEQZAlIX4FksAdtwwsASgRwOA32INJQDM/jPo1w4jXQBAmmsA5OClBOoCPGrKf7fyf9FhWnxS9/fhMv/FPnJcpctuB+W+aL/NoJ8AAIUAzREAMNz4HC2eh+svth71Wf68yP2zD7fo14rQKcI4kLs4RYylcBo7w+txS/2zqO9vwV+MhAGQRBu7/p9ZfC0AqKBsbaEj9n8M+nP1f7EBpPialAE4eJHzP0Tpvx7OIczqgmmapgvbcKBSW2dyTNZb0c/Vgmd7kvlPIoVmNoN54yGZrDfjbGxSZ8CzdanF4fp9+JF9bO4xuh+Xrxvt/z72Z2+RAKBaogUUpAyAtf6DhPqEwt/nBMCFU626LATINi51BAbYAebrTgmaBUjoWExvzDKeAgDoFgDU36HQANASyQQASKUmS4Cv8tgUXv5bHxrpcvRNEZ+7/u/wygt+GSVvZQnADx/5DoyghHPPeNqKuYrZou/f8zVceu6rjs1J5wjPmuPs89f8EB+94TYQ8p1ZaGBhoSX1+2a5JmUBZqkEs1SGa1sYmxxDeXwcm6oOzpyawGTZQ83Wwf94uaTtAeNcdA4ZGmEiFFyGPgthhGYU4Z75OhYX63j4trvwocuejeecf44Egsf68+NoMADgL6L++XeievVnkIx7WgCwqmBszpBVDGRVSwLTVQGAsgF1YBZYaAsAIAKAFOmLctG/JBe94yUTAGjAQCqEAVf8KQ9oM2ZQt8Ewpui3tizuOqgEq0uojxonZDjIfMdgjaAAM7S5Wr+wB/JAruejCzYC2U/pNJCRYt8f6nftwaC+cJHhGicP6BnF0SkpMUpiJ8fALTVtmOwTGcIENQ5RClAE9FbcAwBkQYK0Qa2BDMpJkCYtCTQFue3eGPxrb1v9nXmcqtLuDaswAGSJawNGYKH93N9B5afecYR3/srdmmEb187fjKtmr8VSfBBKxSh1lQAQrygAADoCrFYCYCk6BxhIsgTf3nEdvj0IAEiIE/Vds8OVABBgYaAvOhMrGQAGr5tofmnav7wX6z9N/S+U/4tvznUuA39m/9e6rVoCkB9AmAlG7gjgmmLBPWIArLV3R8HsED213HQUcKyt29I0QagaSOBjJngY+8K70EymEak26sE0ArOBoB1pB4ClKHcAWNuxfxytOvT/IvinCKAJUSM1HQb8Fgza/uUMAOoA1JyteEnpz1ExNy3b+nROXp70K76Km6PdrDfmZ/K53oqW0IhnEICqvAbMzIFrl2FnFbhmRcoIlCDrGzPwOprXa3Q/Lvfu4twM/v3dvymLqWpJA1S0yil7g8tHhPLvaMp/dz0821tU1e2Mpwxjq9oB6gCa9EwyBzbyGCwAAIr89avSBzFdALRpsh/oMoEopj1gBtO08crf/QhXYUdzKB9zx/7GTZ/Fc57yUtTKvcrYLAG4ecd3YQZlnHPm+QPHxNW3fwXPP//4AgB4gReWGvi1f/kiduydxWKjLdecloDl2hiqUxOY2jyFimfDoxhgpSp1/GePlaUPXWXCM7VGB4XAuNj2Y4ruZojyRTh/z4dGK4lFQGxHo41WEGFh96P4vQtPxbPOO3sEAAy40yRD3jgA/6O/CPfOG5BMeTrQH0+hpoCMAoAVG4rsqG4GAGutXBuG6AIYUNOzwDyFAHkdWIdVRRazTp0MABvKN4CIJQISlemglEE2a40GLwmKcEfaZsqFMk7N7f5yjYDVqP5rWQ/0qfmTRbIc32fIKDrBTRK4i0B2gCTvVecqLfxXWAzaywAAxQCLTVspyb8yCtWxTw5XXSVABNX/CZzo4J4MAKaUkiWeHLP8DDxDZLGvl1Z9FPTO57cjZJt4vWK5FocDAFToovnCd2Ls0ret2xx9z+yDuKVxN66v34o49mEaKTw6f3Qo/3TwWXYEWF0DwBGifjtpgy4AVz1yUy8DIB9mHTp+4QCQ/+zoTlLwr7Cl7C4BGMAAkOHA9mS4pLSo1oG/sADEAnJZ+b/osEIDgEF9avSBM4fqVZI5RC+gC8DINQD0+ljBsk24jgWHWiojF4C1j9HR4nntfVW0PN77LEljRHEgGUVmsyk8xKw+0VcV2mhYe7GY7hVxQIOmdkZNAmAnHcdSewY7o2vRjOawaO/E3MJ+NA/4CCkASAeAIeaF4a/cke+ha51Zikbxv8IBQDMBGPyL3V+u/i8MgFz934gtbG6ejbMmXoxTa8+Anyxhb3gbltSjMEhdUhPYZJ6OTTgjLwNYnWEiWcq0DVPZ0lbTrlKkRObFF1Yjwcfbdrzfj93Xe+/D9+I/P/Q/kCmzwwCgmni5tIp+BDOPJnpsAjnOGPxXKICVr0g1UGAKE0Ae/n0LyyKw5udQbHmQZdWPe1wW5yjU/vZKAKAdagE1tmsHKaKIVMYMrUAvMs5/5e/j1HPO29AAx2Pdxz+4+5s468SnYTNtALuwRwIAd+y8FqGf4qlnPGNgn1116xfxwgtf+1if8ob4vA9+8Qp86IobJIgfq5UwPjWBsclxlKY2yXPBsB0J/sMoQc0yUbMs1IMArYAaFUBAoT9m//nKx6wEU/m9KYxZMp1NAxF5BXyfBPj106fwkxc9ZVQCsMooSBb2IP6H18DcsQPphCOUfwoAqgkgq1jIPDIADKBkiwMQKqKiCjXmwqB9ahrrEoCFSAf81hjgOlr1P+XfqQGQvxdPdg0AKAb/EdUdU1Gclwy1UPcLVwB9wllmIDO2wlDj+mL3ObPkjYYf42sBCsSyLQTi/VBZQ2fZV90KKpj4Iw9IdBTihtr9IA1MZGtxAmAxPksA+LMAAFSGpElRRKbMuRZt6/7M2Q20ViT9X55ZnPwp7kItg815ecJaAICojPpP/xUmfuIXhu/bVfa4bu8tuLN1H25p3CkghmXQAUp1AACK//HZXFgCrgYAuIYnQ2F/exrf3XUrrtt9p8Zv2AUcXnzxfQGGrAEA0FaAmQgADiwB4NgWkUBjOeufaPcRAQAGAFKaAaAD+VVLAIpx2Lc/rQBXAACGBh+EnWCxzNGCa48AgKEG6GjxPFR3SePjsc+iOEQ7XoRpOvCMCqIkRKIiJFmABCHiJMQOfBeJ3UAlPRGNdAZB2IRyM7hpVW7Umfh+uNk4zrVfi+2l8/D19p9gz/4H0DjQFgAgaicbGgBYYf+XlwKQ/k+6f8f+L2cBGK6JcIn2hr6IqJTcMaR2ghPss/Ds6m9horRVXBT2J3dhOrsTJWsMm5In42TnqbBtB1EysgFcy915PN6Pq/XLg7ddj2/96/9L6T5Uy5asD5kt5Pu85Lh319w3fIyL1y4hQEVKf1VnaLQ4oF5rkgVQoO795yC/BzrlA4WGwFqu4WPVhufYX/9ffHbDj8W7mJuUAMR0C6AOQCJZrInt5+DSN//RY3Wqx8Tn3PnI9SIEe8pJp68AAO7ZfTMOHNyLZ537koEAwPfv+gaedc5LVrhTHBNf/Ec8yRvueQi//k9fxAlTVbEAdGvjcCtlWNUaGq0ALThoRYlYBZZcLfjHdTut//jiv2l5VWyy4JYacMY9OoPL51VENwDfR7sdwDMz/M7Zm/HmF14yAgAGXr8M/t77YH7gp4FGC1mNwb0BtSmDGiMDIAcAWOpUorUdHQD6AIAWRQAXgCavQTcAYANJzgIoAIBB5yBBf6JfvOAUcGQUlyZQklWtQGGrsACXSwi6kLc1BfJdH9wdaB1u37xtmh6EymagmLLv36fABISFsgwgrwQBcpaAaAQYSH0FuicedhsEAFgJkiWq+JOunyJVvqb1E1AxDKS0hqN4bZpCtSPRAVDlGNkJLkDG1yEAAGWQsm5AJVUsvep/Y/LCy9bt3rl69w24p3Uf7mjeJQr7OtvP+EKL/q0VAPDMEsI0wT2L9+OG3Xfhjv079HyRZOIYQiCgBwAoOvlHKQHo0gAoSgAocpr2Kf93X0+ekxb/W70EQHFOE2CsF1wSBgDdAIqNw6sHAKAloAXHsUYMgMPeRF0NRovnYXpLtz2e+yxKAgRpE2ka5ZrDCcKsichsYtI8BWVy5TqKxEpcAKBixFkARdq6pb3u0yzBF9tvw9y+WTRnGCQnUgIwSPx2+Cu0/nsIGlrU/5P6bylxA+BPCf4d7QBAJgAdAEyPQoAWXmz+JazMRj2ZgW06aERzaKfziCxaBVkiCEjBP/aLbZRgJWW4pgcr84CMFi8V2ObI+u9QV/R4vh/7++XGb/8nbvzGp+Qeq5YZKOgauVrJZNXvivUa92fbMscwkzV5Rkky/h03gGWHgDLr7Axd4zm42ES7BlTKy4DC+t+NR3ZEofhmAOv/++n//C5LbeZKdRq12WIttV6HN32tC8D9X/F7/yTg3MCOPLLTOqb32jX7AJbmGjjv7It6vgcZAHtmduG2nd/DTz3tjQO/482PXIWTa+fihKktxx2rYv/BJbz9374sFn5hnCK2PDRTA35mIYxjqHIVBm9IReDYhue68t4y6RPOnyZsy5C6YN5vdIcRRhgzcPSyp9NFnCCIIjRabREazAIfl23z8Jdvftnjor/XWwOA93f9getR+cArkJCeTmcTBvtkADDhXrKQuSYUqf6sI6cgICO1ggHgpsD8ItRSW4vaZQqJb8GoTUApD2CGmqDAoQCAQXdKwQbgvmorkFV1CQEnM2azBSDQc5QuJyhSvF3RkrztDqo6KnyruvOtOJUcAMgQQaWPAhnLV5ZtCvVHaGFL2SS4z+Xb+1Xc2L9d4IEwANYCAFD8jwwAHp7PK4oH2AFiEhICA5mZAwA5GE33AAork12hOJmzv4IEqhYhm3QB2tQdAgAwyCiITGTGOBZf9xFsesoL1m2+7gAArbtgdwEAfL4OCwAESYTb5u/GjXvuxd3Tu2SOkKqSQQDAGhgAPS4AhygByKTWX4tJrqb8X3TYMgCQwUgLNkCqA3k2ouuA4jpFiwl2/57DrKMHIBdfAwCdEU79SHsEAAw9OEeL56G77LgGAIre4sMyIY1KMddIP/vVxVu6xxj3i9MQO8JrcFPwr1g60ERz1tcWgC2i3cNfj8dmj6xD/WcJAJFKbQXYCwBYogVggvX/nBZPa/4knrblZ1F1pvLT1A9hTrAEQVgmEcNHCtZyNtAw9sLPFmCnFYzjFFTVCWIRuJHrqh+b/l/9U0Zz2HLffPPfPoSHbr1GgtVK2crp+MBY5dCZe8tUohMgz9bcDpBYAEGE5d+JTwXGytq6bNCYLKh/rqNEfLDfNvDHOVZk7kkysfZbAQAoYLEVdYSjG81EGKSkNGoAgFNdghf8xgdRm9g0AgDyC7l/YRfufeg2PP/iV/ZYlBIAWGws4Jv3fAyXPe1tA8fKA3tvQ6PZwIVnPPu4m98ONlp4xye/ijt27Ue9FSKyS1CuJ+J/pOoangfT9STQJ7W1XPYwVnFR81xMlaj+b8GzTLimKQwfLoUpJMjgP0oztOIYjSDGXMvHwUYbS0tNLM4fxBOyNr709jfBtvU9fCxv6w8ApDh4x1WY+OAbEFc9gHomY4DazJhb1/2DrKiSBeUQILD07yxLbAGNtAU1X9dZZREANBEuNKAsB/bUdqjEBZK8DIDB/DAbFwxWFTBPBFJb09sZVMtCouB65yUD/LfoCRT/LizyTIDnwOA71YkZZL5OD+sZbuUZrcjw6/VLms3BSGfyMoCu/XoAAIr6kUXWd1yT55+r8VP0j1+B/eUfoma/ODOWHRh0AUhk/aUQAFaAmHN6YElJakpdALoyCOU/Ruy3kMURTAoSRho0MSZDpBVXK+EfDgAgsOBswtKbPompJz7tqDAAWKbH7D9fhe1fNwPAJvhH4I+v/D1ZAwyYyQDw4wi3zN2Jm/bci3tmdgugwO+2KgBQXPJcfkI/35Y1AOSasDyQq3tlylCjGCD/K9rq66bLUCUeiDOx/htE/+c+BQDAC04AgOr+GQUBGcgLKJEJE4JvxfpPxh41KPI1M9ubOYjVBwDw+DYdUUYMgGFmleM7mz1cTy23HgUca+85TgZh3MSB4EE0jGkspLsxZ96H2I+xlO6X7H9rPhAAIGwWHrZrP/5j0VKozaRS5/X/Per/XfZ/kv0XNgAZACbihQT+YlMcAs4dfyVOqpyvH1AqkbIJES+xHJTUJFyzLDZ/dlpGyaQadCLCiWHiw7FceGoSFXNKrANHW28PjO7H5f747N/8CWZ3P6iz+p4ptfzcamVLEi6rAkm5HaA83PNFn2YR6CC++3clx4RDFswqlNFiAbDRrAG7a/u7z72ojVxqF2rqAEUCuWkGAN+TSZHhWW/6U2x+wpmjWzDvgYXGLK687fN43bN/o2c88J6Mogifu+GDeM3FbxWP5n7Q5eDSPK5+4PO47OJfP+4AgNmlBt7yd5/CA/tmkGQKZqUquh2V8RpKtSpqFQ/lCq3/bJik/Cveh1yEs6TagqIvukXNl+XgqpvNLYZvFOYKQ12jG4bYPz2Pxp49+K93/Dd43rHPKlt3ACBNMHvNJ7DpX38H8XhJ0//pEb+J9f8msrINRV0UsgAKAICaABT/LStg7qCmmHNjQBtZCA8uIG6mMJwynKntMBnE5+rpQ7OIjK2AMVkIPeSBdZ7x76+dzgMqORfTAaJtVCvWDAShV+egQRgAUR2gxR9T8MUg6rIW7LHT66gUknWwg9Fz31zYxQhg7T+V/fs3iSbz3+fnnSYmsjYBCx3gxZkHi1T+7o2y+CbXiKGYBUjOKdUAQBbkZQSOi9gIYcY+0qCNhMF/StclbbmMdgxVCqEqBFRMpDy/NQAAcLeg/ktfwsSJZ6zb3P9fu6+XEoA7m3frEgACAGIw0csAIBAgrJ88+KduCN+vNwAgNf3F2My/JQEAagDIGiAzBCSQNUJeAhCnrPvXziOiNzBA/K/osFUBgK4elRKAbryIx8vLAYQBcAgAgK4SBAFGIoBDDNHR4nmIzsqbjvpsZZ8VtP4o9RGkDfhpHYEzh3pyQBBmigEaiUtJQFjKQYIA1zY/goWZOtpzgdD/wxbFb4ZExoe/fEPvQQoZRUZE8I/cLP4U+n9e+18IABYAgGvAdau4GD8PN6siSFqox9O4q/0lnFy6GGeMPR+uqsIyuAhTyMxIi/lRTTWJZMJ1CAhkbOPBVq5YvHAROAIAVl6+0f243Ccff9dvoXFwVsYTAQCb4xVAiWPTPnTQzjYWkzZdwlKGIpOgVx+AxxsrO8IG4CJ2VU/orjKCHzeDhf3Be03b//UCIfwbxf/oAFCUCSyxTIDLW7oA0CKK+W3DxJmXvhnnPPNFIwZAPuT8wMfnb/og3nTJ70ugWlzn4p780nX/gkvPew3KXmVFkM+F4yevfy9e/7TfQ9ktr52KPPQMvvF2uP2hXXjT335KFs+kro5NjGFiclwCfrtUgsEbUUp2FAyKyBmmjEfGS5rBq+DWxnps07oF5LlfGkUIG0taGyCOkbQaiJea+PRb3wBbjn9sb+sOACQxZr/1QWz63F8hnioBVPSfzLQDQMnIHQC6AIAyQRgDatyFkTSh6k0RqUfE7KuhGQAHFxAt6XSraXso1bYjK7MkYIh1jgiweIC5jSeiL5qo6PexLoVy33dd7SnA3Mz86KBFW86l5jkHgNoDRK1lEIAjLQl1tl7qofKXUKP4ficQzneVFuTuAZ3vxnMkCNDPDqU2Qm8iox8A0JNBhjjjelE7ZXDdBYvlWwQqeFiuwVIkJepR2bAXDSRRgjSYRxa0RVm/AC8si9aDpgAAxmZ+V20okPI8qA2wig2glAAEBuBtQf0tX8HE1ieu203zjZ1X44H2Q7i3db8E89ryL5PgvrsE4LEEAEgGMTJa/ynJ0sv8Q/tGlgF0Pel7AIA4gVhMDgj+uxMHel1BMT/NNkhVKgyAbqp/NwBQBP4y5/HYivBBCQAAIABJREFU/K8AAOQeyJ/j+a0kAIA1AgCGGqCjxfNQ3SWNR32m+4wUdi6Yl+L9ou5vlDR6axk2jMyGF29CzZuCZ3nSbi7Yg9ubX8Bc9gDizEczPYjGbNABADZiCYD4JcvDmwEAKf+s/ycYAMns0/KP4n98z+y/1gMwMOE+Ac93fg+Ooj82j2FK6cM1i3+LJ5aejyeWnw2bD3U9JSLNWH+sGRDsL+Z6qPC8eng1/Lh9vO4xuh+Xr+w//9mvwm/W9TxlK3iuKfeepvivbhOphf3IFOit3ScoVa1o27HOw1zmQIIKuo7zUEtZsV2mmDYX08Msetd5sPL7FdZ+/ZloflTdjzsqyUmaodHSFFrqSPmhLhkgADB+2iW49PW/PgIA8utD8OQzN7wPL3/Kb2JMap31aCjuyavv/BrOOvl8bKptHXhFr77lcpzzxAuwZXz7Ol/xjXm4QkDzC1ffiPd8/XuYqHrwaF2VW6fZpP27nixuJRnL35equVZZiiijErtCZtgwraIURyt8k7Ir/zHgT1JhBxhZjLKRwM0SJPUFXLhpDH/2sy//sd6L63Vl1h8AiHDwK3+Fia/8LeLJki4BIABAB4CqhaxkQrl9DICSA2UrGMEiVBTlAABp/koAgKgRIZxjhp1s+wyG4cCtnABrcgrIdR0O2x8cCOYkUDoZgKsD4e5Jd1D5JSM5nrh5Um4XeIhPkRKA/JjqUSBaGBC0d+0v7Tk4FwF/FxBo5oAosuc2cp3Wsabh97IIVp5LPwAQZWXYqtXbMAcADBVC2ZYAMrAYSAaiNWXtbiIMFpFGjZ79LNOFIU4ErJpoQZVzGjnZBmQBMNAdAADwK5qIkRE0HjsV/tuuRrk6cdjLtdYGX915FR5q78D9rQc6IoC2qcX/1gYAmELPZwlAOw6HKwHo0gHoVIDkxBAG5xLup9QX6QIA8me9zEspywX0vEPxvzgHz2U920VFKsoJ+fvuxILEDwQATAIAOTCgjbb0nMc3hRCg6BmwKGCAEGDRlmt0llGMAIC1Dj/dbrR4Hq6/Rn2m+4tWgFSwh5HCMcqHzExzjO2P7sbO8EY8wbgEpXQz5pMd+G77/VicbaA15yNuUQRw42kALNP/C+u/ZQFAggEM+qn2z6Cfwb92AzCQtlJEMxkcx8O2yjkwLVcE/2Cmovg/5pyI09xnCzBAD1cLru5HlOCZFRiJhZRsiNSE5xy6f4cfwY+vPUZz2PL1/Mg7fxExaZ0E4kSgejn7Msaa1VVq94sHd8WjGOBysM/fk5VHe79iXz6I+b8KBQFzJfLDlQPYNsXMCtVy/YAfIgd2xANWr0XoU5yhxaC+D4ToZPzbUUf7QKz/pO5fIQhTBFGuGaBMmJUtePlb3/u4CKCOuFO7dmT/XXnr53H2iRdj+9bTOjakxT157+47ZOF32rbBZROzB6cx3XgE5z7hkvU4nQ1/jAIA+PzVN+Kfb7gdrHjlEBXV7ryGP3EqCMMY/z977wFmyVWeCb+Vbt3UYXp6oqTRBGWNJBQQQkICSQgZYRsRjAAjlrBmwRi8hOU3/Ngs6/0d2N8G2yxmyRiDLBPEg4TACiAUUJ7RCIWZkSbn6el4Y+V93u9U3Vt9+3a4ox6hGd0STfd0V9WtOnXOqfO93/u9by3U4OuW6JQJA8DOIpPNSZ2rJU4Ayg0gCa4EAGh80R4wQM1x4dYdZL0KFmgOrj/nZLzj1RfPWx3zb7PB5x8AcDHybx/Hgl/8SxMAGAS0vkjE/2gDqGXblACEpJxX4oURs+lNAEBzDJQPHJJgJmJyvc56agN2bx+sniJQKEDLUFS0hfo8qWGpM7AUyC5hlKOCb6n/byeYlFDwyQ4h6EaQdg7WwA0QgMfvArzxFtHANk+awEPwDBAk6n0U1POUsB7aZP1FzDie9UWWnuwC8v3V70JaXDoxWMA0MX/mxjZn8MnSF1K8KbZIVXge79YAx4XnDyEYCuF7PnSQMaCCfMOwhfqv6Q6iyIJu14CsBnB+58emAQCX10+PzQhalaLP1CmAAADBgpPh/Zc7kC/2zVuXnwIAzFYCkFD/G3oAFOS1kNWzqPrO3AGA5A7m4AKgVqeGKgMQEFyToJ/O0xQAlFggYLurvpjMP+0aaUYAQBE+FN2/TX0/k2Nqpoy3NvuwTMHoAgCd9c/u4rmz9uLe3TbrrM0cbRTrqz/AUn0tdvj3YyzcITVy1AAoD9VQjUsAXog2gKT/N2r/RQOAljJktqXE/wQAUOJ/pq3BsE0sKZ+DerWCQ8EmFOwBXLroQ1horxThxJo3gVo4jgAedmj3CrvgDO1a9BnLoQn9PyOTnUMKW0wD7TIBpu9z3fHYbJsvffxtjYUhY91ExI+vzt7ZdAAYZ5DyzzrXlBggf6ZAoBIlV+AAX/RcEPTk5sICiBdjFMzOMmiZQYugs6llxr2T4F9R/7mYnAo58D5I/68mi00gxRSgBaCyA0zu2fE1XPvxryDD7F13k36wbe9mVIJDOGvFJY0WScbkgYk9eGLLI7j07Ne2bS3HreHeJ2/Flee+6UXVmvc8vhF/fdt9UtPv+QEqNQcTZYrB6uIIwBp/o9gj2X4KA5IVkM/ZsQ0gxT11Weyy7IJbKLW48SI8puIGUSglBgQB6hMTMCaG8dW3Xo7zT1tzTLT1vAMAvoPK165D/uG7FABABwACAMVQWQAmDAAyqSwlAqhldehhBRqz3BINTQUAPM+BO1JGWA4FAGA2kzXwZjYLu1iAkc9DyxYBOguIpcNkUb1IZ39YCpBNmCEDgBNxEgilgYD4WI1Cf8voUdjZc06DANgF+ONxzUms7N8KOBAAiMYAf8/kcgROvKROMShMssGGYju2hX3jgv6IWisiwxJBq1uIsh60WgZRjr9kgMjzedBQReTS6q+OoF5GSAaCDgRVH77Pen+WLFAngOOEugfxR+sR9B5lEaieVcwACHRobgjUI6BGYALQapMBAH/xOcD7b0OG7T9PWwMAqD0jon3E0vnVzgaQIoCJDkCiAWDqhwkAzMEFgOtNRfrn91gHoA0AoGr/lfvITME/m2wmAEA+SfQsWRYwWeFfPfrZGQACANDycbQ+lva7mKfHdWyeprt47vy5dtusfZsxWBb6T/wC86IKxqJd2BbcjYI2iD7tBCwMT0XO6kU9HMNPSh/B6MEJKQGgDaBf80VJ9IUS7Kp7ofifyv6L6mxC/7eSbH+c/c/EwX/WQK+9GL+X/XsYugEvcLG9/CC2O/diSfY0DGRWYbi+BXW9LKyJHnMxitpSVA3Wbfvo105A0RxAQV+IkKqsz0uetPMx8EI6ojsem0/jSx+7btKj6Sk0MzHZjC7K/LIMm4aOzxdwMcfAIhb7ifdjvX9PkeUETZcAsSWjU5Y9WeCtXd9IMp/8nqNFpogTKtj/SJUGJACAqvtvH/zzWit1X9aCCXWxXA1EWJvXVanyb+pYns91Pbz6A19A/8JFR+y6X0hja7ZrIVBZq9WwbtudeMUZv9fYXUBMlofVxvGz9d/CtRe+f8oCkDuzv/3H49/BZae8CYV8cbaPO2b+vmnXPnz8xp/hwEgJpTLrlek6EcEs9ECzbJiForxH9XwBsDIo5nOiFUBXANGCMQ0RA8xYlvRd1vuHlPzWNAR+KKJcomERsLQlRKVSRe3gAdz4jsuxds2KY6Id5xsACJ0qnP/9WmSe+g0CWsQVdREA1IosvTcaAIBWzCi5dgIBaQCAcSWnGlH6VyUAZABw80oenKEywpoKlBK7PMPKwMxnYdk56DnqDmSg2TlF80+0WOhBaND+j5kHyT6wvitmDcT0fTVDqYw/M//agiZToJOnnYAAIhK4RQT31HouPX+mhAclk/9MM9BPv1ccT9kVciMAQOeBtiLGCrigBqFWz4gmkrrXAFrdRmjRMplWfnVEQR2RV0NIrYKw1mRB9IYIDkXwHR+G4cOwc+LUpPm0/mMmP4RecAArzvI32oRaDSxTiIN/ggDcneUaJrPOGvQJD+7KC6G956fKAnaetpu23YZt9R3YUt8idp7tXABYuie/7wQAOLgbGUNHRBxEJgfVTInYbSyzr+5iGhcArjuZ/VcrUG1aBgBZRgkAkG6WdBlA8nthOTHKjx0H0iUADQBAGfEqICy9xRoAIV0DUptYAca7dgGAw+iY3cVz543WbTO1cAsiH3W/BMcYw3iwF55WhRtUxbdeMmZaiN7geCzOrhalez/0Y5pjgI3eT/FY7fsoHaqieki5ALAMgFSiIxUQdPqkJWih4J8R0/9Z6yfCM5qq/U+J//HfJrOktoET9YtxcnS5THaaZsDWFuCg/wQeKn8DtlHEibmLcFbhWphaFpXoEA4ETyIwHKyOrkBkKAqcQ0tAbwye70LPB6Ki3R+diB5jcae3cczv3x2PzUecBgDYf8kASKz4WMefzu5P1zEMXbEAkmBf1glRJOBB1p5cHsDfJ6UAcxm3CRDAdWKBKtup9/xcjp+tM6eBBl5/hdaiMwT/Uu9f9xsZfi6SWP+fXEupyjkrAQAioWZf9q6/xOLjV79g5qnZ2uT5+PsvHvkxrrjg2sZHJWPS8Rz8+JGv4lWnvgn9vQNT2ozP65Fnfilg6EvWXPKiaFPe83i1ho9+/Sb8evOORqlrAwAwTOiFHsn00gqQ1H/a9mUzyhFAslzCxOECPSmVVQRZ+Yp94xN7Li6Za9UavIkx/P2Va3HVS9d2SwDaDIp6aRTaF18DY8dWhD2ZlAWgIcF+ZOvQaAHI2nOWVpENyHd+UFZ2IQmdnUrqFAFkZpkAAEv5PA3eiIf6eFnAGqG0x0wqXooAATkFBGhWFlohA40aD9QDshYDBq0ImskVJQJo0TNOKeo3WP7FOPvPsoK0LGQHs4AowZHePwxE+yGRpFJci4PGpKdJKAdEZHRWFCAh9nOxWCCDf86dImJIpliLQKGUJiR/0xHVApWFJw3c1xCZDrRSgFCviY1fGHoIwprQ/PkZlumAIn1SQtAbAuM6PDeAyTKBuD00nyUJIbSMA70Ygy+k+aswFCFMaAySqQHAsgCHKC8dEiPodoDQ12FMePDWvArme2+a1/nphi03Y5ezGzvqO6YVASQbgCCAyB+0uABMxwDYSABAN4VO75PtcIQBADKPaAeYsAOT9UIrCNDWBSDRAJhDPaBoZQnC1ty6AEAH47rdrt3Fc+cN+GJvMxHU8ssIIx+WloNJe5mEqp6IF6UoxGwvP3JQ9co4GGzEMLbgeOM83Fv9JwwN7RUAwCUAUAvgU3DrBZL15nTDxRYz/yL+x5/lfavq/BO7P6n/Fw0A7megvHcMvuMqlVou2CwTy+2zcP7AOzCYXYNn3TtwCM9i0FqD/mAVCvoAqhjB9vA+GEEWWTOPTFRE3lqAgr9ELAAN3YQTlIXqSfcAuilk7cILpq06H0Xzd8SLfTymW/LLn/hDlQmMg3ZS7pltF1VwWv3lzZhlOv0bV7L0tsrStwrmKUYBxazUCktofywvyJqT7ALn9nQj+QwKBCalzGpRfDgae1zcNT/V9SKp359OaUCAAmb/nQC+UKblbuB5ieq/Ope4AaRsEQkAXPjmj2HFaefN62Jwbu31wt3rzt/ciEtPfQMyrGdOlck5voMNW++TefPsla9oewOVahX3bP4RXnP229uyBF64d314V8a+x4z/5350J75996ONYFz6pGXByBZUzX82K1Z/Jn+XsWFmbRTytAbMoD9no2hbyJkmbIsUXQVUJxsX/o4f4lDNwcHxCsqlCqojw3jzif34i7e1L8c4vLv57R013wyA6uhBmJ+/HMbQPgQ9Nph4FweAogIAwNIo0v5J1SeTKsN6dA2GN6EaQTzlqdujI6IOABl8rqFcAZhpdQz4JRdOqSS2jAkIkMyj/E4ggMwOK5uHYVtAtheafQI0k4J+XHyQkhiXACSZeQbXnJY1SzEFTKr+t5QSdPqYZBJm5HgACEaapQCTziNS/EA0BLj7FADAYJpgSBKnyd9JpyI4kM6exwwHYUMIFQgsAQjHNTBo9wIq+NcR1ZgQIbPUg8/kSHxiXQtgMfjPBAg9BvcWdM9E5KoFqIBgbIXAgRZ60HpCaZ7IJzgRvyioRB+a0AhUxLX/CQAgAoCmL+wAghDOab+H7Dv/pdNWnHH/IwUAPD2PDAAlAqgsAFs1AEJPzWMUHCVwngYAGmuD1Eu5LQOAGX0pLYjF/2ZosS4AMK/dT52su3juvFG7bdZhm0UhnLCEeliFrfUgo+dQ9cZxj/MF7B59CtWhOuol2hT58GPLrQ4/Yd53l8UYa7IYBDHwFwBAMQCk3j9jQM8y8E9KAFj7r6NoD+KU+mtFlXZ3dR32OhuksGt5YS1OKl6K1bnLkDFz8AMX1WgUrl5CCFcQVEPPiEZAVuvBYOZEcQFotymxKBWYiLXNi3zrjsdmB/jap94F14ltk5TGEfJxNp97zaUMQNX3J/oBBAHSHSyCAgEm/54lAoUsfcnVvnPN5quMvXIsoE2hOp7nVkH5TOdRGYbJ1FQK+FG1P6HwTzc0eGw6+6/2i1CpUjxN/SxigE6TDcCMqusB5/3uH+Gkcy97kY+6ybf/yLO/wKLciVixXDEjGgwA1lVXK3ho289xxdo3T9tmv9xwE1522lXI2y+OMgDW5v/jT+/Gl/7jflUIEwNp0nZ2BnYui0Ihj0y+gGwhi2wui2zWhmHb0AkIWBasDAXONKEH8z/lWKO+c2QQ2PI9T77cWg2HhkZhjo3ghx96C+xjQMNivgGAka3r0fNP1wLVKqI+E9qABq0/QsT5jgBA0VS0fwIAtABku3cAAMBlgEqrOg9epQyvXm8GqimQUQEDXFeY0O0BGNmV0M2CPHOK4IH6A0y6EDXlVKxEVVStgn68Yg2oSTgWDYyHXSzYOidwIEFhycsPdlEZpTl2ExOAyFPzb1AC/J1AGNs4SzSXpOAJVvD61DtDygC40S2AnxEGiKggL18uXGoPeiyJ4QxcVzoCvDViB6YCthn8MyljsERAi+BlXVj5HAwjQjisymGSTaMWgFWHVlTvCn5O82/EKkxoLrUHmgKAokMQAwCBb8Ioeaie9w4U3vyP88qcmQsAQGtAyfzHZQDqZzICeP90ATBjF4DZRQBVjX5ME4qfYePf6pUH2vsRuCK3SIT/6HzF/xrlqFTkjxCx7t8HfE9pjzSZfc33sfq8JirfVgMgAQASRkxcItDuRaHmtebzk/muWwLw3NYh3cVz5+3XbbPO2swS+peG/ZUteNq9GfuCx1ALRhHpGrxqhOqQg/qEh6AWwquRcishQGcfMs97c+JSwT/p/yqzz3eYvHgk429Aj1kA/FmJ/xlYop2OK4ufFPEZnqPsDeHh4X/Fdvc+eSf22kvw8uL7sSy3VhDV9qI4LvY5mzConwyrIZ4zzzd4DJ2uOx6bD/Pbf/nHqIwNq3CWgbwO9BRUXxSEHiwLmN0NgMfblsrOt7IA7Ez73zMBWcw1/abnCgKoFJBiKJDuSFZAg32QcgtIwIJkzCRrC9Y50oeYWX+17lUihbN9frnmSZAk7IjYcqipF6CYAIkAoGpPoOYEWHv5W7H20t89hkbQc7sVtvXeoZ14Ys+v8JqXXD8JAHDpIw7gtvX/jtec+5ZpP2jb/qfEivyUE894bhdzFBwtAG4Y4u9/8iv8n9sfkDHJmv58LoPegi10f7pr6IauAv1sXphkupVBpqdH/ZyxYeXzEvxTEJBBQSykLX3aZYkev+oUSqtJhjWoVjB6cAhffPOrsfr4pbOOjxd6U843ALD/kZ9g4DsfUEr2RQPaQk1sAFn/3xYA0HUpBzCcsWYJgBvT/31m/VMMAP6bpQHCDFA2jXRr8es1+HUHUcjC85TVagxuauZCaBQHFiZhBkaGDIEMTIIApNUwqKfdi2T/FwOZxCmgDQDQqKtOsQP4u0RroG3UFQL+UFwKkGTOG7UmzRr8kAAAywA4/6dcB0Leb8wI4OF0DOD917nOI9jKLLsCACgt71fIniACm6JzET/IxZL1PLvgH0SNAxgszSBwzAiZNgtDWgMA0CgYqNWgFSIp25TYMWYcSBAbmqJmPxMAENYN6PUApUv+BL3XfHZO75W5jpu5AAAkeyhbQBX0c5xn5GcVnBtiA5hHfRYbwKQ5RcE/rf6famZpmjCCHsWifxQmjEUACQCocg7iPLGuACs1pgEAWoN/AW5a+llaA4CAgx5qCPRQPma2LWEDdAGA2Vpqlr93F8+dN2C3zdq3mUzoIUWzHAS6A8evwcUEJqLdCPUAQ/4W2FoRtlZAIVqEQrQU/zHx31E+WEd9zIVHDQDSwOJ6os6fzPwckQQaEvhL9j9mAfCdS/G/uPafAIDZ+LcqCxjfOYIVmQvxsuX/CYsKa1RGJopQ88ewq/4o9vtPYDh6Fhkzj1WZy0Tsz9aL6NdWIGcoi5mkf404e6CFpHn2iOVTd2vfAt3x2GyXGz73MYwe2N34BfteD2mrsuZTfTGfpX3fZHp/27WflAwYjWNVEKxQfWoEmKkSgQTp53qyN68E4JJgfK79Nh20y89yAmZ8FCOAL3uxCZK6Z3UvCQgwW7CfvgYGX1T+rzHzk9rqTgpEEPo/V4fNxSw/q1oPcOYr34yzX9Wsd5/r/R3L+zmugx+t+zzedP5HkLHsKczCR7begZV952Bw4aIpzaCEBCu4ZcNXcO35f4LMPAptvRDbnP3WcT389xt+hp+s34TBBXn0FLINK8BkHAiAR4p/sVcU463ePmSKPejL57E4n0FfxkKPaangQAAAlf13AwUATHguxl0fQ1UH5XIZzsghlA4ewEdfeQFeec5pXQCgpXPsv/sbGPi3Typ8sYcCgJqyAIyp/8jHFoAJA4Brg0UZaGPj0AgaMLBKAQBabAcoJQAsBWBkw++yxZoNYqHmwK/W4DspRgAF05iHNQYQRaT0c/5WZYi0EaTCvWaaMDKW/F63ijDsEwC9p1kmIAwBlXyRjaBBsskLIWEOzDBKJGNMsb29cYCfqvHkYSKwpyEK9gPBIWgRtQMYSVITgUKIio5PpwsJMKnYn6i6x7aX6g9KwDAi0SA9LfMyqbeg83N8ATx020KG2jYZDZFFPYUkiq1CH9PhV5quAXq2Dj1HZoLCFAItC4MfIgBZBmDJaTsGgCjy+wgrBnQ3xNjln8KCV390XqeTVgCAbD1WljDrL99F1b4JABDsmxcGgOp+DW2ABtYyCwMgDQCQASAOAD7BTLUmmIsGQLoBRRCQTD89EQZUQ0TGX6sIYOpAsgAUG6DLAHjOHbK7eO68CbttNrnNSHcPAg8eXxR8sXBxjhD79HWoBqNYY1+Cor5YFEkVbd2UxQoX4j8c/SAODe1HdcSBR7/VeqwDMI1KeedPq/MjQlr/Ner9afmjqP9J9r8h/pc4AQggoGGxfRKyI0uwsXQbcvoCXLj4egxYq2SSI2WfQld5Y1CobAfcjXg2vBPn2G+GFRYxom1BzS2jz1qG5eZa5K1eMHsWhL6oPvMl393at0B3PDbb5Sdf+xx2P/1o4xd8MQvtP9NU/+e6sEAq6yxjTAKQlJWgWoQ2haAKAg6QZdBksjSOyXJhOvds/OH17c5FrgQ0AFCqeop3kBLiYvZfCf4pYKFUbdb/J9dXrvk46aWvxYXXvOPwLvkYPuoXj92Mc1ZfiIU9S5AxVb0v5zC2+b7hnVi3/S687vx3TtvvbnvsRpx+3AU4fvDYFlgkiFV1XfzNj+7Ao3v2xcycpguFjDHdgMWgnxaAhSKMQhFmNo/BbAZFy1QK3cK0tqQf053C95tilpKsS8AyLUQ1iDBRpRPAPrztpGV4w8Xnzjr+X+hddb4ZAIdu/zv0/uhzKoHdq0Fn3N2nKQeAggWNQAAZUQkAQC2gZRlgtAStogLbSQCAa6pAKw0AxAyAJvNPFW6IzVngw6tX4XJukkx5BpqxDJGWn/ooErZA/F0z+qAZK6AblpSIKMaIBU2yrvRHZw1+DD5QjI99TJxY4i0NFLR+GoN5bwgID8ZWfImNHoP8AB7p+/44tGib0jqgJRx1ABhwNwJEZjYKTbeASZ8RX1ekixNAo0ZfXjjM/pPp4EtJBDVG+G/NiqAziLechrI8tCo0V0M4Qp96H5rtwSiyHcliUMSEKNSh0R6TAoqk/U8HAPAjAx9BaMCoRBi54s+x8MoPH1EGgND82cWmAwBaRAA7LQFouAAkbZ9mAsTK/FqgEgOJDWC6BCABAOgyopT/2Web7gKtTME0/Z8f2coAkPcs18YEABLBShGMpCZAexoA91fnVcfKZ3ZdAA5/qu4unjtvu26bTW4zBqlOWIYX1uHDhUcqVsZHX3ACskYvbFN5pyZ00Mb8Ewa4s/Q32HroUSUEmAAAdYUWzxagdP7kZj9CJheN9H9SMFvE/yzS/6nMrNT+E/E/Bv/8/anR1Tiv+HZUvGE8U7oL2+u/Rjnaj2WZteixl0LTLTjaGHqNpVhjvxK21oun/VtwnHEeBoyVMLQMHK+CqnZQwJGs3gcLBXFV6Nb6T//suuOx2Tb33XIDNvzyx5MaS9ciFFNlAOzjtPrjy322McZ9WZ9PEKH1Bc+1JV0GZJ2WrmEVAF9DnmNkDp8x+6h87nskixEuHUj9Z2w0SdzPi0AGQLK5boi61ywjUPMCUKlFWPmSV+Hi17/3uV/UMXaGPYe2YaIyjNNPvGAKAyAIfHzrgT/D2879LHK5fNt+VyqX8NjOu3HpGa87xlpm8u2wL9VdD/9w6924d+tOJVqWKlnR6AKQyaLmh/CsHJxQB6TNdHECoBVgpOkCUlMjgDXPga/s/sQVQBbzZAKo/hwGtFVTegBG5OH9pyzCWy89f9ax/0J/CPMNAAzd9Gn0/+z/KLu/ogZtYQj0GYiyehsAwBJBQGOhRasRaGPlqQyAaQGAOMvZqLNnS3N+0RWrKWR5QB1eVUcQLGnoBEz/PBLrv/7J/SgO/iX4MpVVK78nEZMSNU5AgWkCrpBC2LR8AAAgAElEQVS13qTSjyMK9yKMA3sV4DPQ92IWlgcNOxGFvqxzkk1u0cor8KFtEiNmRvCQ0EBUTYn08UopWpvTkc0WoFshYEQiBsh7ISVeHAIoVigvoaq6JtYS0chA98EyAMVIoDtjBobrQTMieJENzWHt/zQMAMEcfIQeGQARxq75Wyy4+D0vMACAVP05lACwdwlWk+L7y8SQYgGkAAAG6qo8lZhJUwNAEnucR6jbQGYHdRpUN2i7tZYBtAIAfG4NW794nSDijSIKOLU/SvCvh9A4H/KeWiwBuzaAhzFjdxfPnTdat806a7NmexHe5SQS4IC7Gc96d2AoeBYjE3tQSXQA6iF857dXBiALMWHOKfV/jVY/Sfbf0mAyqImDfwEAJPhX+5R3lHBa31W45Pj3IWPkUfVH8GzpbhwMn8IFve9Ev3W8MAEmgn3Y4d+PxcbpGDTX4GC4ERPhXhhhFn2ZJSj6S9FjDcINHXiBKw4AGSPXWaO/iPbujsfmw974yD34xff+aZKMPvt0LwWsUhlvlgCwFCD53XTdJQmc8xS8bFM2wPd0Pq8WDGnqcqPcwDZgxbZl6SDn+eye6UwEaf8ubaFit4GEilsqTy4HYPY/DUIm116uhVhx1qV4xRveN53BwPN5ay+oz6rUS/jV47fgmgvfNlVcOALWbfw1+hf0YfXSM6e97l/85t9x8cm/jywV8I/RjX2J2bjv3vMw/v3h3ygNCjqRuR7GyyyfM1Dn4ppBU75HxrKVL0jN/0BvHoPFAgYKNnpsCwVmRQ2KgTVFOSlu6UYEsAJUHA8V18fBUhV7RyZQGR3FBYt78M9vfRWytrLrPVq3+QYARr//QRRvuxERS6Z6YgCgZyYAwIKxOKMU5A8OQ+NDSywAfR1aOwCAJQKtCv0NICAJZON99H6EwSJ4rovArYtegATeUzYbkU7WzPRlgqIx8Bw2TWMmnQyActuzsCxBtAK04Ulq/wz+o8CFZuVmAABiwEDz4hIATewW87keIGdKWpyGfbruAkaIyGQJVyDaFzDqkwAAYY9HAcKoBo3AV0JWQAZ64EHzQviGSkjNBADoRiBWgKFrQPeA4Wv/GYMXvGleAYCbtt2GbfUd2FLbonQ8SPdvUP6nlgAkGgBJKQCPUQBADnXfw/rhJ/DIno14emgXLLFjJANDPS6SIKR2P73NAADwsxImgEZRwFgDYC4AQPo93wDeRY9oMotVNACSID7O+rPSQz5qGsJrUjYg99QiGNgFAA5jgHcXz503WrfN5tZmDHbJChjFVoxiO0rOMGr6MMawE3l9AU7H60UP4NbRP0d5yEFtxEHghKIDELhUFn3+WQAsXRDxpTj4p7jMJPG/FACgtACU+F/OGcDo/r3wIx9n9L8OLzvuD2FqNgzNxIi7A+tq38X5+XdiQeZ4wVTJmljvfA/HWS/BEuNMoflTEGfCGYJnj8INy3DqAfrtZeg3j5PzdMsA2ve77nhstsuuzb/BzV/+rFJKiqF5KQOIbf3S9n0UAxQR3TkEATwH9QBk7dqi8k+GAcsBkq2VKUDgoJg1G+P5+QQCGsG/pqFap71UWihQlhGQbD/poPHGUqVyLZi0YElKB8gAOPHsS/GKN75vbpPgi2gvBrU3P/5PeOXq67Gof7H0qzTri3PeXY/fhCte8ua2Iq9s4y37NmL32Ca88vTXz6lfHq3Ny3v91ZPP4vM/vwfD42WMletwHE/iFbunD5mMBTtjIt/Xi2xPD3JZG9meAnL5HBbmbAzksujNWMiS6h3rZFBEU0p7me0M6bwTohYEKLm+2AFW63WUhkdhl8v469ddhBVLFh7VtovzDQCUvvk2ZH99exMAGAxFDHB6BkAMAJBbPjwGbawqAEDkmVL/LhoA6RIAKqyzHKCdRZ8os6U2yUIMAFii5nEprQzh1R14Th2ByzIBxeyIYCPSVqug9kiVCsq7ZFhZ/jHt27IpAOAQoB1qAACamZVkj8aAm39P7qPxopArhgYG+cz0a7D8HMKgADPrq4L4eNOo/K95DQBA/Zr08ckAgPo1BQVp/+dDo8igYSEMDejUH3B9BDbBRW16AMAje0ABAF6QheUEOHTd97Bo7RXzCgD8fMev8ExtCzZWNwsAILX/RiR1/u00AET5n2Bg4gRwBAAAPVRgvvpi/l8ibQEAEqkGsf0jOCL6DpP1GmX3lP7PTAAAa/8T9oYS86PdYGwWMZMbgAgFTqUdkLFLdpQ2Wh+bhpRwtL4ujtx1dxfPnbdtt81mbjMO+kowLGUBoeahz1wqtJ0Rfzc8vYKs1osBY5XQ2mmHd3P5v2FoeDcqQ6S9xToAZAGIvszzl6FQ2X/Wy6mafy1l/UfBGbH8y+pC9zf579gFoD97PF5jf1Z0EA7WN2Pj+M8x4m/HstwZKGYXie0fJ6QhbMLyzNk4xbgKGaMgOgk7gwfhhy5yRi+yWh80L4OMroAD1gCKHRnq0EETW74Ts1IS0N2aLdAdj822OLRvF/79f31kEgCQLJboBsBOpMaUst8rZJsCgTP1KY4NLgp6CqSpqj3TY9PQI7EbbC7Y1LhtBPtRhFzGgMVCxw6U+g+3n09iI5D2X/dFHb153arOn4zDcnXygrZGFlLLelwyH36Imqth5Usuwyve8EeHe2nH7HFsoye2PQQnKOPi05TXfBoA4N9/tv7beOWpf4B8vn0ZgOu5+PH6f8LrzvovyOcKv3U3mCP1sNgWv356Gz7+nZsxMlGRule6AOTtDLLFPArFotgBKoE3U9wAqPxPFXjWdbNMwMhQbFEFVmnXHFHIJgiASNjPIZ0YPF+U5iPXhVkax4cvPRfnrDrueX2/zndbzjcAUP3ia2BtWKcAgF4yACKgqCPK6YjyrRoAFrQeE/qgDRgZoFyBtm8MEB96xsgxA4DzCB0AHBMgMCARU0qFf5pGiVgPbyyDjp44wmo5Rkm2w6k70Mw+BPVB+K6rtAQkAI6F9eYTEIgqsRtA02a2Md/rJqKwAk3bP+mOhP5Py0LehVeBYZPRQj0CHVrGhKHbMDMFETSk2HLIfirirPThixlqlEM0GPwDkREL/BHo0ln/H6e4ZWKvKnBaGAAuNFlAMshkFt8DHGU5qJsRPD0fi/+1KQFg+QACaF7MAAgMDP+nmzG45oJ5BQDu2vUgnq5uwhOVp2Inj5k1AI40ACDWfxHZFmo2aQUACDAS5NV8TYJ/P2Wp2K4bz1YCIBqUqUy/gJcCCswcvpM10G4fOqnwqwsAdDDTdhfPHTRWvGu3zaZvM9evY9zfi15rKSzdFsr7aH0XsnYeWW0BDI1e4c1A4dHyDXiqdjNcz5MyAHfcg+/Qvuj5FQNMkMrE+s8gBEvqv+gAxNZ/Sfaf6v/M/mc0WLaFC3PvxUnmqxroux86eGToe9hcvQPn970DS+0zEcDDuL4T28N7Uc0M4ezwrViZeXkc4Duou1XUolGEhgdbz4mabi2aQN2toGgtwEJLIfxcPHBi7m7NFuiOx2ZbVCtlfOsv3q18l1PFeezfkvEX4edmcJ4jRT+l5j9jv6I1ppQONIN4FeSro0hhzOcm/y05nxpfys/YJoCWqvFTav/zA/QlsoDJeCYduur44hrQ1C9sLjAq1VCCpWR/LnBI829lMfASa5yTQg2nvOxqXHjN9d0h2KYFPM/HbU98B9ee/74pDAC28TN7N2D/2A5cesbvTxt8btn1NELdx8nHnXVMt/Edj23Ex759MwoFG73FLCyLLJlYDwCAkc0hk1MCcPW6C8cP4Gdo+RWiVvfhMUuXKygUK6WdJsk0BlhxkBhWysjaFoq5DPo0B1lDxx9ddBauWHtyFwBI9bD6/7oIxuZnFQCwgC4AIcDgv2AgypnQWDKViACy/n+xzvonBQA4deDAOLRSrH5P+zsyAFgKQBTG4b9TKvzxuzyxQJ3U0RnAaxmE5nHQo3z7IuvGfEnluBOBqIAopBZEIGUCrNUPfWW1F8U+7azlnzQfS//oYO6len60f2oZQMO+0FUAAN8xNJDj760YIOHH2BnYBANMtplaW0VMbDQ2ugmwvlxS8M3f6gQAyILwESYAgASJZACwrDSlARADABFcFVxqITTHB6grJfZ1BL4jBLDVvbfTAHieAIBf7XpIAIDfVJ4U20++G+nqOK0IoFh+alLuw/fntCUAB3cjEzMuRKxPYUXNEgDVdI2vhHxCAMCM4lLBaQAAMovY3CKtkGLNTTdRp0GAdAkA6f8iMMjyJ6r6xy9uof7PshSYCQCwugBAZ+/M7uK5s/bi3t02a99mfNm4QV0y3klGgrTPrJmV4DidDSoHB/FQ9VuoBEM43rwAu7112D20GbVhF34tQOAoAIATWDq70fnTmtsRkuEkMB2L/zH7LywAvqgY6DPgzzLrwrp/AgAadNrT0BJtZDnW9F6GRfk16LePR97slw/dV30Kz9Rul7l20D4Ji+yTMGCughc4OKQ/jfFgP4raIHq145BBAUVzkcx9zf6lXtheUEfFH4HJ7L+mGABdUcDmc+2Ox2ZbMAP0r3/1YZTGDk0BABjo56ao/1MQcO4sAH6SnMdOFmjpwFotYKgJkLzDJzF4YgooxxrLAmyTdY+TwaznwviRrH+yruGa2w/geEm9f1PQj/fAfSfZ/sUaBsz+s0ygHQBQqqps05mXvRHnXvnmuU0sL8K9fvXkTXjl6deKHWCr8Cvb/aYHv4xrzns3spmpdf5iY+c6uHn9V/CmCz90VAeoMz16tsOmXfvw/37/NvgMSBj4MFkcRiCI4ro+ao4Hn5lgk+3IRXIELV+EnsnI2KbKu1HomTYrKYJaZK5USgokYHa4UgKJOn92zUX4g6PcCWC+GQDO5y6A/sz2OQIAFozlFsBnQQDAc4GDE9DG3DjDnUXkKdYey+dBPQCxCAxYn6HqNNoGOorqDy0H6CvVuVqp8w1gl4rpGUA7Oe5qcalAuuPFWKdYtjELria/WMyPGV3F4U76ihJYn5qBVcUlzAoPIwqGoaW8+shG0Yj+MhuvHYRuhNCMnHjVE4fm3wV9ZTtN2ggANEUJlf0CA1VV2sBN05UmE4N2np/20nILBAQo7S8MAO7D8UEPQZ6FEbwvazeWSmh1FxopXeJOEIlmQ2TSPYMsDTochLEjQATUIwHOdI2/h9IAIAPgPT/H4Mpz5pUB0AAAqk9KzT5fhdMBAAz6G9T/NgCAE3jYMPIUHtq9EU8d2AlbAAAO+TAZ+ocPAAiOokMxAAgoUWgRCJt40oxvuQQEEABA1RRAAAABjnjelK0fG2AmAEAYHXFvbGEKMPvfBQA6XHB0F88dNlgXAOi4wdJ9jJPBsL8dj/rfQj5YiFMzv4NF1sl42v0pHhj6F5SH63DGPdEACJlxo8WMCIPOT4aw3cUnL7eE+q/H1H8l/qfq/Cn+JwKADQCAyrQ9OMu/Do/s/R7G/d0oWAPoyS/BgHUiVvdeihPyL5F6/2o4jmowhBF/J0axA2uzv48eY4lcihtW4WACVZ/7jGJZ5gz0ZpTv7xTXhChAEFLBPBRRwCPZJh0/5N/iAd05rNn4fEHfeeNX8ey6XwnlN9nUSxgiBpjY86m1YBQH9LPbAib783vG1JAlABZv6eHJc/YUeL72NoBpej4XAbapyYubGYEkE9887/Tjfsq+cfDv+KzpV/feGsiL4BqDLF8BAIkYoGTKIk1q/9sdx7YjAMD9z73q7TjzFce2Uv1zGc67D23Btt2bcMV5r4fXZpW4cdd6AXVPOeGcabUAHnrmDuStfqxdecExO89Va3V8+oe3Y/P+g6hUHZQqdRHuIwBACz+JxTQdZr4ggaDQmwtF6JYCALRsDrqdleBN2b1N3pLxEbkOojq93CME5QkEtSo++bqL8a5XX3RUt+18AwD+X5yKaN8wIs6RAzq0BTMxAFoBAAc4MAFtnFR1AgNFwOdz0oDAAnwTkadD833AJwigLPTkOyeX5LvU+vN/BbH1azvBJr/k8WYfoK1olhbI3xo8qLjcYKbRHEOmccyvAIHpNqqzVxH5+6DBUXFa8n9C6+dljEDTSgq4UJG7Opn8Pc2A4LuDfVyVpcnB7MIMWglUxACAYXH9x8+lA4CPiIE5c8YS/AWIKAxIAMAIEIVOXB7Ded1H6Drw63UYAYUBNUQuATFmVNTNhiadAPg8aAdIxFgBAEL/5/kbAICJ0fffhYHlpxwZAKDyZEMEkCyAVgYAs/10bDQpFDiNBoAbBnh6fDPu3/UkHt+3NWYAKEvGGPubVQRwWgZA3B2ETUDwJFH/n0FXMpl7EjFglWCLrUsTjEuYSurkQUQeAIGj6QGA2VwAugDAYby1u4vnzhut22adtZllWHDDCib8IWwP7oMTVXC6/jr0WIvV6yoKccDZhF/U/hoTw2XUhh3RAuBkkzABWhflnV3B9HsnE5VQ/emmQxERK9YAMGizrMNi4J9V9n9WXPdP4b+TjStwYf49cIMqfrrrzzHkPIMVuYuwsLACQ+5mBIaLE7MXYUXhfOSNBTCiLOpBCY/438DJ9hVYqp0DM7bMkQANIcb9fbA0Cz3motiqrEv3n+1Zd8djs4XYj559/BHc9p2/UxTg1Ma/2ZYO225a+iX9n44AyrJvdrAtOYZMAJYDMHBuaguoD+Q+OVtDJtNeMyDZJ12OwM+mYwC/2jkOtO8Hqi7RDRjUM9uhsmDpBUjyWcnxfhChWlML3QQA4GeXKqwdbZ/9dwUw4MJQxwWvey9Ou/Dy2brli/Lv7HJ+4OF7938Wb7ngk8hmp9b60y3gJ49+BW+84E9g2+31TPwgwO1PfAtXn/UeAYaOxY199K71T+MjN9yKatVtG1yI3V++qAJ16gEUGBiqjKrQ/8XWrf2Ylayu6vwIyAIgLbxSgl+r4b+++gJ84JpXKJr2EQTXj+Rzm28AwPvYKmCihKjHhLZQh9YfAwD5diUALQBAvQ7sH4dWYbRpAfZUAABBLMyatDeD/iTwF1CAICSF67gW6IeGxXF5RzKPJ8F0/J0AgHUcgIEUSyC9b0smfwqTQDrH7Jzr5CHKdftAuAcIU24A8nsqUepAMAFodAOIA/7kXg0LUcgAMLmmqQCAZqq/BWKBoX4mAKA6ONkOPiKRiScAECIyGNA3AQDuw3JNwEHo1OHXKiLkJ4r2gYaILIAEACD+QvaGH8VaAIoZQBBADwN6VU0CAMY+eB8WLFk1rwDAA3vX44nqJjxWeQI6uRAamXEKACAQwKCfwoB8F84EANh6Vt5b+2oHcPfOx/DArifVnEkQkfepyD9C3Zf3Y7oEIO4C0jUifo4C9UUPQNgncRcRO1EFAFAklwQQLVTCgDE5ZNJQnwkAYJdIpqZ4WhMoSFbAs5QATOcCQO0ui24o3RKAzqbc7uK5s/bi3t02m2YpHi+eG5mHKMRYtAseytgfPIW8vhDL9LNQ0BY1Fh31YAJPubdAD0wUjEW4f/zrKA2XUB+jFkCA0I0QuAGCGLWdz8WK5Fj4XmHgY2pS38zvRCE5DxqJ7V8c/FMEUOj/WV0Ed5w9Ac5e/Hqcv+Q6BJGH+w99DVur94jS/3H5c7EiexECvYbxYB8CrQ6E9HA2Jegvaweg6yYK0WJkohz0MAMDNmyzgD5zkYAFJDSbpPh1txlboDseJzfP+PABfPevPhwrRzcXgQlFvsga11SgL+i8BtEIaK71Zg660iBAUg7QjjZvStlBnL1MWQVOfaCtC1FV+hOLA7dk8lXuSOlcqe9JpilhF6TPn2YKMPNPmn86aOLiyfUiOKwHbQmGkmPJDBBsIQpx8Vs+jtVnnjdvugXH2vBmm+3YuxVl9xDWrnrZlNvj35949lGEdhnnrHjVtLf/+NYHULQXYtXyk47aIHWmZ8t2IPX/3V+8EQ9s3q6sNFsOiCj2F4MoEam/xV5EYn9mCDAgytmJajcZNDH4Jgv9+Gf+PSiXEAU+wmoFqFdx/UtPxSfedBWM2KLzaOyDRxwASBgAuSYAQHs6idL6MzAWMVojBd8AxkrQDlUAj9EN96HyfUFltmMGwBQAYPIkFfufMcCmoMpiwO8T8Ual6JhEconxuhL5C42ToWsE0eL5c0YwJ95Hoj2ZAdVxSQH2TFO+dKfk+CEgHFYRZfJ5pJxLZFdWOgH8dzrjPwkASFP/U7X+BABYJVFTDBjW/fPSKNoHofxT/E2xAHipAVkBUV25NGX4N7LOAgTVUWG5UE9A6uS5NzGFNAAgpAMDIUEJssXqDP5D2Y82ggkAENUICGcx8aGH0Dd4/LwOk8f2P4UN1Y14tPw4Lw6GFooNYAIAsGXItFPU/+kZABSNJtO04ldx5/aHcNeOR9U8QiApDv7lEccAQEO5P5lsZNJQ0n9sLwXnUMVBWQkmk5IAABT/C0IJ/nUCAEl3nKFl0iUACSkkrjxR65BU0M9nKvmEmc7XIgLIc5BdQAeAbglAh120u3jusMG6AMC0DVbzSqj5E3Acpc7qZ8cxgNU4aD6Ofv0EDGgnTTq27A3j0fCbONe4Hr3mYrhhDT+Z+DhGxw+iNurCnfAQeCFCN5TvAala82QN2Mj8k3EkgjQ69FTwT0YAM/5m1lBfDP6z6ndU/V81cSXu3vuP8KIaTu6/HK9d/ReygNtWfggPTHxZ/E0DOHhJ/g9xevG1Ck2NtyTIqHolbA/vwen2NSqDSrfbKELJ34daOI5B66QuADCH4dmdw1KNxGDWqeObn3mPQurbsAAyli62gOkgmP2PQFiBQlfTZBRbH0UyhijWnLcV5b/9sU0bwmTReThAnrqVyRn6xjW1ZrfiP6TLDRx3cpCfXD8XI6VqoBirLQWI3Ef9nfWmTD5FuOq9/wPLVh6bQekchtucduGYvOXRr+PKtW+HwYCpZfM8D7c/fgOuOf+dbc9HgKdaL+Omdf+AN573EeQYBM+mDjWnK3vh7JT0zYc3bcN7v/wDOLR2mzSUI2hWRgAAGVes+c8XZU2uUxzQtGTha2cILCclNIwX6VgRiLBuECixLbgqK8ovVMv4g3NW49PXXa1ss7oMAGnfKQyAdgBAISOODViYhTGgKQCAOiMHhoEaA3VdHABYIw2zAN3OM9UsJQACAMxhI6NKs1cAYSLwyIlH7BwUEJCwBlgeiZOVyGBSk9+KIDUXHSmWQDIe47TwXMdVAhxEY0BwQH1mI8Mf1/JLomOv+tQEABBwoHUOMOP6/2aDCAMgBQAI/V/EW2MAgCBA5IsvkgT/JBkYgXJrMkMEjouwNo7QKUn5m/jCM6AVJ4YWACB+x4XUZWByiWtLAsMeL1WxAOACERkdmSKqf/oYin2qNHO+tk1DW/FY+Sk8WH4Mrl+DoYdSDpcGAMQaULLbMwMAdI1yQwe3bXsAd2x7SOYAmSjaAQBJH4n/TkCA7ZSISxMw0YUDEFeWxPvz3ceux7JctulzBQAawX+qQZ8LAMDg37K6LgAd9c/u4rmj5pKdu202tzajAOBQuBFFcwADxspGTftEuBej4U54egkn4GLYegEj3g48XvkhvKiKMg7i4Mhu1AkCsBSAegAEAAgG0Hv0OYIADXqSvEBiur/JrD9rzWIbQGb/mfln8E+ldLH/UyABDtq45ri/hBdV8PDB72F39VEsKZyKVyz9ABbnThGRvz3uOuz2HsWQvxkLzZOw2DwVlp6HoVvijrBAX4m8vgDVcARD4Wb0YBn6jOPE/o/9i3X+Y85+wWFtIw9T71r/TdfruuNxcsuwf//g85/E0J5t0zSZcgRoZQFw52xGF6u+udKukyCGiwU6AKiM/VQIn/uRYUO2gJQrx8mnIxV8pAN/3le1FsAPpjoBcC6h6n+7LZkn6m4Il4vtmCnw5v/2RfQPLOwyAGZ4DXBMrttyL0j3v/DUK9oyKzbtfQSHxg+KZWBaITp92s3bnkJdH8dZK47uevXpmop9qlxz8KGv/BD3P7ujwWpJamd11vlbtqzlRfCPma5cAUY2i0I+i+ULelEQOzUGDirI8sNQBDDLjofhcgWliiPiXV65hIA2gJVxXH3Kcfir61+HjMl54OgssfhtMABAoDNjNgEAlmOUa9CGWWLBbL8CAODo8JwKjFw/jNxgAwBox1Ca2jcMwGJdfzYO2pPkQYrez6iNa4JwTczxjguyBSBg1BczBsQHMrHK60MUFaElrEJR9WcmX4nnzbjF2gQKK6gCwV5Fv08DAGSwaB7g74fG7w0AwGoytJCBBgJdZDam+p1gBDFrRbH6hfavMQrnbqaKVqPIEwFAfqlSTQ4MrhFdBOVRRCHZAx600IXBYFAGBAP8aQCAumIHCMuCAI7HMoJQiQbGAECY6YfzkfUo9CyYrZU6+vszQ9uxvvIkHiythzMNAEAGADUAaEo1nQZAYhvtha4AALdve1CJ9XGdHFLzJs4DtGMAxA4BkwGAmDWR5A8aAACxJ1ojKicAlgzMxgBIsv9smEQDICkBOGwAQAQhm3aBnL8MU0dGAACzawPYSS/sLp47aS21b7fNZm8zP3Kx19uAQeMk9GUWS/aGonZ73A1CfV9gnICsRo9bTRTuf1H5a5xiX4WV1iUYD/fgFxN/g9HhUREE9Ei/ZfBPX1ZhAihhwE6CiITuzyuXiYeBP6n/pI+J/KoK/hng80tq/an6n43r/rMG8nYvTvGvxiM7vi+1bJcu/wBW9l+EZybuwoOjX4dlZLGqcAnO6PldDGRPgB+6mAj2YYN7I1ZZl2HQXK3qnIIAe6MN8sJbjcthahbqUUnKJYrhUgzmFNWM7cXSAiKv5hQF3dmfwYtlj+54nPyk2V82PvYQfvm9z7e3kJKXMVDITc7+JXR6/n7uNfiKhp8ELAUCZRxLLXT/9D4cbrkcNQeSy5uqIXC4fbc18Cfln/X+icBgcl1yfg2oEGCchnOYtEe5xhWiolc7ToR3fvabyExTu364132sHccx6Qc+bnzwH/Has69HIds7JdAMwgA/ePDzuOL0d2Cwb8lUkCAu0frZ41/Da8/+z0dtoDrTsyzjzV0AACAASURBVFUMkwhfuf0B/MNP745V2eMxZeiwe3qlr2UHFqJQyKG4oB+5Qg7LCjms6i9igP2QFNiWD2E8U/Z91AIf+yoOhio11OouxoZHUR4awqlZDV94z7XIZayjtl2PFACAHgMak739mrIBTJcAFCw1eSYMALb88AS0qksT8wYAoDkGnOoY/EqIQnE5wp5+6JjqetG+b5iAsaYZILcDaBjVmcsALFLBvkTCKQX/NPMr8AFjEYCFtEZJBd5kLLiAvwfAhDo+7e1Otbf01ij4JqiwEwgr8WJKUF+AYAjp2eEBaGEtVQIQ/y0mlyeifwoEUJsE/7wFK0JU0xG6HgwJ+uNyBWoBMOgjUGCZsp98lltD6I4iqFdVulo473WY5MzztcJTEARRZgGqDCApJw01BPS9rzKtHYsAioRDiMjXoLuBMADCzACCTzwJO5ub12l6y6GdWFd+Ag+U1k0CAKTun01Ggsk0JQDKDpDOAQYyekYSRxRcPSwAgE1PfZGYpUrqv8HgPl3fL44CXLvSAlBpAEh3m6EEIB38c980AJCs31sdrUOdDgHT0ViazZ8IAqrzalL7n7FMWAQ0R+tjs59hXh/l0Xuy7uK582fXbbP2bcaAl0J2DOjr4QQG7dUwtQxM3RDxuwP+ZiwwViCvDzROUAoP4IHKV7HQXINzs2+VxciYvwt3V7+Asfp+VMdqqE+48KuBlABwAhcgIBb8agABcd3SdE9TBQasN2KgryaNxItWvrOWMhb9U3X+pmIA0AKQ1mkm0F9didcs+RS0yMCt2z+LPbXHsKr3Ylyy9H2wjSIemfhX7HE2IDQdHJehBsDLsCRzKmz0YmN4CwZxCgaNU2Sy5lb3S9gVPYQebSn69OWwtV7U/HFEUYCCtUBoc8ca7bXz0Tb7Ed3xOLWNfN/HNz/zn+E5Tszja13LRQIAJMH65HVe0xpwrkwAWQzENnxS958qMUhnvdIBOtfRLEfIWCozn4gJxkvCRnJpth6QZOplIRmzZRn4s6Zf6QQ0WQkN9g+D/1oICgKq4yZnQZP9eA5aCaqFhgmzZyne8tG/PWqDptnacr7+nozJrfs2Yev+J/GKtde0zfJXaiXc+8yP8Ooz3wEjzmC39sWtezdi+/CTuHztG6dlCszXdf82zsO+dt/GHfjTb/xIrP+yWQvZjKGC/WIR2d5eZHI5WHQAsG0M5mwcX8iKdViPyQC+vXMWLQVLviorqPoB9lbqKLke6mOj6C+N4m/e9Grk7cxR25ePFAAQ9ZrQFunQemMRwAQAKFrQsrGlnQAAgtJDOxAHzy0AgEedoJESWEeezS6CNTAIFKgLMP0mjg5GETBOnLkrCgBAAcCFaj+uZ2JByCkHer0AkwrtgITEZjDaBfjjUwFjTp7UIZAJPlGTY9Z9N+C02V/0CsYAfYzRfGfDSWr92aYaIkfNx1omBgD4nQKCXDpRCDDw4NVrCGpl6G4ZyKTACsEbAmjiVRer/k/DAAgCQwk3MqilE0AMAGgBSwoM6BUXvrUE0Z9tgG3PFcCZ223vHtuPhyc24N7xhycBAKreX4EAUgIgZQCTGQBq+cq6d1NEoxm8+6GH27c/iDu2PTwzAyBdAhD/TMo//+MmAEDMzpD1dYo5oMoA4naagQHQfM8qQV5+NQCA2O1husoTAgAEAmYcJwSDdLqfsMyDTBBDMQC6AMDcOl+yV3fx3Fl7ce9um01tM8erio2HiHHEiCT3CqMAXliBoZswtKxUFyUbM0BPeD/CKv1SjOrbcKLxcoz6O/Gk9xPokYE+7QSsm7gR1VIFTskTZwDaA4q1CVkA4qSj2AAKrYwN/VJMORE0Sambiy+tgAAM+Jk6iQGB2PKPwb/Q/oX6rwv9vze3CNZoD57d+2uc2PdS/M7qT0PXDfxs1/+QOn/b7MGrl/6ZUPVH/B3Y7azHWLQDi8zT4KGCpeaZWGiswcHoadSiUawxJwtfVYMxuFFFvgbME5EzC1ITxncpSwa628wt0B2P7dvnB1/4JA7u3tbe1znOEPXQ8qrVLi/OdxdzcZmArMTmThMW4SY9Qi6j2ADq8HbHx6JSrAYVtWNqm8XMnNT+ajER1wyos7VoAaiyIKlPDEKx+JOsfostdqIhwDNU69MH/7LWjduHtf9JMo3r4FXnX4XL3/iujtrjxTh+kzHp+C5+8pvP4+xF12Dl0lPa9oOHNt4pAOsFa6aWCiRt9/P1/4rzV1+Jwd6lR23AOl0/IF13/6EJ/Mm/3gonqEr/pr2fzaC/WISZy8MsFAUEoA3YSb151Oo+alSORwQvUF7fLqnfqY1Bgmh/hREKtgpcDzp1JYQ+OoJPnrcap6+cX2Gz57OvzzcA4H5oCbR6gKjPgE6DomI7BoDSADBWUPgkD4yXoI3W1G23AABUM6scHEbIALNmwcoXYQ8shNbbpyTe25VKCQDQA6QtALkGoLUgNx6XLKH0M5qZ/+kaXmrvVzNt3n6PRDuFLIFoB6A7c3uEAYN/MgdYK58K1rgYIwAQjarzKGulqeeMSP/iYiymcmpKYwU2A3FqViR1ALEDgBUH+CHp/hV4lVGEvjKiN/RSQ6lOdFxMJnt8aB4XiE0GwCQRQIlrLWhOfP0JACCXHEIjzZ3VB+Me3L4TEH300XkHAEYqY7h/bD3uGnkAVb8UawBw/Qwl/BczANqVAEwGAEwJ3r3Ik/r/O7YrAEAUbRKHyXQgPwMAIEQOni1mxSWkCrEllXU29UWiWTUApgUAYsOI1sx/0kEY/MurewYWQOIEwO9MUJDBK85BlgmzqwEwt/Gb7NVdPHfWXty722adtVm79grh46Hgazg1eq3Q4QkCZLQ8ngh+LJP5qebVMuH8svI5HHK2CQDgVnx4VR+Bk2gBKFVSTvIRgQC1co8vrlFkrIDGJOjnyzP5OWEEkHFnqWCf9n5mhj8rAcBMJo+rsp9Gr3Y8vrPpnSh7B3By/5V4zYn/D+peCbfs+xRCzcNi+3RcsfijYhPGya8ajOBx//sI4KJsHMCa6Eqstl6BcjiELcFdOMt8Eyx9MqIcRD6G/a1YkjkFlp5paCZ01tovvr2747HNM48irL/7Z7j/5n9pZOZb92I/tTMUEWvaAk7eJ0JP7AzQSZ1wOstPCqM6/9ztBWURwkU2GTl8wXO8pqP5eIhT6IjBjQr8YzeABtiQgAbNO5JMRAhU6pwrptcSaa39T85Qrga44u1/ilPPu/jFN8g6vOP0mHQ9F7c99l289rx3ts3yh2GAu578Pl665mr05KfW2fJ5lKpjuOfpm/Gac96urJ46AKQ6vPTnfXcZL5GOT/3w59iwfZd4mVsFBoFUn++Ren7YBVSpVs4YKWPB9UPJ+jHzxbHSLpj0CZJzwR54CMJQhL48zwctFm09wlmmi7/9gyvRW5hfavPz1YDzDgB8eBm0uodogQl9YTQHACCn6P+lOGhuAwB4FR/O0LhiLtY0GBkLmb5+mP0D0HJZaJzk0mAnAYAM6w+WNEX7mNlPss9CcSIdnoDOKSq4ln+3sQuW3w8AOs81i52wnHcUCPcry73ptoRy6TNg3wpoKTN4Ke5mAD8G+ENN5hnBi0nXx/34O/LHCWhQaI/Z/TjbTzyFAEBC5xIRQFfV+Vcq8H1aEKrgX5Z2ekXU/7n2MnM6wtARXQRNnBPaMAB4EFmk7QAAXo7RAgD0n4joIw/POwBQc+u4b+RR3HHoXpT8cbmHnGlMAQAIBrBcjowfAoAEBIirNxkAKQBg+0OKARA/J745hTnLx5Rk8lsAAHHb4X90EyE7ls4I7QCAmE1HLS5hSsxBA0AtySez7KS7E6hpkxMI9GZt/7RdMOUCIAlHU+kWEQAQ3YduCcDcp+Du4nnubZXs2W2zztqsXXttDX+F3uh42CjikL8Fq+yXY6P/c+iRiUXaqSjog9jgfB+jtZ3otZZjt78OY+UDwgKgJkBQpzVgKN6k4neaYgFMujqZZGLxryTg5+8k00i0V4n7GRkG/+pnYQFkdLhjDrS6iZcvfi9OH7gaT47cil8PfRULrVXoyS7BJYvfJ0H8U6VbsbV2L04tXoWTCq+ErRcbl0Bng1K0DxPhPtSjcRT0hVisnYFDeAYD2ioRAkxvnCzdqAQTNoyu8N+cOlp3PLZvJiqtf/Mv3gvfo5rR1EVdQs2jIKAqBVBjZfJ2eCBA+hwM0lkSQKq/fMIMdoBJqU5yHWl6f7u7bAaC7QP6NHuAmYuqM9Xqr/W8Se1/qcpFZlwLySrZsoe3feLvsHDZijn1yxfzTq1jcvuBJ7Fx/yN4zVnXT6Hxs70nKqO4dcPXcO0FH0TObk+TfviZ25CzizjzhIs7IaQcHY8h1PBnN96Ch7bsRM0N4OsZ+JGGIKtU/zUCApqGTMZCMZcTUIy+12Si0cpPDaz4VmMmnGjlCADgCwDArea4qNcdSSLTGvCdZ52A/3r1hTCPQjHA+QYAGi4AfSb0xW0AAGqm0AXA0GEcrwPZLHAorv9n47YBAODp8EYC1EfGRftHbTrMfB52bxFGoVeAAIV2apASAHsxEC1qAgCcmE0LsBIxPQbL1E9a2bTmmzKJMfinRSHnqpSAcLuoa9K7YSel76cfMw0nAEaDZJdRQDDRAGCmX2T8Ae8A4NYULYvaAGkAgGCE5Gd4P666dxH681QJAMGFKkUOLeVeEdYR1Cfg1R0RONRkP9WWmkSiOsxMFZpuQydQkAYAuFtaBJAHEWcQrURzCgNAJ62cegQUBCTGMe7BX3Imgj/+5bwDAEEU4t5Dj+D2g/dgzBsBNH8KACB6ADEAkBF2LZeuBABYFpCUADQBgDt3PIw7dzwiLiBJSV5Eu75EHiG2BpTGi4X8lOK/ev/PCADIOSLlcBGTjWYTAWztSA3Lv4T40YJLCZF3Fh0AUv8ThgDLiwkIG3RPoBtKtwSgs/ddd/HcWXtx726bddZmre21w7sfOX0BFhunYZ//BJYaZ2I43IKKN4IeazEW6Cdig/d99EcrsLf2OF7W9x75209rH4fj1MUZwK+zRkuVBBAIYFmA8jptg14rjrNaHyVZRUsX5VCdwb/F7xrMmAWQy/YiX1qCpzb+AsctOAtmwcTvrfz/BCf9t13vw8rcy7Cv+hQW5E7A7yz7c0RRiBFvJ+6d+N/ozS/EydZVOM48b0qWyovq2Bk8gFIwhJPNyzHs7MCS3KmwtSZgoPqXBS/w4Ie+lE50t5lboDsep2+fO2/4EjY+eje0NgBAchRf/MV8k6bZml2lDRPLAZI6vk77Y1MDIIId1/wnEQvP/VxdPWa6niSYZ+Afx0AzXn4COFD4j5oEyb9rLBlwXbzrf34b+YLyX+9u07dA65jkM75/wx1YvHwAaxad21ZzYduezdhXeQYXn/K6thl+0lpve+xGXH2u0oo5Vjb2sUrFwTu/9G94etc+iVeMXFGyw3qxBxoDKDMDPZsV8CSfs5V6Pz3OyZAR//PJ7ZEE/PxOhkUQRZL9F6tBAgT0SK9XMaj5+Ps3X4a1K4876tr0iAAApdL0DABqANgGULCUph4z8yNlaPWEnj5ZBFCy254OuAac0RqcCdrTKQBS5lLDhJnLwswTCChCz9qIyHbKnwBoC5W6f/q5ci1AEIBRmrEYMJYqFba22X+ugxZA1TJMZhlMGTfJu0Ey7uNASGp/S/3UpIN4bkZuewF/WH2+0LZSAECwH/DqKviWustU/2T2nwG8ZisRQv5MBkDDnTBANOIgDBxEjgvPKyFKxAl12v7Rq0+t8wzDhW6b4uakrJTrTQCAJQCS+Y5dAIJISj+lFCDUEQZ6ewCAZQnEzD0N+rgLf+mZiD74K1hWU7RwPuYestDuH1qPOw7chwPefkD3kDfNSQyAJgCgIcOyACatkDgDKADA1FTVPhe49+97HPfsXoeh0gS8wJd9kyBdnAHJBkgqhWIAwIgbfjoAQMQTGzoAFOJWrNu5uAC0AwCEKBJ37XZddzYNgHQJAG1Maf/HtbtlWsIC6DIAOuid3cVzB40V79pts87aLN1e9LffEz6Kk8wrMCGTXoReYxl2u+uR0/ux0FyJoWAzRsIdGHG3Y639+8gafXiw9A08M/KL2PNVU3O6AACRAgBIsaM2QMIIiC+x8dqJa/6FUixK/zp0Bv70VxUAgIspE4vMk+COU8TvpdhT3oAD45vR17sIq/ouxnmD12HdyI3YWL0VF/a9FxvLP0PO6sMlAx9ATu/DhsoPoWsWQsuRDP5q87JJgodJqx30NsH1HRT1QbioYJF90iSxv27/Ovz+1dmRx/jeUYS92zbjx1/8dEwVbU/t5GKUNfiFvAry2wVXfGnns4omeLjBlwTTAsRFImxERoDQ+2PhvvTT6PQzmkyBZCGo3LBIlXa99vfU7ukLA8cLQeu/ZAtCOglE6Fu4GG//5BeEatrdZm6BdgCA73u49bFv46q1b0eePvZttjs23IjTl1+E5YMr2oIEz+59AntGtuCVa19/2P3whfbs2Oe27xvBu750Aw6Ol8D+Fhl0oMkLCKBlsqJ8rlHwL2NL4K+bZO3QrYO2mirASgRjxWmG5TFBEIuBRQj8ACHrvHluCgP6HvQggFav4r9cdjbe/5qLntPY/m206W8DAKAam9aTaQAA2qEJIJkrpmEAEABg5tQbc+FUSgg9T4EASaNpJkzbhGVnoefy0PNroBeWqDlbIr7UfCO1VLQJXApkljdV+KcE6JwHjwO03uZfZgLNJgHEO4CgNL2+gJQWGEAwDER7FQAgqWNm/1l07gD1/YoJQNCi9XOl9p9CMQyoGcyTJRDbFYaeKPr7B+sIWpkIckwAzQhUnb+hKcq3yVp3lmGkAAAG+2QSpACARoOHIYIwI44HrRoAwgBgOanPwFmDMe7AX7oW+ofvPSICpA8PPY5f7n8AO/ydCDUHRcuS2v+k7j8NACghQBpDTwYAJPzXTCkb/c3IJjywbwM2HtyDuueIUwBLAAT8ZhO3YQDMBQBgJxJ5h4BzSVwCQGbBDC4A7eaEBCuazgWAx8wGAMh5RQQwEvo/g34KADL7b7A8rFsCMPfpuBtszL2tkj27bdZZm6Xba3/wGyzQVks2vRaOos9cjpo/gTrGscA8QajyO8L7UXFHcIp1lSh9bnJ+jq277kOQq8MfcZWFX78JrWAqQUCCAAIAEBBXiqMNlDMBAlJif/K+IvWfAYipo2AtxBr9VXjswA9w+cJP4Ncj/4zTe65ByR3Civx5uGf/l1DsGcCZfb+HE7Ln497RL8HTaliTvUyo/6zDvLzvY7IQ2+c8gZFwG0rBQYSWKxT/FdrLscg6aVKjTQT7ZTLO6Dl4qEo7dPtXZ/2q216ztxfHwk1f+iz2b9s4rSWgvNxTegDyfp2GKpoX+74EVkvKBma/jtY9koCda0aLVkdSkpPIA6f3bhX8U39L23qm9xYxwJBBPKnP7RX+211tcj08tlJjPam6R/6+ynKjUMMlv/9enH3pq4+ZwLPzpzb3I9q9IxkE7Rx6Bo/vuRvXvOTdYmE1+dlFGJ0Yxm1PfhtvOP+DbSm3ZAH88OF/xKtOvQ6DfceGICD72IYte/HHX/s+Ris1EbJUfFxDAn0J/A0Lka6r4J+ZViujmAH8XVy6E8V9NmH7SJ9OvLzin0OKALp0BlErej1wceGKJfji+9501DkCHDEAgCUAi9qUACQuACyZIgOAdnSjVWUBKJHL9AwAyaK6BnynDqdcQeDwmCYbIBkHumnBsldDyy+Gkc2J64NuSZZCMQ6Y6RaV1RMBOgVxDHE+5tyZpHAle097SLoExPoOyXw+AxOsMRZDuhrsnp7lJEAug/0KEG1Xh7EPxskXEGgiMwDl9gBAYAOmq/7mO4BfR+C7CIO6qPvz56DkKZHm5Ny8x1Bl/zWLgX9G7PoSJsAkAIAARBgDAC02gPJ7nUJ2swAADG69Iw8ArB9+CvccfAjPOFvhoYaCYSkGAAHy+LsqAVCigModoA0AoJuw9SyeHn0WDx14HI/v24GqWxMAQCXGYkmGeEpgWV6SxScA0Og65Ha0aAAkwImwAHguAXlYWhFbK8YMgbm8HQQAeI4uAGQA8BzUQCD1n0G/6ABQA6ALAMzlMTT36QaznbUX9+62WWdtlrTXqLNfvO6Ps85GyR9C0RyUhcju+uM4IXcOgtDHlvCX8KO61C06xjgK2iCKleNw9/D/Dz+oqxcDg/lBC5iIgAENVsaGadjwPNZ/KcqjINGNmmb1s0IflQNAMTMIL6ijVirjusXfkLrTH279U7xi2R9j3ci/4/js2RjynsEVSz+Oew/+M1ZkX45N3s9wbvE6bKn9Chf0Xo9fl76MC4rX48Hy11HFIVze8wlhMSQhCj90l/coRsKt6DWWY6V58aRMPxkQWaNH6jOZvcmaqhSg278Or3+5pBN2tyktsHfL07jpS5+Z0VKyoQdQMGWxMV0Gni//fJa0u1jOl1mXw6Rjp9kGSb0itQjIRlDWPrH4X1zc3H4NG0mmn5kJBvydBP1JQyXBP9e1pP6run8FJDJzQtFAZlvf9z//BXqmW5IzlyE27RwWAb9+6jYcP3gSTli8empyMAK27XsKTlDG6Sdc2PajypUSntx9Py485arD7ntzuYfna59WAIAg1KS+SXEui9n/bJN9wjrgWCgwoZSrYCkOBlNaHlrEd2LMaPF9BFUGbkofQKtOoL9YwC2fei8GeyeXoj1f93+4nzPfAID/mdMQ7TuEqN+EPtheAwBZs8kAsG1guDRnAIBMAG5kY3jVKtxqBRGD5ZhV1QBsjFOgGbaAPywT4LPXucbJZeVnAQOMUwArp0AB0TSKM+0JGIABwFysxALTQNtsc3UDNKIWQLmldl9QI7W24o9U4Y82qYJwOS5mJ/CPwagqJ2hlAAQ+Iofsgbrce+TXEIQ1hKEnGV0BM/gpdUascc8Q0Ti+kyLoOZW0EWYM9QMo/hdxzlaOGFNKABIAQL5D0f91EyHBmhkYALylwDNgjtfhLj8f5p/ceUQYAL8Z3YT7hh7Fk9WNcFFF0aBttgIAEjcAcQTgOzFhBsQAgCmaACr7b+oWskYWG0e34OEDv8Fje7eikgIAVPDeDNgliBdnRTIKFACQdI0ZAQDR24pLKmgcIWW3M+YWJg3vBgAww6BPXAAY6LfjLCr1f4IhivpPFghLAaSkl32jywCY+5TaDTbm3lbJnt0266zN2F7jwT6MO0OicE9rQH5ZRhZldxi2WYSpZbDDfwBlHICl5bBEOwO9+nKpb7xzx99iNx6GP6zUdrWcAXtZEf5BD16uirw/gJ78MqwqXIKN1Z+j3z5etANW5C5Exsih4g9j1NuBHmMZ9leeROB7uO74r2Fz6U6sG7sB1x//PWQzBTx88Ab0Zhcjq/diX/0pjATP4upFn8Eh91k8W74LZ/e/AevKN8gL9yX5t0jmfpN7O16SvQ4b3VtRivbjouz75Phk432O+bswgb1yLcv1c5uLO0TiJJA1e+CFDjKGcgXo9q/O+xeP6AIA7duNVODv/s2fojR6aFYWAFcFFAVU1PypddZJsEwAIMd62Gkt/jp7hq17J5Z9jStIg3mN6Ci1Rmxc61T1/5muJLkfHj5RiYWTUiKFFP6LNB19fQN492e+Ci9sqk8/tzs8to+ebg4TRoVTwk82fBFvOOejyFLdvKWbuZ6DW9Z9Hdec825hAbT2Q57jtg3/hotOei36igngevS2JxfU+4Yn8M4vfhd7hselXl+CoFQ5jljC5gsSEDKWMUgXZ9sJA4DpMAM6a5RjMTkBulNAlgRbFAMNAgm8wlpN/btWRjGbwS2ffA+W9Kfo4kdBc843AOB87qXQn9mG6P+y9yZgkpXl9fi5ay29zvTsC8POsO8KihuiAuKCGgFN3BL/JIrRGP3FGJOYqIm7JkoSYxQUdxSRVUAUAWWZYYZt9n2fnu7prfa7/p/zfvdWV1dXd9cdpoEZ6s7TT/dUfXXr1nu/uvd7z3vecyYSAWyjFoMOrSulGACZyAUgP7ELQKwBoLwXI/BQGIohPLcCt1SCV2Yy7MsQsqBCfWlN9CPLYmn7sAQAMNgGYi6FnsrCsCn0R22AmAFAtgB/FgEUGJbe/AY0fHl8klYmbR/g7htVlpSKcZSUxywCgkr6ZoCie7FdcdweFQwCXr/qwwo0BHSwoJuFV0CFf0uRJhCGJwwFTmkseUdV/3oAQKc7E8EXHrNG5gSF4BSLQpgUIdsq2LjPVhfO8xCa78a4AALNhOZ4gOsjQNTL3yQAUF54HlIfunsi2/pn9E1ZPbQRj/SvxIrCUyiHBXQaKQjhQ7Q9IH3//D8BAQr/SWtAFQDgGD5mCf1/SgAgTtajfn4eODUCrKr4gvooiQCAA2kBaLKDbjJHAK5PpO/fJghAVqLSgRC5iRYA0PycbCUbzccqHtmKWXMxY9Uh5/bBQQ5d1nzY+nh154pfQsrIYLf7JMpeTsT4jjRGbbb6C1txy7aPAFQ0pqAMtXdm2mifPUc8dt1iGUbGxmvn/4skNw/t/18c2X4+1o7chTcu/IKIDd7T/xlYQScWZk7DyoGfIu/14X1H34RcuQ83D1yDP5v/U5imhf7SVjww+J94/dzP4t6hfxdK34U9H4eBFG4f+hhe3/1loa3eO/x56LqNCzs+hp3uCqH+zzNOwTLnegz52/Cq9CfE0rB2y/t94nZAvYOZ5pJJA9iaX83Nr9b3sfk4DfX14idf/tuqd/Lkr1QgANNrRcsfu8WJyXhdgGTJd/NHP30jVaWflX8m/5J2VUW6ypUATnTNOfX81+Git18NpwUANHUyJruGMeartq5A2R/COce+uuH82rDrSezNbcbLlr65IQCwae9q7BxYh1ecdPlhwQLwnADv+e+f4uF1m2VRH29VbQsKXFE3wVDVYM1WLQBaKgWTSSHpr1wERyy3+HtbbW3x2fccwHUceBUHoVNGWCkjKOaRDlzc8vF3YfGcnqbO7fNl0MEGAMpfOg/GgoC5kQAAIABJREFU+o0IOw1xzkO7BmR0hBnaMZrQ2ll510YBgJTNCwe0QfrWRS0AroGQ4nIU/6sRAVR/mzUArFrLiI0pgYAigQBWwqlyf9IEIVagrCZV/+Okh95g3zPp8DaBAVs80aFlAGsRYNApIGKFEByqBdpU79Ukp9IBAib3TPKje4BU+evKvdYOoDgcWfaRFaCeD51BhE4vXLei9CjKinLOBD20IzYKWzEFuOCijp8r+ruGAaDTiplMByvq+xbbwYiJoBN4Ucl/FQgAxQPL0Ag2RDR3uaoHGkBWQUD7vwkAAC+ETnCBn4HYQaAYAOWFL0bqmrun5TqzfngLlvc/hUcKK1AMcgIAMAyjyv8HBgA8uXML8m5JmHRx378Qi2I3gIhlVAUAYkIfT/dkLQB1DABpbTmQFoAmLiITAQBM/skUZMVfGABR/78wgzmFWgBAE9GNhrSSjeZj1Uo4mo+V45VA1Xta4mVtlfg3qtD6oSvtAPu9TchZO3Gq8TYYGq/2vFb7eGD7N7C5cj+CvKq8UfDF6Emhu3MRBnM7EOx3sWjRubio+xN4cOB/cEL2NVhTvBNOUMB53e/DPmcDHh24Hmd1XYk2fTYeHvy2VOOvnHsdslY3bun9f3jTvC/Jvkk7vXXfJ3BK55tgaxksz92AS3r+FR3mXKwu34YZ+lGYb5+Mvd5q/N79Il5nfg4d5mxscH+LpfbF8AMXT4Y/gxuUcZL+RrRLmWB0K7hDGPH2osPuGfdc7bjWd7L5ecaRrXhNHS8mAnd850vYtuaxKQdzLG+ybbS9itswx7EBRpN9ivlR3T/ydpqWhdKUB51wQC3tv1Cm4n/suqXo/2wpoBYAA0D6/5994lrMmD23xTJpMs5TfSdlPj72Pbz+nPc03COfv33ZDbj4nHfAbOCE4vs+7nr8J7jw1MuRtrLj3SubPM7nyzBLt/D9ex/C3//0TqRMo+raGVNgxS6OFeBsm+gAaKk0zHQamUwmEgJUjgDK8laJdUriEzEJ6AvOmDGupUoFlbKDoFwCykUEwwP44f/3Jpx5wtETioA+X+I05j6pGchyreAdnNav4jdfB+uJxxIAALSp86D15wBXA3zFiAo9HRrp/o0AgDhjGvVsrLYceV5FvO4rxSUIg8hZoFHgpbI/X1GxY/FHaZliFdRAiJkw04sEGKDDEcfopmIXjnEMIFggyv2NNlbmNylLvnhjj7/oqojYUkS/6oVb3icXz4B9/AQ0JEfPA8GANIrLHA5skSWQjx3fU5iw2eo/mijc1SAUIZBGO8LsWNvWUOP+fGi0gqNUvwAA/E3gltoWbHehBkAAzSWrQgHZmsvWA5a+I/1Cv4EGAB0F2VJAxwEhEYwCAPYH75qWFoDNIzuwcv8qPJh7BPlgBB01AACBAFH+JwNAHABGGQBKE0C1yikBQAsZM4v1Q5uxvPdprNy5GXmnOCkAIN1CtKSko4OS2lHmDyFFFdWPaGlFF6FaJwD2/0vnRSQOWK+5NdH1oukWAKr8sAVgPAmxmvxTw4vCf2IDyJaQaAnSAgASXK2nulEn2NULZmgrZlOf6lr64mR00IHKDlErzlt7cIR9DowYnQVQcPfjzh2fxPDwntH+pBm2WMukZ7WjPFKUPq7jZ70Gp6TfjA3l3+KktkuxvnAvtNBE1piBre6DKPr78fL2j4Mq1A/kvoaRYDdeM+uTWJA6DQ8MXIuXzfxAdBMOcN/g11DWh/DKjo+J88BJmcswJ3Wc6BKs9+7BSdZlgmg/4n4LPdqxIlS4MfgNFnjnImt3wQ8drPFuF3X/E4xLkNVmjkmICHiwHcJCRsCDRltrfk09v8YsBA2F6LdaACaJWxiiXC7jh/92DcrFfJN0RsUEUP2BDe7E6vavNKk0DZm0SkLinuQD1QZIdvYPbPRof79Kimo3/j9XiIQANQ1zjzgWV/3NF1tzLEGop7qGMeSrdz6CwkgF5570sobza/3ulSjkSzjjuPMbPr9u1wrRUFky77gER/b8HGrrNkbyeVzwT9/ESLEkSVs8L/V0VlX9s+2qHzzThlQ2i2w6pZSvSQOm+JV8RyP7tojZ4lPRnMlZGMCLAAD+zhfLSueiWICfG8b/vPUCvPyMpS9oAKDwX5fAXrlsSgDAnKsBHTZABgCvpP0j0EosGVMYT1cMAPa5NwQA4vlXRRyjBCu6BplZhMESOOUKnEJeOTZI83bNpvcAGikKDbjUItDXJs+HknGrtoLYBllny4A8ZghAMPGNIIBubIbvOGJdGERAAFsVqnoSTL+dCjR9o+xT7hCWhZCgTMh7zGAEFjD5l2wTYVmDluYNgwSG0eOPAQA7lYaRzQCeDlR0hGax+sFZuw+1qBCkMyYu/S7Ue4cVaFpZARERACA4hWZJKwCtGsVKMHKE8blmqG8BIABgBtDo6lAOawCA85D+0N3TcuHYkduDpwbW4t7hBzESDDUGAASn0QQEiOn/gt0I/Z8aAIYCAIwstuR24PG+NXh4+1qMVPIiAihC2cQ+6hgA4ohFEIEnoybRV/HUhAkQWwDKnb7GCnA6AYCpXABU1Z9CkBos0xYrRMGIY2CpxQBofq5OdaNufk8vnJGtmCU71xPFK+8MIGN2YH+4CWl0CT2+dts6/DB+t/3zCFwfxgwbwYgLjf3JpItlDQRFVuiAM+ZeibyzD0szF8PnP70Er+LhcfdHOC/1l3iscAMu7vk0Km4Rdw3/M9J6N5a0vRhL06/Ffbmv4Gz7XehIqWR8ffFe7PaewGnZt8ALKxjyduH4zIXy3A5vGeboS5HSO1DxCnjavxln2e9AORjBBtyN04w/qR7+psr9yGt7cYT5YnTri8X1oHYbdveg3eyBoY33lm3Nr4Mzv5Lt5fAfzQX/4/fdij/e9sMmAQDVh9zRNjkIEIN9/M1exUx6VBugFgh8vkSYx+R6AUqV8SrcPMZ8kYwADVRVp6L6BZe/D+e8/DJZRLdApubO4lTXMJ4Dx3Hwo8f+CVed/S9IMcGto76XKkX89KGv4p0v/TvYUeISvztfP1Icwh9W34FLznnHIcE6mSxyXMDz83/mx7fi2/ctl8W9pDZM1AgA0B6OP+kMzEwGHdk0TCqGs/ffUFZYLIF5krBRPEv1mcc8HVcSN5VIMnYVx0XZYdLqwy/kcNmSbnzuitfBmKwvvLlT/6yNOtgtACPf+1NkHvx1MgCA/fUjBWgDBZX8O6b0vE/YAlAfndilgeVLsjQC9vUfpUZFVo6u68ErFeHTwUEs+AgAzJHzq9U5acjLtNnQdAosq3am2oS9+ZNDQb1+hH5fw5eQhSJiqYEPXd8IXdoJdASRFoBGhgDIAKDgJNc4uiT+YSUCAMhUofNLRodFICvVBqTE5F5tjgZUtDoAwAcZANy0GgBglAEQAQBsAaC+AKvCpCNUfKnoiwCgaDGECKzU5ACAx9aMmAEwfQBAX2FAqva3DN6DAa9fAAAR+4uq/sIAiACAqgtAjRNADACQJZXWMxhyRrBpeAfu3PBH7CsMqOuiUPQjJ4CoZz9y5BWdkHoAoJYBoOZhnYOAtONOHwNgIgBAyVYoEUgyW8QCMLJDrV3QtBgAzX/LW/TZBLGKh061uDmAXR7WL5ksXiP+HqH6d1O0pm779cZ/xu7cSlGAbZs/S3r+KSpjzEwhZGWDF3ZNw4sXvx9bnQdxcee/YqXzE5xkvQEFvw97nTVYnDobG4v34ezOd8gC6DeDnxctgkVtp+MY6xV4qPi/6NIW4+Ts6+XdyUhY6fwQp2Xeiqw+E4+WrsOr2v5WbnaVMIdd3kocbb1cxq5yb8XJ1hvk703efVhonIm01iX/J3iwz18LHZbYuywyzhzjH87PnHP60W7PGAcCtOZXsq9DK17Nx4s04Du+80XsWP+kJAmxZdjkewjRxh5YERifiAkwKlrG/QoQkKJj8ahQnyzcplKhbv6jND2yFqDgwqdYYTJUc7xVBoCGYskT3Sq1ytSQyrThzz51LdqzSiCtBQA0F/ZmvpM8L8vXPoA5PfOxZE7jKv4fVt2F+T0LcdTck8fNHSY2P3/sq3jtCe9DV8eM52RuNReNqUfZTJw0DY+uWYcr/vMnUdU+hJFSVnBGRzfAHu90FrZtoS1DSjetM0kDJgVWVetqt1p3ALLWmDyy+q9cBshyKcFzPehOGXoxjx+969U48chFh0wcDzYA0HfTJ9H9628j7NCVBkA20gBoizQACGzaOsx5+igDgMAUdUJ6B6AV2GPeLAOgwZwgABBmYVhHjWoF1Fwv6R7guw48Zy7CIC1VebInx5x4URKcI20AcgkTkciJr9mNZib3yVYC6aUPN085eQ1rs8oQaTknAACB0xgAKEaVWVtSTcoTkH1gpzqh2Qb0DBXvqHDJn+itDA+omECpngEwFgBQLQC8h8UtAGX5fxA4aq3FxLVUUZT+2AHApYJ9KHoDfmhCE3AgFFCA7Q2iAcDxNS4AFAGcLgbAUGkEbAP4ef/t6HP70K5bos0o9P8aJwC6ANTbAKqWAMUAIABAG0AncLAz14ufr7kXu/J91XkkFH1+rFi5P77FxQBARP8XZ4AaDQAZVtPnL6whj+0eynI7bhN4pi0Aiuof7Y+Oj0L/H3tBi3v/mfhL37+lwM8xOkVkK7YYAFN+Z6sDmrlRN7+3F8bIVsySneeJ4kVa4qC7Az32eFG8XLkfN659r9DotLSBo2a9DFv2P4Cg6MHosaGnTLh7SjC6bJw9910oYwinp/8EK/wf4Dz7/dhYvk/67HkjcF0XC9Onyo2QOgEFfZ+0Ciy2zsZa505sdh/EJW2flSo9XQmWu9djqXkpesyjcZfzKbzc/Dg6rTnyoXNuPwK9gi5jIXqD1UJVm2svFXAg5/dilnlsNTi8WPa7m9BhzEVfsA6LrLPGMAG4ICv5eWTNserLrfl1cOZXsr28QEaHIQb79uKnX/qosp+UCkEjs536eIRS2edCZCqKv1CXpTc1hGXqsEnZ43qsQYIynVGvTfwleXeVqJ/q9x8V+1PHoKFU9uBGon/KmkvHiy6+Audc9OYWUJ7wRDV7DSs7BTy89h688rQ3N3yHQrGAxzbfi5ef8sZxz/McPrHpEaRSJk5cfE7CI3x+DY/jtXdoCG/+/HexZ1AJq9Hqj/Z/Zls7kMpAsyykUjayadXTza+vRfq/9PESEGDywEWxcgHgRjDOZ9Kj8xvJSqAnrxuK2gAIAATFAl5/1Ex8/LJXJk4Yn6tIHnQA4Ff/hK5ffwvISg49KgKYnQIAYOxpB9hfUslSUy0ADaLGLMqkXtKRja/JcYuHMQ/ATLETDFxXgUWuC580fXF3m4Ug6FJifJG4ScwEaQYMECFCuhEEFQEA2ALAuTN+i/v3d0HziyJOyGtmSDYLe/O1IYDK/EzU0lSbb4cmf0fWhXbNDaEWAIjfKA+EBpN6tbH3P2YAgK0AcTvAGAAg6owIXXiFMoKKJ37xuq+NYQAQBAhMewwAQNYAAQABBJ4lACBfKWBbbhd+0ncbeiu9yNDSzwjF1IEAQGz9Z5uTAQC0A7QEAGBhaU+hDz9adRd2jvRKu2oUPGh0Y5gIAFABls89IQAgxg2KWURhQf6tU1yRsY1B8ykuBhNpAEjCr3N/OuK8v14EsKr8b3AdYsK06QoxSv2PbuMtACDJBbnZG3WSfR7uY1sxS3aGG8WLvVvD7l50mLMa0uBX9d2GR3Z8WxYsnXPnYrF1HlbvvkX+b/awty2E11dB5uhunJi9FNmgB21WDzowT+wDH6h8HWdYVwoLYH7qRHTo8+VmuHz4x+hLPYmz9PdgXuoEDPu78aD3dZxvfQAz9aPQW1mH3eFKzMcZmJs6AY9U/k8U/o+0zq9+6GGnF132XLnYrnB/gFOtt4jq/w73MSwyzhaEO96coCRWf5aVQsHfLw4AtDaMN+6j9v98vDW/nvn8SraHF9joMMTWVU/gzu99QRZ3zW78/hAEoAVgvE20oBxD/Q9DmCb79XQBELiNVieZaDd7BM2Nq+3p5/rHC0JUWPUXXEL1VtdWR7nuKZf9avIffyYuON75yWvR0T0Ttqn6aVsMgObOQbPXMD/wceuy7+Kys98rdM7aTQjsoYa7H/8hLjrtShF6qt+cioM/broVrzzprc0d2PN0FOPFeTlYyOPq//oplm/eKS0oerYDWjoDI52Bls5KkpXOpNGeSaMtZaGnLYO5HRks6GpDR9oWJoDnuiIQxv5eJgCs+NNa0A0DVIIAZd/H/rKLoYojonNeuQi/WMJ8zcc/XvISdLa3HRIgwEEHAO75Grpu+jw0uivODhF26soFYDIGgFgvmkChDG3PsCSPygWAXvdU/tcBEQSssQGcqAGrHgBoCM6yUr4Q0Lpj1dLqjFYtH3QaIADQLgyB0f59xQAJIk2IMd8zRYdq8M1wgXAHEEY2hzGDK7pgiwuFPNYH3cwjZEsKbRIpVilaMEXAKIpFIOn+oU/Rv+h9RPlfaQHITggA1HZJ0uaPjApR/VdbFQCgDzyfjzQAqgwAw5F9kNUWFEvwywQwlNVdlQHA2x1BXgLBPG9M9mMGgGpiUKDAGADgxZguEcCSU8bOwl78bN/t2FnaDSMMYJtx9V/R/0UAUDQAor/H2QAqDQACAH7oYXd+H3686m7szO1T9zom6SqAYwAAxiX+Fz8vIomR8p5oAESvExwpAgAUI4DznKwJAitRi0Az11bRExqrRRm9Bd9YMQq0kF00YxgAkvwbOqzI8o/XObYCjAEA4n23GADNnAk1ptkbdfN7PPxHtmKW7Bw3ilfBG0JKz8LUx/fAkxnw282fx/aRh+WiteCE0zBj8Fis2ncTzNk2fFp2iZgLMPuYY3CMfiF0LwXbzOAo6yXIufuxQr8OL9M/iuXlG3BW+kqYWlp64VaUfohhYwdOD9+JnvQRcvNZ4X4fbeEcLLUvwQbnXrSH88Q2ZkHmROxxV2Fv+BTOtK+qfmgenx753ZbDYQx427HAOhXlIIf9/iYstM4YEyDXp0CN3JlQ9AbRaZFfOPHWml/PfH4l28MLbzQXDHd87yvY8MRDTd+948SaAECa9P4JHQLq46nqTyrxZsVSh22yStk47s1UqWpfWZvw83HV9xrC8QKp+itCwmjiLwuOmgVvqT7551gA5136pzj7Va+XFUvrO5nsO9JsvHgeHlp/O2aljsRxS8bT/Pmuf9xwCxZkT8aSBUc3tAS85/Eb8doz357sAJ9no+N49edG8J7/+CFW7eolIVYBACIA2Aa7rQ3tne2YM7MLJ8+bgbnZDGakbXSkTKRMUxL+iq9o/l4QyN9OEMALAzh+gBHXw1DFw3DFgeNU4JfLkiTK71IBXZqGT77uPLEDbGT/+TwLGQ42ALD3gesx82efhKZ50OehMQCQNmGSHRCLAFps3dCVx33vMLQcueaWqoITBKD1HxNMEbWL3OqYSY0DPZnxsG+9G5q2cFxyrxKxKHnWjwL0TE3SHl+IOYb0hfkQFCPe4iJwSLYAE7mxoC8p/42A4JCWfd4u6EZBZW11LQVS8aeOvN4PsNrPhFopxkYiljlo4TBC4fari/0YACCu+vNp/h1vrMIzc8/rCKnsrz48Qo2q/hRn5QWdbgDUA4haAJgQWkoYMCgW4RVKkvhSS0Mu5nELgCT/YjElyW9A4cbnEABwPBd7i334We8d2FbcLu0LKYLlMf2fyX4sAEgAQFoBRh0BmMSbugHLMGFrKSmQ7Svux00bfoctg7tRdBzoouivoigyIPI3z1zEEopDHzEA5NlYBFCFvmr1JyBT1C5AAECcABjbGgwpDnl9S9Lo+Y2cJScA/msBAJlKbFOgzgl/IsV/Q6hOyvav+l1qAQDJL9HN3qiT7/nwfUUrZsnObaN4VbwiUma24Y4cv4Db138Sg+UtQv8/+dg3QOs18VTfLxQAMOwiqAQwe2wcMf9cnKK9Bb3eKswxT8Rs83hs8O/BLO14pMNOrPXuwFnpP5X32VNZhaK2H/1Yh2P9i9GTWSyPF70hrAluxfHGa7DZewBL9dejV1uFI8xzRTdgeXAdzjHeO65SHx/8Xv9ptGEu2o1Z6HM2Yaa1GGakwFv/AUveCHTNRMpo/Nk5vjW/nvn8SraHF95ozjECYj/66sfQv2urSs6bCENtZb8tE1GN65LriXYTAwC1YACRfS5qCAooQGD0KOoT+/r91ovGsZBFcT/+xNV+Wb9EFf/a10sFg3oAJcUMGDOGCb9l48/++VtIpTPystZ3sonJUTOk2Xgx7rv6tmLd3mV49Wnjk3g+v613EzbsfgwXnfn2hpXpB1ffjhcd+5pxQoHJjvi5HR3Ha3t/P17/b9/BcIG90xqyXd3o6mpD17z56OxuR3t3t9CzZ2dszEhZaLcsZKgBIJR/5dLGir8T+qgEPspegJwk/i4Kjieq7UGlLL3jTPr8UhFeuQw98GF5Dv7+kpfjxCPmvyABgH1P/QYzrvsLwCtODABkTIh5z2QAgNWuEvTAEE0AsQikK0CULMF3xaZOsjGh7QtvX9W49bkwIgG/cdQosVthIeFI0CSv6vgQK63IbjrFIlDTlP2d2pq5stfN/6gnO/T3QQOFABvsQ7IzKv6PANipAAB5OxGLQRjWAQAGLfhqGAAxG6AeANAjSXoWeqoMNQIATPrZWsC/2fev2AEUBNRZHg8dNZ+LBYSeJ0mjAAAcFgMAfPsKS+HjAQDCvho1AMpjNQCc+WfC/NDvpuU7wXtwf2UQP9l1GzYXtoiF9IEAANQAsDTqBxgYcQr4zY4/YtW+Ldg9PAgzFA6EbEr+IxL+U1NOOQDU/d0IAIhtAlUbgNIAEAAger3IPvB8kPASiQ02vKqq6THltGQLABN8OiBQ7JRJP1tRCAKw95/aYGMAgGiqtzQAEtzLmr1RJ9jlYT+0FbNkpzhpvGj/d/OaD6Pij8DoSeHChR/H3j3r8NTAz6FleEMNEZR9zD76OLy68x/guGVs9H+Dk1KXIaW3Y517F06234j13t3oCY5Hj80bJvBQ5b9xunGVVPQ7vEWYnVFquz5c9Lkb0KetlYvaaam3YKvzCI60z5Pn17p34mjz5bBpr9NgE9pVaZVUsUzNhhOU0WbOaDiWC1oyBdgyYDTwt+aLksYr2dk4/Ea34pX8nErMSDke6sPN//VpDPf3CkW0qaViLCEc0vWJbIAaO6cEfP5aQCBegbCKGav9xvaDo0yDaK0crZdlISK2T1zYqIS+aoWmliITfgd9P0SxrNgBUkWK3iTulX3VVR/CiWe/tFr5as2xZHMsSbwoRHfHyh/gsnPe1XCRTQ2XX6z8Mt565sekTaCeIfLkrvvQ4S/GkYvHMwSSHfVzNzp2AVi+bgPe/92bheqasg1k2tuQae+AQR2ATEZsADXbhiH+16z8G0gbBmxWxiLmClteqPpfJgPA8+CwOu25ihIeCccRCKCqfOD5cCsVwCmjPZ3CJy99xQsWABjatR5tX3kN4BShL9BGGQAZAyHtUClYVy8CGDMAHA/YOwytGPXxmxnAJx2fCwwL8Ez5fxVoZSZGAIDVeCrW06qOIn8BnYFmAb5Xc/mquY5JlZ2aSemq8J668EUMAW2mAACjnmgHOKflwsgK+SB0bVf1Oih7i55TlX4CABVA3zLK62Z2xx+fmgiDkZe7Plr95z6sGsr/OACAfnw+UDQR+kz01TU6BgCknK050AxfXBDYXoCwIG0sfpltLcUoUdRBMsF4AIAPavJcLQNAJwWdg8tKAyAoGzDyZXjzToH+1w8edABAtTgBg84wbtx1J9bnN6Lg55AxjVEBwBoGANsBKPxHZwACfvy+88fSKQLI7z9bAWyUPAd/2Lscj+/diE39e2AxcY6U/OWsCiNglN6fCACITr9YC7KNYhoBAHYiEEzQLQUACAhgkPYfCVvGrQTx16PFAEj+ZU9yo06+98PzFa2YJTuvSeO1L7cJt238G3kTe0kGb277H2zYfzceH/ix3Ex4UTAyJs6Z/x6cZF+GAW8bNgf34Rz73cgFvRgKtksv/krnRzgrpar/XuBgmXMdzk9fjYpbwqCxCfP0U+Q59uEPlvYgsIrY4jyEF7W9C2xRcJDHDHMxtruPYoaxBB0iDdx4K7kjqARFdKfmYqiyF12peVURpmTRagEArXgljUDy8dXvpFdB/+7tuOVbn0G5mFe2YU2JAkbLspD9mBrSadXfP5VAYOMjjdPu0Wenqv7X7qeeCdCohaB2fxUnAH8athpoGuYuPgZv/fDnxhxq0mtY8jNyeL0iabx+vfJHuPDUt1a1FmqjwXN3y7Lr8OpT3oq2TOc4u8CtfWuxc/d2XHD6aw+J3vVGZzoGAB5dsxafuuV3KuWJgDb6tdvZNuik+dPazLLVb1oAmqayq+Qiv7ZHOxKAo02bz7YAz4dXLKJSKqFSduFFlWe3mIfrOEhZBhZ0d+FLV12KhbNnHPRkZzpm98FuASgN9cH66kuhDfQjmGdDozZvm44wTR0AqwEAYKmqt2kDuQK03pyq9ocmYJHhR/YQK9B1AEAjkFRQTPrcd0PDXCqWAi6bruOfqCouAABdAtg6GV03q/gAF0ezxCKw6v9YC4LGwG0zJ0NU3WIAYPd4AKCKyhIAcABja3RDIEMhUvb3XAD7JVkPQeAqemMeb1z9Zx5KVkD8GaifpEe9EgUKESrbP1b+w1j0j1V6M4Rm80UBAjJbigMCbpExEAYl0CteODGk/EcgQNUGkJR/hsqbBAAgScMzYOQIAJyM8IO/h0W9h4O4KZNOYMTN49Zd92JVbh363T60WVT0V8K5ygZQaQGIEwAZc1HyP2oLqAAAaklRB6Diu3h030o8tmc91u3bCYsJM3vrSQ+SYE4CAET0/gkZANHnFxFACot6SgBQaQJE0045Wo4SUOpj1iQDgF0jOq0iBQAg4GnAYCBUX4DaoqRffkesghYDIMEkTXqjTrDrw3ZoK2bJTm3SeK3v/y0e3PF1+XJ3Hjmu28+aAAAgAElEQVQPb+36Fp7e9yss679e0F7+dCyajUtS/y5WfTv8ZegOjkSHNRvbneXoMueJHd8u90kcbb9UDpbAwD53LY5JvUL+v9ddg3nWifI3e/pzlf3I2G3Y6N6H+eapmGEsFoeCLmsBhrydGHZ346jMqBDg+AiEsh92VlH4j60DGasjWaCi0UnjdUBvchi9qBWv5CezPma9Ozbj5m/8I3xWnhJstYJ6XKCQDaAEoMb23CfY5UEdWnt8pEaXyoHoAzTWGVD0wss//AXMmr9wzJjWHEt2WpLG6+FVv8Vpx7wI2XR7wzdaueEPWDTnSMzuWjjmeZ7fgZF+/H7dT3D5udccBgDAOvzDLb+VjmmyWmq/RxQCNC1bJfti7waErIBy8W9ZCEwL9IyvOD4cx0G54qHi+ig7KjHyi3l4FYfM2WrLi18uIXQrQq89ceEcfO+aK9HV8cIUASznBqF989XQd2wH5lvQOgOg3ZgcAJCE1QT2DUEbjlT42Vce0si9AxqZVjUAwGTfIrlWWTMAagCIvZ/SBVCtAr4CBLwMQBcAjzxr1QNf1QYQnSH2J8wa/zaRZlHT3+JaAEDfM/ZltUACGQDMsMNtgMGEP8rEWJXnZwj7I+V+Y2z/fy0AQDHA6kazd4dVEGCYSavSAIgBAFURJujC13gIKwV4hTxCT1kBhkEZRlpZ1moSrwYAAC3/eKSTAQDEXcgAKJThzDkG4QcfQipVo6vQdCAnHhgDAHm3iN/teRiPj6zCVmcrOuj0IQk9kIq0AKTSHwEAAgZI5V8BAuJyoOvSApAyngEAEB8qJRgCTRT5o+BX+/7jIWpahtB9XWwB6Sg0Ke2/NgxNAgCcWqT6s/JvEfwUgclGrSgq+W8BAAcwKZPeqA/gLQ67l7RiluyUJo3X8j034Mm9N0qPz7wjTsFFnZ/Crzd9Siz1uNmz03jpjA/hSPMl8v8t3oM42nqZ/L3auxXHaa9DRRuEE5Yw01D0/xHsFou/+dYpsqja72xHj32EPEcGQNnLwTLSKLnD2IoHcFrqbSj7eegwUHJzKOp96NaPQMZsLqkvuXlk2At4AFvSeB3AWxxWL2nFK/nprI+ZKJD378PPvvgRZfXDBVRCJkCcrAgQkFYLGFloPYdgQFz5J93f81TVv6EmQBTC8y65Cme/+k1jK16ttpzEEyzpd3LdrsfRac3G/DljE/z4jbftW4tKxcHxi08bcyw8lxWnghtXfh5Xnv0pWEwODsEtjteqrdvwtz+7M2ppqWlNkVaXEB4X3kw4TQuOoxJ8Jv3iXtnWqV7Hzx99d8ewY7hI9zxorgMyA6R3huMqJREFfNO5p+DL73njIVH9l3WAZiDLLEGSv2e++eUCvK+/AubOTQjmppsAAGw5D3A9oH8EGlXrA11cAChj7pVZqe6GmW2vtgBMdpRit2fPBDB/vAhg1KoEECBghd8clXQnW0B0BJi59QABWwh4LDWJdbM+bWO/XQj8YdUCMNHGjJw/PgGAEjM2NTJWeA2pHxBZ+dlRBb2WAcCx9RaABBKYezoWwnJZwC7J6FnxN6L2ADJbiiUE5QFpn4g33VLsAM7thgAAk/9YhmAyAKDGBcDpPgLh3yyfNgCg6JXxyL7HsXz4CawqrUOnaSMtuh5K9d8ioaIOACAgIMyA6DcBPEMzkTZoBQhsHNmMh3c9jWU710VCiMkYAHLfFqaA+qniTDGJQAgrFByJ+v3ZDlDDAJDzEU3JcVNnCgCA1ywCGgoAUH/T6lT6/quV/4gFUMMAiJ9rMQASXAuT3qgT7PqwHdqKWbJTmzRe92/7D2wcuBc0QV14xFnozi/G6v5bhTbG6n/PgmNwSfvnRGivEuSxP9iEBebpclBPlH6O09JvxXZnGebaS5EWHh9QCQrY6N+Dky3lN51z+4QxoNZKAcpeAZaRghMUkUcv2vXZSKMLXuDCDUqwjSwKQT+6rcYL1GQRmXx00ngdzPc+FPfVilfys9YoZkymdm9Zj9v/97NiJcZUoilNgAZvz30RCLDZMyutAfGadvqYAbXVfr4f8xtS/SkKOJnikBBpdUOo/2/6q3+UKmv91ppjyeZY0nht71+L4f4CTl16dsM3Gsj3Yu2Wp/GSU1897nkKaf3s4a/hTWf+FTKZicVVk32CZ3d0HK/e4UF85IZfYX+hJAfg+z6KZQ/FsoNKxYXj+/C9AAbdASi0xkGGBSOdRsiWAFHNUj3YnNP87hl2SvUOh56AcsytWE0MnTJAlfDAw+DgMP7u4pfi8peeeciwKA42ABC6ZZSuvRTp1SvhL24WADCBXBFaf14J/rEiGgEAmqujsG8QRud8pLuYlEcaABPopFQBAH1RJNdeNwdFBJA9/mxFrAe6OBNSEPVCtI19fSUCCJJOab6fOwzoO5UmQaONAAi30k7AznFiqf/LRNMRusPQghEgbY6CAvJ8CNS2BMT7JjOAz/HGU6K7gquSf+GZ8++yVPuDSgVe2QEoNBiJAersyLANBHRdYotLbPlX3wLA96KOVGhBc/yqC8AYDQBFKIA27MLpWozwo49NGwBQ9ip4ev96PDy8Asvyj6PTSImuB0kUIpBbBQJG2wHYdlfrBmDqurQApPW0/O6r9OGB7Y/jd1tWSIueJOOxoyKTemGXRA4JtSKAUQtAfDrIAohtAWsTeoU3RWKAnBokv1AUkC+MkvLYOnDctJkEAFDJv1L9Z7U/BgCY/PNx2artIgoEkK9TzUKlBQAk+KInvVEn2PVhO7QVs2SnNmm8frvli9g69KDcROxsFl6hAj9wYXTZovyfHpyBNx/5VbH2e9K5ESdal8HSlFr36sJdODr9EuwKl+MY85U1V4YQG9zfYY5xPLr0RSg6w0hbHbJg4mXL8yvQdRNeUBEBmUF/O+aaS+W5skt2QEbAgYzRoSz9pnFLGq9pPJRDYteteCU/TZPFbMeGp3H397+GSqnQtDvAREfApFw8fE0NNm/o0h6gRtcSDJJa/6nXj1a4YvE/PuR5odj/kfI/6jgwCZTBRQeAd3zym+ic2YA+22IAJJ5gSb6TPI+9wzuwcfM6XHDWa8a9F5/PlYfw4FN34NIXvbPhsfxy+bV45fFXYkZnT+JjfT68gPHi5yxUSvjGnffj3rWbsG+wgHy+LEJ+Io4ZHaiWbhPKPzc9lQHSaVjpNFLtHWjPpNCRTSOdsZC1TVg0FY9s2SgcxqpdJTeC0HWEM1seHBAQoJwbxv+88zLMm93zwgUAvAry330n2pbdC/+INLSOAMjqCCn+lzaAdlN+m/N05QLAuKbTwFAO2nB5DACgOXQA0ODmPZT7BpBKz4Y1Zy400sifEQDQowAAJm2sttf2/8cAgB4xD5mMj3kvVtAnYcjUjq0KvRYVvT/qxR/zXWFbQixAqA8BTu/o0wShyFWvDAEEAKi4l2XFuB0w8+O/cmTuCCOlrMbGWz7OWj0RFfTLFbhlqvzHVf8Qhl6AboUwUhRdZIuXMzEDIK7+i/6iCa1SDwAEQOQCAOImBR+eNRfhJ56YNgDA8V1sGdqBBweX4f6RhwUAkBYAagAQRI8AAINMgEgEcCIAIKXbMDQLZb+E+7Y/hjs2/lHdJwlmBGPvgSIEyMfGukKq/0dxmggAiE8P2wDga9A9XexHhT1Il8sIB6qCDrVnfAIAgEdniK6JJsk/1+HCbJA2p/GJf3WXcf8/H+DfBbdY21TyfLi+P2+PgfYR3LxGX/Dn7VE/twfWilmy+CeN1282fx4bB+4bS9VN67BmpRDy4pzT8I4Tr0cZQ9B1A926svNzPQc7c6uA9iKOMF7cUGV/vfMbHGu9Sqr+rBxZZipKRpjq0z/ZhW1ksLW0DEvS58hiqOwqdgDBAUO3YRJqnsYtabym8VAOiV234pX8NE0Vs307NuNX//dZFIYHk++8wSviZF3AAPYymkrJmN8vxQ4Ym8zX0/Rrq/v1u+dLmewz8XdJRWxg+zfZh2DF/41X/wsWH3PChMnPVPE6KEE6jHaSJF48X/25vXhozd1444veNS5B4vOlSgG3Lv8u3v7SD40/RyFwx7If4NzjL8LsblZAD70tjpfru/jNk+vx8Rt+haF8sfpBYkFAO0r0UykLbT0zkcpm0N7ZgWxHO2Zm05iVtpWCuHyvNGkJoCvAQMXFYIVsNnKbfTgEAfhcoQAnn8OSlImvv/st0m97qGwmdKUld5BaAEglH7jx7zDjN9fBX5iG1hUAGR1hewQAtJlApg4AsFNA/zC0ElXj6hkABuDoKAz0wd/PAriJ1Jw5MGfMhGbWVcSZc8UtAPUMAGY/MaU+NSfSACAJIDpXcQk0pP3goqgh+kC5W9HZrwcAJKuboPAhLQAFNmOqFysvSgUO+LQIzI0m9W0hUCZwwoF1aZpO54OIaSAiGHwpK/kegkoOnuPAr7A0r1o+dK0ETfeg22kRw9S0EgJxDZikBSCucAcEw4zxAIARACWiyGQ/KAAgsGeg8jcr0NbR2NnpQL8vsQaAF/jozfXj/sFHcNfg79Gu21URQKn+GxpSUhVXAEC18h+3AYgWgGIAKADARMkv4ffbHsMdmx6aVgBAAASPP+oeTgCAegBiSsGfGL+pDVIDACCm/TP5Z9WfTF8DqurP3v8xVEQyAWqndy0AQAygBQA0PyWT3Kib3+vhPbIVs2TnN2m87t/2Tazuu230TVg9XJiBVc6iOLBf2GCXLP0MUnob5qWUkB+3spvHSKkfWtbDbPPYhgc5HOxCzuvDIvuMcYkCQQE/9CXB7/c3oCtcAsu0UXaK8psXWNevwDYPrhhM/YEmjVeys3H4jW7FK/k5nTJmtKssF/G9z1yNUolVIPHYG1u2T/i2tYl5nPDHln+1gEC81h17l49sqYJ4kUHWjrIAHN1X8kUvFx7nXfJOvOiiy1Wv6QTblPFKGIvDfXiSePH8DRUG8OvHfoCrXvHhcaGRRNV38YtH/xtvOfcDsKPqdzyQzz+46i4cu+AkzJ+pdF0Ota02XoO5PK75zk34w9rNMrcpTMmEvyObQgeT/lQK2Rnd0GkHmMmKQ8CcjI3ZaS7+Y05sFIEIWGNOVvZ9bMuV4FAQkH7ppRICx0FleAh/ctxi/NmrX5oYPHsu4zwdAMDg7f+G7lu+rgAAigCSARABAGFKh9ZuwZyvA+1sUGZ2ZgP7RyYFAOiyUNk3Ar+gNB3stg5Y3TOgt7dDI0Mj6nGvAgAUAazt2SdYEAvQad2AsYDp79jQS5W3BgA4aCeGVn7bVCYXAwBCx6/p848BAGMHa7ijpVoWFUsDQDAEaFEmSADA5xxlu0KkDSDHSuo/H2cCHwDpECgECAaLCMpluE5BuQ1I5qdK1poWwkiHMCJhOE0ry/0pCCqNGQD8EpAV5oUIWPhxg1EAgIr2Wgid+y6xwZ0VJQUAwG5H8cOPo51tHAdxiwEAJs0j5Rx+P/AIbu2/F2noo73/UfWfYoCKVEEAIPodiQDS5i8GACgEaGom3NDFH3c9gXu2PIICLT99HzqdAGowlyoDoI72X8sAmEwHgKEQocBAEyHAuC1ABAEj1oFyCKgLWh0AwO+EVPrlA6q+fwEEBACg7V9dB5+yOxnrBFDzdWi1ACSYpEmoegl2e1gPbcUs2eltNl5MwLcPLcPvtn8RQeCqxQgpT4vbcWbHVcj17cHqfbfJvefUpW/GMcaF6LGVyB83VvQH3C3ImN1oMyamgm5278cC/QykDaUPULvFSQqV/7PhLNhWGq7vCA2JAMCzsTUbr2fjWA6F92jFK/lZajZmTqWMu2/4D2xfu1Lu5GI5lkAccLIjayjGF4uXyQqv5tWj2k3PnKIc95RCw0nnXYRXvO0vptxns/FKfiYOz1ckiRfnQbGcx63Lv4crLvjguHOhKksBfrHyq7j0xA+gLZsdawWIECvX/QFzZs/DopmNgd/ne5Rr48WvwO9WrMb7vn0T5vV0YEZnVkAALnrt9k6pdqZmzIRhmrC7utFpm1jSkUXKMJCR+9ToFycWBSz4nlTmHD/A2qG8xNMZGhRRwPLQIP7xFWfi9ONG76XP93jx+A66BkDgof/ua9Hz80/Dnx9rAOjVNoAwbYwCAGwJoFI9afhDxQgAIJ2aquiK/q+5igHAzd3POOcQuIq6znNI4Mbs6oTeRiDAVs59aSaZCyJBvxqvM4Je/NFnAMb80RaA+ETVAwATtBk0fV6r13gm1TtU8j0ZAyCgAOC26KId87+ZTFMbYZ/KprkRAKhQ3r4uKyRAwJYFv6z0BrwyglIFlQGCBMwilRuAuil4qkJsB9BNG5rsmwn85ACA9LCLECxJCvZYAID6iUYAnYhykSyZUQBAM7IY+dCj6Jq1qOnwNTMwBgBEh9Ot4P6BZbhl3z3y+Q09RMqM7P9E8V8xAUT1P9YEYHWc1wSK5LFHXjOkam6QaaKn8fTAejy46zFs6N+DglOGxXZX9unHbRBsAaAOALda2746C7/JLAH5jtyH7JcgQNROQMCB1x5uAgLUthnUAADV5J+ih4aO0FRCvdwvz3FV2K+2BSCeBjWaALVTswUANDP7ojFJbtQJdntYD23FLNnpbSZe+4tbpOq/ZfABuAEv+rTE0WEvyOCMtqtwYupSrO/7Lf6481q5JnQeNRdv6PgaUuZYpf3tlcew0Dq9If1/9F4ZoM/dhDn2cRN+ENr+dZjzlEaAqOtGwinJPvoBjW4mXge048P0Ra14JT+xTccsVJS+x39/Ox65/QZp7pPEPflbPu9eceyZF+DCK/4SZl1FudGBNh2v592nfG4OKEm8FABQwE2P/Sfe+ZJPjFOhj6tJv1p5LV5+zDswo2vGOABg1aYV6O7uwqKewwEACMXx4M+/9VMMRwmjAsMNpDo6YWUysDq7YGazsDMZHNfVhm7bRtYwkYnoslx7cwEuBU/SctlGQRAgDLEtV0R/2YGTz6NSKKI0PIQPnHY0XnfuKSrFeqbJ47M05Q4+AOBj/0M3YuZ3/0oBAGwBaNeBtIYwa4oWQJUB0AgAYDIltmjjAQBUDLgjDkpDw8qBIdoM24aVzggbwEjZ0DsWAtYSSrCPtsLE7CsyAey5gEWAIFLGVylWVGbtArT5qgH7mZ7DKgDA1gbaAJLGX1NmjY9JJgyTQAIEBACY7bEqzCZ7D3ArYgUotH12G9cn/nL4ZAWQQ15B6JcQUJ/Cd+FVPARsF5CNegMl1TLG9jE7ShBFrZ7MAA+apsQOGzIAmIDy0LxAiAZeAwBA15h8hgoAiFsASrzXpTF8zR/RPWd6ADJpPg0CPDSwArftvRcFLwdN85Cm731U7acOgLTOSdVfuQIoC0BlB0gWAKvlhmbA0i2k9QzWDW/Gw3sfx9N7tmOkUpAxcaVeTZsaMcDapD9mBHAK1joBRGciTuY5xfQgAgAiQUBecJQdoGrF40aGgzgGxFtEUqpN/oXqL8J/nGaR80BtVb8WAKhnAMgcHBUDbAEACS7ASW7UCXZ7WA9txSzZ6Z0sXvQdX7P/djy17xcouUNVprGWNWDNpkysjtd2/RPmGCdix/AK3Lvlc8IOsBbY+JOe65Gus9rbXVyDBdnRtoCJjnSosgfdqfkTfpChUi+6M1Tbffa31vxKFvNWvJLFi6MTxywMsWXNk/j9jf+NYm7oGbUCJD/ag/wKTcPi40/D6979Udjs4W1isZw4Xgf5kA+13SWJl+rxL+GmR7+Bq176MRGCarTd+vi38aJFl2FOz7xxAMD6bU8j257C4p7jD7VQyfGOZQAoqviNv1+G65Y9WSV7h7qBdHsHUp2dMNvaYba3Y357Gxa3Z9BmWmi3DLSllD5NxVXCgfwRgMXzMVR2sTdfxNaBHLYNjKBULKE8NASvWMTitIYffeBtaM9mXrgAQBhg8Il70P2NK+HTBnBGQgBgAg0AdUIMhAQBikU4xTz8CNiJJ6tumDDTKRgdS2C0HQ3DtpTFIMu94uoQKbbThcike1H0OL8rVYuVLsUeaOJ61vSXhEm1XwcAKK73qOWfMCOZfG8BKMBHfIMJfZz0iRVgBeDUFNGGKOkXkCBA6FYQuEWEPu0pPQQ1AIkCAPh+FWabMCwbBsvhOt9E7UsBAK4kzRMCABwoRgKByAz4RgMGgE5wQLUexABA4BjQfQMDf3E3eo44ddpaZAgCrBhchbv3PoA9zh74YRkZ0xwFAAxlCRgzAMZoAUS6AEyiLc2EZdBGMIOt+R1Y0bcKy3asx2ApJ20CYwAAOQ9MtgnY1EkyMLSse00BAPC1FBeUXD96TVhjGBGzt2I2QO28iwX+RPE/EgeWfv8GnXhjRABjAEBO/uge4zEtAKDpb/cBLAQT7PtwHZpkcXO4xiDJ52oUL9cvo6+4Hiv3/Bi9hVVR4k+VWsDqSkFPm6j0FWC0WTh30XtxkvV69Bc34Y71/wAvKMKYlcJlC7+AHuPo6qHwxjHi9aLbZo/c5Bsr/F1E0ifYcpX96Eg9N4rSrfk11dkb+3wrXsnixdEHEjNViQ1x83//K/ZuW4/Q9w9qS0DyT5HsFUKx1TTMWXQULr/mMyrRbHKxfCDxSnZ0h9foJPFSAEARv1h2Ld7xkr+dEAC486lv49Se12Hh/MXjktRNO9ZIP/CRs086JAPZKF6bd+7BX//4dpUvCW3cEgZAqqsbZlsb7PYOnNDdjq6UjXbDRJttYEZ7O7IpGyXHxVA+j335MnblitgxWMDukSJGimWUqfovYmpAmB+B5rqoDA/i4685F3/x2vMnc8x8XsX2oDMAwgBDq+9Hx3++DWG3CW1WCGQ1JQTY1gQDIAIAFCVahzgBsN+dP/zbYwKmwXMrcPJFeGVFb+c1Kb62aunZMKwjYabTMFJp6JYNPWUDth2BAUsAg5X+iEctfdOR04M5c2oAIGn71kQAQHVWRqJ/VIHzdgBBLtIB4OQigMGPuFsl8IZK0MH2Tr8iThS+5yH0PYR8H9r/1Wy64cPLmwISaFYgVX+dfvA602Xa1EZaAAIATNICEO+WlWk3UBaA9RoA0gIQgiwA0QBwQiEtxADA/nffilnHnDMtAICy29Wwdngz/rjvMTxdXINCkBNQT6r9UdVfVfqplB9V/WMWAB+Tv/UxAEBvpQ9rhzbhvk0r0ZsfVGBg1KtfDfMUAADHjWkBiCj9tfqN0qsPXWwB2fqi0waTp13Yg41UANW7k13L5F96/iM6fy3tv3YujAEAxkyS8W0CLQAgwWU6yY06wW4P66GtmCU7vfXx6itsxBO9P8Pu/BPw/LJQ7IWMlNExc+6ROCX7Fjy1/ZfYn98IPW3g2GMuxAWpD6Hg9OOWtX+Lsj8ELW3gVcf+PxxpnV89mIpXgK5ZgoBOtvmBh6I/iA6LSPr4TRakTg7Z1HiNgGSf/MBGt+ZXsri14pUsXhz9TGJGsar1jz+Me3/4dWi6icD3lIBe0sVl8sM+4FeIdgGA2QuOxFs/8m/jaOZT7fiZxGuqfR+OzyeJl1xvywQA/gPveOnfTQgA3Lv6Jzi++zwsmr9kHACwYftqpLImjph16DMA4vkwUizhozfcgr05ZZtG5fh0RxfS7P9va0N7eweWzmhHm2kiS/sstqCbFoaKFezIu9jS24ehsiMtAMqzm2KKHkoVB6VSWQQAw1IBQakIzSniqBntuOGDV6C7o+2QYAEcbACA16/ijlWwvnIxYLrQaChBACBNIcAEAAArogQAqAHA5NPVFQDAFgF5LITvB/DKJTiFvNIFiKr4mtWGMFwCzaD1GRNeMgMyonRPVoBuHQmkZip2AK3zeFUTRwH+jgAAThYCAzG4SZ2CMdlUkw1cQvOPGADhSFThjZu8axq7mfgJCWAPoNe0CoQEWD2gvAPwc+LW4DBZF464L64HcWVYM0Ohf49N+gIEEjsNJtsvRBwugKZTZM6bGADwy9B8sgvYWhBVifk38YcIAKCkfsBzFNsA1gAAxCo0uk054bMKAGzN7cSK/lV4KLccw8EgOqlvwNOqqf5/xQCIWgGi1gA+ppJ/BQCYmiEi1tQAKPpF7Mjvxs3rHsCO4V7onCtRpV5o/BO1APAkRNV8ue7UswDijhOly6vS/5CtsspqUIQBI5ve2laA+vucCP0RAIhEHJUIhmoBGNdjWEPxr+6nRgNAjjNqE2gBAAlWFElu1Al2e1gPbcUs2ellvIhy5isDWLXvdjzZ97OI5hVBs7qGzMwuHDPnlTjdugK2lsHvtn0JWwf/IG+0YOlpeHXqHxH6AX65/gMouPsl4Tj/xKux1LqkejD5yhDaU91THtyAux3d5iJBICfaBJSY5Pkp3+QZDGjNr2TBa8UrWbw4+mDEbGSgH3+49QZsefLhGhrqM3MKSP5JmnwFF0lWCld+/MvonNkY+JtsTwcjXk0e6WExLEm8Yg2AW5Z9G1dc8OEJwZl7Vv0QJ3Sfj8ULjhqXoK7Z+gTaOzKHRQtAvHh2PA//ftM9WL5jr/SNG3YKqU4FAFgdnehqz2Jeykau6GKw5GLEceAaBlwY4sLmFmnNphbzFOWiT7fjuiiUynAIAJSLCIsFBJUy9HIBC2d04HvXXIl5Pd2JAbLnYtIedACAneT7tyP4xqUwh3YjmGsCbbr8VAGAtAFzsQnEGgBkEQ2XoBWZXbIariFkkh+LANYDAAQChNWuxNgInjqFAtxSEQGV2iMAoBpPApdUQteohm7CSB0DIzUTRiql2gS4RqETARP+FK9rbBGoSf6F5TTxOmfK8xbGLQARABCDvPVgL6nzQS/g91N0AvCUBoBfqcALdiJwC5KQh3RdZjLHpvaarREAYHVagGcjZE8+2QPxplP0j/8fbQHQNIoEKsl5agAIAMDjiOY/Kf1hJXIBcPmbeo1WQwAAHCcAQMQA8HT0X/VTzD7pFdPKANiT78OawY24Z/h+9Ht96BKBQ3VqFQCg2gBon1urAxC3BpisqAsIYMLWUwgQYH95CD9dew82De5CIAKICgSgaJ9Q/2MRwJqEvxqzCCxo1AYg+yBowqkWKv1Hw18AACAASURBVABANgEAxuplKeJgvRWAYuPJ62MAgKdLEn1BFcZvtXZ/E+gAyOsHy0Pj323Kmf7CHJDkRv3CjND4T92KWbKZQAX9Dft/iyd6f4nB0qbRxp0QyHTPwFE9F+DYtgsxyzymuuMnen+Ox3bfIOyAWUceg9fN+Bek0IFfrrsGQ+WdUs0486SrcFb6HdXXOF4JtpmZ9OD8wEUlKCBrTg0UJPuUB290a34li2UrXsnixdEHK2ZUE9/81DI8cuePMdzHXlG1LGuyxpT8wA/0FZqOUy+4GC9787sPaA8HK14H9OaH4IuSxIuLw1xpBHc8dgOueNkHhQ3WaLtn1fdxfPcFOKIOACC4TBHAru6OwwoAoDDYt+/5A25/eqMAALqdQnZmD+zOLuR8E7myq2wwoYk1om2bKlk0LRFSCzw/EuAKRGSs4joolCrwSwX4xSKCAhXaffiVEjTXwalL5uP6a65EWyb9wmQAMH8Z2YPKt94Oc8daYL4Jjar1BAAyhrQBkHloztWALtLy2a9oAYUKtKGyOABIlZkU6AkBgLhMGQGl/EVmhleBmy/BcwkMLJn4G69TILBdgQGmCd2y5FyRJWBmKAA4T2VlohsQgQO19qaRRkTTlxQCAOE+wB8afYnH/n4q5UeUfseB57oInEGE/lb1FCvuUeKnmf2AVoHOpD/++ARQoq1q86ZT6BKw0iY0KwUtbQMVH2HeRyD2gEwOJ2IAMLml4GCNCCBb1Kg8GITQKh5CJ7IvJABAkT+dpn8GtIqq9ldbADiuVNMC4AKDb/gqZr74T6cVABgsDWPL8A7cPHCP6AC0aRYMI4zaAACL5zliAsSWgLa0BSgGACv8pk4GAIUACR5oyDkF3L71Aazt2yYtQUKxjwAAdbOONADiG3etWj8fY5LPuRyxAKonLQIA+P/aFgBhAfCxkH4ETawC4op/dS40qP7XVPfHzds6toC0U7QAgKa/3gdtIdj8Ox76I5Msbg79T/vMPoHjF/H7bV/FzuHHqHVac9HXccQRL8aLOt6LdmMOePmq3XaOrMBdGz8t6UTHvHm4ZN7n0KHPwR0b/gF7c08Jen7KiW/EizJ/nmixUnbzSJm0kXoGqPgzC8mUr27NrylDNGZAK17J4sXRBzVmkU3bH277EVY/dDd8qjjHwlTJD23KVyj7QDUsVixXtsA1i4dIBV0qbUJ9DHDZ1f+EI44/pem+/9oDOajxmvITHvoDksSL53OoMIB7VvwYb3/5NRN++Huf/jGW9rwUC+aN1wB4fP2jmN0zGwt7jjokg1cfL6HOArjpoZW4/g8r5DM5oQ4HJoaRgmuwNzwldH1qWXDRrypqsSAXHQBUD65Lq7+KA7fiwK+UEVbKCIp5sQDkFyksF+FWynjr+Wfgi++6LNH99LkM9sFmABDMRLEfxevfh9TaR4F5BrTOGACgDoClAIA5ALpTCgBgFb7sQhsgmBL3/FNtnhoA5vgWgBoGgLpGMoKR4n8QwAuycJ1Zog8QOLH13WiUQ20xNL1T6PNsERCHIrkO2tCM+fIc2wd0wwAdBjiGm5lSZuq6wRJ8nFFF5eV60U0nsuyTQ/Phe/sRBrtF8yXwPPkR+j7nT2z1xnuAOwLN3MM3qx6wZROMKiG0BqCno+yQl+kaAICDDVuHlbKgpUwFXsQbE82mAIAaDQC2APDYYuAjSvDpAKBaMhQAQD0GQRz4f79GA6AeAHBCDLz6n9Bz4YemBQCIP2rRKWNvsQ837fs1tpS2QQ98WKYm7ogskjPJFw2AKOEXW8DIBUA5AvA51QZgUAxQt1DxXfxm50N4uncTdg7uF/0A3jqpys+kXoCquHpfzwLggUXigA3bAKKKfW0LQMxs4bvoIVf1Y9fZSiwwqs/zelVP+U/SAlDPAhDAKWgBAEkuyklu1En2eziPbcVs6rPLL+Ku3BNYtus6DJZpD6O+9JaRxfzu07B0zsVYmDpjwkR8uLQXv1j3fkEoU92duOyIL6DLWIh7Nn8OO4Yekd0tPf4SnN/+l4kWLK7vwDIoR9sEOjn1x5yWEa35lSysrXglixdHT0vMwhC9O7fgF1//+7EWVk0cnkrqR7+TtZRBqhtLxYPez9IHqoGP0bJJyIay8FG/q+tGrulof8Yfnz3mLt720a+hZ/6iRNeLeH/TEq8m4nKoDkkSLwUA7MeDj9+BN1zwrgk/8l1PXY9TZ1+E+XMXjnMBeGTNb7Fk7jGYP3N6rLqm+zw0ihfjcueK1fjGPX/E/qEccpUAoZ2B0d4JPZ2BlsnCMg2kbEsW/jqTvehLQEFc1/Xg+j581xMwgP3+TPrJJgiKRangirhg6MMt5PHqU4/Dte9/y4QaDNMdg6T7nw4AICwPY+Rnn0DnwzciWJRSAIDYABoI2y1omToAgAJ9rGvszyk6Oav/bHGfCABwaxrdY+n0WrDUbANwpCTYruOKTgB/xDqQ51A7ApreUbd+IWvAFAAAWoe8ttFGUCDpJkCUPwyEO2WtJoBDlMDF4AL3SReDMChAs3Yj1JQThaz3bAsafPhaL7QUy8mCVkgchahgGzCtNmjUMyDNnyJ88UYwwCkiHDGaYADEAECAgE4E8eb66rwQq6gDAHgwIZNfdhNMxgBwAuRe8RF0vvZTScOXaDxbdIadHH6x59dYl9uAop9H2tSF/k/Kf6wBINZ/kSWgtAdUNQCUHoChKUtA6gCEoYaHeh/Dir3rsXbfTrECHA8AyEmp6gPUCvzVawHE/f2x82QMvGsB96vARzJa1B51GDG4EEVCtEhG83+l/h9X8SPDB2IGsSjgmABO0QKgdE5aAECiSZfkRp1ox4fx4FbMpj65a/vvxmN7vo+KN1Id3Nm2AOcv+CvMbVsKUxtFiRvtreKU8MPVbxcAwO7K4rKjvoRubTF+s/nz2D70kNyEjj/+dbig4wOJkvlYcXXqT/DcjWjNr2Sxb8UrWbw4etpiFoYY2b8PP/nKx+GxghXf1OsOsTbhj5N9ldhHIkemSvJlQcPEP1I/ZqLPxQ/H8W8qCHP9EGteycIhTv79EK4XouyEKJVcvOxdn8aCo45vAQDJp0viVySZXzz/A7lePLr6Plxy3pUN34tjbnnif3DegssxZ/bccQDAA0/fiRMWnIa5MxclPtbnwwsmite9T23Ax75/K4rFMgLdgJFpg5bOQs9kRCFes1NRzyz7xBUCJgmgJIsKLJPHpOE8UM4droPQc6RPm4wAeFQNCLCkI4Pvf/BP0NPV2XgB/nwIVM0xTAsA4BQwdMdX0H33fyoAoC1QLgDtBsAqeodZ0wJgAgQAeDEaKUIbqkSq/5MBAJEwYCP3kTCAH2ZhmBGIFYM5FAykYr5TgefMRRhmFSBA8T0ZUwMAoF0iJKKsdRs1Bg5sy0MLd034UgEWJBOsINR3R+PUvOP8YxU7MPqgpQNoWVMeszNZaPXtCPUAgME5aiEs+AhoMzhpCwABgJIk/4rdqYu9oF9xxTFQpzZDAwaAzg4BERps0ALgAkHFgF7xUTj3PWi//CvTygDg2rTolnDbzt/hyZHV2OPvRZthIiUMn1EGgLgBNAAA5F4ploAKAKAOAJPwjbktWL57DR7avlrup8qlYmyX/Bg9gEksAasAQO1sEOZAVO3nvoNQEn/VlDB2mxAAkCmkXlsVAqyfcbUAQPxcTQsAQU8ynlotAAm+5Ulu1Al2e1gPbcVs4tNLhHhV3614dNd3qjcCXTOxeNY5eMm8DyBj0qt26s31HPxo9RUiXmR3ZnDZ0V8WAODXm/4Fu4dXIAx9nHjCZXhJ+9WJAICp3/m5H9GaX8nOQSteyeLF0dMZMyYbK357Gx654wcTHlgMAMQJPxeJZlTt4HqSFU15jD2PJltt1f9l4WPQPojC1yr5j6ueUq0SC2f2gYaifh74ISpOiIobYvbJF+P0C9/eagFIPl0SvyLJ/OJ52zeyC0+tX4aLzrm8ITmLC8NbVn4LrzjmCnR1dY8Dce5a+VOcc/Sr0NNFfvaht03EAPjjmi34yHU3I1+mmFqoAADTgp5lH7ihknx+ieKWNiaGVI9vaxcQgItqBZSpyjOrjAQI2AYgyX8QwM/nwF7ibOjiG+95A845frzLwvMxotMCAHgVDN37f+j+5T8jWEAGQABkawCAdhPmPFoDRkKABAB4gWJC1V+AVmClPgIAIjFAcQHgDzUCpAVgAvYhL15kANRrAFT7nXQE4QIBAOgc4LPv3uNvTyrZmj4HQdChwB+eMJ7/qOKb9PwJU1vaDGjvNjwJAKBAJuVaUIGm7yCXHtAtGKYGw7JgshXB7APSPmCn1aEwBFadVFs9ACAX9zLCgi5iifKyCTUAfGjUCRAmmIfAoctCGaHjqYp4AwBAdigJawQAaJENYNwCQKHAIgEAF5WT34T0O69PGsbE48t+BffvWYYVw09hTWUd2vUU0mznEABAsQDsKPkfBQWUBoCq/scggAHbSMGAgb5KPx7ZtQr3bF6mYhg7AUS/1WM1goC1AEA8hnk5Kf2Rwv+YD0Z9gEj4j2NEA4hkD4oD1kEAcQuAaAVEdH8B7SNtCGk5aIYBEB9ADAAQ9Ge7SuC1AIAksy7JjTrJfg/nsa2YTXx2Wflfvvs6sPefd0LTTOPMhVfg1J43AWGdz8skk6TkFPCT1VcJXSjV0YHLjv4iuvSF+NWGv8H+/Ga5uZ1MDYB0Mg2AQ2FeHgrzi/2S5XIFTz71JFY+8QQufu1rsWjhQlgURXqWt0MhXs9ySKZ8u+mOGReP3//sB1EYGRxnD8h7tm1rSFkGbIuJPxc1uvyWhN/SYJt8nuJmBlLW6HOqBaDKJK1+TqEeshDhK8q/69PyjAyAQP4uuyEc18TSi/8ac5acmBgEmO54TXnCDrEBSeJFAKB3ZAc2blqPC866aNwn5fO83ty08mu4+ISr0d7ePg4AuPmx/8IrjrsCMzp7DrFIqcOdCAB4ZP02fOg7v0S+VIZHP3QKv6XbqmJ/6sugKVDAshAy2WF11TSRsW3YtgXLMpXjDcXNnQqGaSvIalkhD42/83mYzArKBXz2qkvwphedckjEcFoAgMBHbtkv0XH9XyKYnYLWHQDtOsAWAAoBpgxYCzWgzYqcACylA0BEcqQMrb8U9ZerhEpjws/knxcnagLE1oATMABgMEE+ukH8Y8+1IwBdVflliywF6ZAEbQY8d4ZieRDkCXypWAv7I9IaqG8PUM9NrJmu7F1zQLBTvR8T7Cipk+d0XcQICUAZpg/d3Ev8CbptK6tCZqnMXv29gJkHpP2SGV4dAMD5p7MFoOZYbA3wmgMAJPmP/ORDrwSPjJkKk3/Vi67aMupEAEUML3JMIAOgHgCIXACMsgP3qPOh//lt09YeE0E2cAMPT/WvwyNDj+Oh/HIFAFDYL9IBIACeIiMuanujJoCyABwLApg6nQBsmJqFkl/EI7ufxm0bH5SWIM4FsuvIAqh2oUwGAERdGRMBAKIPELUAVKclK/mhBpNWkPWbkJGUjs+YFoBoXBUQqH/dRAwAjmOrHwGAsMUASHTxTnKjTrTjw3hwK2aNT+7OkZW4Z9OnxfKPGxchLzru3Tij7W1y03D8mt6sKebHQGk7bl77QblAtXXPwmVHfgHpcCZ+se5qFCr9cg8586QrcaZ11WE305LOL1HRzuWELdHZ2Vm9SXmepypAB9D7FweVC+9isYhKrPTL/5dK6Ovrw5p167Br9y54no9sNoMzTz8dp558CubOHUvRne4TlDRe0308h8L+n42Y3f6dL2LbmhWqksQkBUAmoyObYuKvy6ImbetI2UzwWUjjYxrSUu1XST+Tfylwkh44yUK1Nubx2pprnXKFVQEIEFD2QhQrBpa+4ZOYMXthQ5rsROfu2YjXoTBvmj3GpPHaPbgRu3bsxbmnXTB+vShJjo9fLr8Wbzj9aqTSEe09zoEQ4sZHvonXn/petGVrkqNmD/Z5MK5RvHjt3bh7H67+1i+wd2hEAAB1Y9WhUf2dSX9U2dfoFZ9KQ8+0iTI9xQEz6XRViV29TkOpogAAMgBASnm5hKBUhFEpoM0y8ZX3vhkvO+noA2qTebbDeLABAJUsByg9fS9S//enCDuYUzPZ15UOQJuJMG3CmhMqEUAK2cUMACvFiwy0vSNAwRMNgDEAgM9k1lAMADkXcbRqhUsiXzXjxPGhrJZMF4sLQNVrpdpiZQI6HQC6ooSe10tllUf7t/jS6Xs1An9xu4hoBjQCAQgsmdAIAEgLQMQoiNoLpOovXu5kNVhASNFCigC6UXk36s0iABDsBbScYkto/KkHAALy9McCAAQE4CMsaQhc1b4wngEQQKPwmxlCszSEDhP/MvxSUbAEQ8AHiv4dAADA1zgatJIHd/6pCP7iLqQz2WmZ5vGamW4dO4f34KGhFbhz6Pdo1yykKOxXJwTI+6RK+ol7qL9rtQAI+BEEIADA8/Zk33rcte0h9OdzqHiuaAHEffzjLAEnaAGQ+EduAKz4V2/HwtqvYQEQXGgCAIguSWNAgAmT/+g7M067W1giEQAQWZ22WgASTNGkN+oEuz5sh7ZiNv7Uer6DOzb+PfqLG+RJKtCedeQ7cWrb5QdEN17Xfw/+sOObckPumXc0Lp73GbE1+tW6j6DkDYqK7HnHvR8nmpcedvOs2fnFBUs+X8DmrVuwbft2lEolnHTiUhx3zLHYsGEjduzaic6ODhx33HGYPXu2UKYn3aRQoCoGwyMj2LlrF/b29mJkeEiSfooScSE+ks+hUChUbwCxKjur/3PnzMXxxx0nxzFzxsxnZSHZbLwOu4nyDD7QsxGzO77zRWyNAAAm+umUgWxaJfnZtIF0SkeaVZ7IHSqbNtVixvz/2XsPOLmu+nr8vDJ9Z6vVpZXkjpvcjXsDdxM6hD8BQksIEH6QEIohEAg1EAgJgST0YporliUb925cJBdZ1ep1d7V9+rx57/8533vfzNvZXe3MSrvWSvvs/ax25tX77rvvfs/3fM8xEIv65MGKiEBQJHBfl15xCaiABtm8i0KRooBAKldC44lvwbFnvVZNlsd6Lia4ZGI/buNBu2m9/Wtb9zr0daVwyvFnDLsm3s9CsYClz/4Erz/7g8MAzWKxiN898028+fR/QDSiKcYHbcuMfGIjAwAeegYG8YH/uRlrtu+Wkm9/ETCMtcGJRsn6W4kGZQmXSIooYGtjY7lblzRwUCw56BtMi3p7KZOW7L+VGUQ0bCHi5XHsrDZ85S1XYWZr06SM2/t7iw40AMDzYbs6W1fC+9+3wiz1AkfYQMzQZQAjAAAMaAUEiEg23OhIAT1pwAsrWr5jwSP9vEAAADBz5CrrDPiQBlBOJVLKYR6nfgfHpiAAQBFAf91yFBYEAOqsipR9DKvWVmcnNeMpDQAoGv7QxbdjobYBwYXdAGv3xctdZ/81AODZgzCEAUDAoAYAwCAg4MDLeXALOqlUVQJgSIE/2S9FEbUkq4WgFkolCf6Z6RbLv/EAAOIYAKVB0HQkCh96APGG2kpYx9u3Xc/FQC6FP/c+h9u6/gTDKwk7J0SGHLP9IgDoCwJqcVyp+6/YAQbLABQTIIL1fVvw8M5n8PLePRjMZWR/YiChy+aGlAAEaP9yHdV/u2RU+A4W+kr5GtU6AMIu0H8rLYAqaz/NAPDbSO6Rpv2LTaF/TK1NGGzLMgDgd1f/N0v/nJKUOE0DAHX0vnpf1HXs+pBddbrNht/aJ3f8CKu7lqrRwgSOPvpinB//KCwjVDcAwKD/oS3/jk19j8gLuf2oM3F54w3iJrBs/Q0oumlYrRFcMvcfsTB0ziHXz/bVv/za6Uwmi/UbNmDj5k3o7esTBkA+l0MsFkMy2YCB/gFkcznYloWGZBLz587DMcceLb/jcdogDgcDctkctu7Yhg0bNkjgn05lkCOiTjqhpuGSujVSJpYsA6XMThq3jdaWFhx33LFYcsoSASGCom8H+oZNP4/1t+iEtpnngUHZL//175DLpBALk8pv6qDfkKx/PKaAAC5RTfPnpIGfs9bfz/jXGvSP1gJ+v+Nvlgbk8vREp3NXCUbTMZh/zjvRNGPOmEDAhLZX/bfvoN+i3vba1PEi3FwYR7cz+Bl6ebx32UIGy57+Gd58/oeHfM/vcvkcbln573jbWZ+CTSrJFFxGay8Crl/4zV349WMrEWY9dmW+rQCAeFKYAHQEEH2AcBgh20ZLU1Im3lT/56SYNoDM/rO9Qp6LBttFY0MMdj4tdmO5gT4cO7MN//rmKxGPRQ9bAIDN6+5ZjeKP/wp2zxa4MwiqQFgAXsMYAADZGL0pGJ1ZwIyLFgO06r/HMgDGs3lDlQRwEHIdFZyKwr/vt8ZI6Fit6cAoSov5jQQASGDlB0zk3fsMgJHieQ10jsqiGgUAkP6WA7xdgJfVO/Z7YeD4rPsXO4QOwMyo4N8XIiRP3e2BZ/doxffIcABAKfUNfXKtPGsJ4OXzcDMVAEBKBchG4CHlHcIAn7aJaZRyBXjFrAr+tef9iAAAm5sU+H2VAPgAQBbwEnORef/dSLbNnfDRhSyAZ3tfxK2778aA0y8CiDGL2Xw+8soKsOwIwL8N9Tez+n5pgC3/ViyAmJXAjtRuPNu1Cs/s2IC96X4FAPD6y/T+gAaAH4D7hgwBAECp/CvRP6nX97koWiOADAFLl3hIyUDJlMTTEFX/sQAA30nA1waoanF5JILdVa9PhpRTmtYAqKuD1vuirmvnh+jK02029Mb2ZLfitnUfLbPIjphzNK6e8VWEpJ6tfsGxTLEHS9d/CqlCh9SPnXvcB/GqyDXY2vc0Htj8NbheEeFFCVzb9E20WO2HXC8brR5UMv6DKaxas1ro94VCQSZ0+UIe6VRK1XmOkuT3AyqqwyYbkmhrbUUsHpO2K+QL6OnrRU9PTxntFUoaQV6/xtCvJdTKvn6WlS8E29Ye1BrpVRNPV84nGovi5JNOwlmnn4FkMqmo4DVkXOu5qdPPYz2tpdadyDYj5f+eG7+Pl1c+Kll+UvwTMQsxofsbEuSLbR+AeMQWuj/7E7P+DP795UD1kyAIINPZvCvuAJyDZ0o2Go58DdpPuwrhyOjOJBPZXvXfvYN/i3rba92uFYihBe1zFo8IAKRyA3jk+eW4psolQNhKqV7c9+If8MZzP3jAx5bJaunR2ovXt3HHHlz5b7+EXVJ2fjKW88SsEGxRU48B0SjMcAQWKcqeJywJjssihkmxOA9IJiKY1daIRNQWS0Dux8lk4GTSyA0O4KiWpDAADmcAQN53PVuRvfH/Ib7hEbizwzCSrEM0lQZAIoRQcwmYyTZnKlYzAFjvTip8TxZGFwPgGD3wgCKp8Qw2+ZvZaAoG6uw+qfcSTNE+kMFYURgD8LQLAD/3QyxJ0jNTSg0AnwEQSJGy1toHAGQbHxioOAWMasmyr04ugEEB8HYzFR4AHLQJfPldzrkH1+0EjAGAYEgAAPDcAcDuHB0AGEkDgEpylgvPKcFNVaJRn+5vmNQ5cETt38un4BYohujCRAGmgA66fUdiAPCai7UBAG7eBCIz0P/Om9C64IQJTWbIvMsD1vRvxL17HsPG/GZk3EEk7YgI3pIFQBHAagBAygECdoA+AGAZNqJWFH2FAWwc3Io/bXgWO/o7hwEAqpsZWgyQfTLQKXzRQEoo+ME/u6ZnwGWJhl5Vsv3s49LllFaE6SggQpJDPl1/HwDAENcg3b3HsgSUZ9YhsO/CpU5Kb65vdFWLyRrRp8hx6n1RT5HLmtDTnG6zSvPy4Vux+0Y83/F7wQLNSAiXHv2PWBg+t7xSve319M6f48XOW2UwT8xswevn/ieiZiOe2fUrvNDxBxoXo/HYmXh95L9hm+EJvdevxM6D7ZXL5TCYSmFvdzc2b96CHbt2oUT/Zp2RLxTy4Dq1ZNjFp9XXZ6hWZw3UAKpaSKWkzux/dUDmMwA4qNN7uixSPEpgr7zaDSxYMB+LFi7C3DmzEYvFEWG2KhwWlkIkMrSut552r7d/1bPvQ3XdiWozWk2teeZRPHzTDxANGeXgn9R/BveJmKZlAmgg5V9UfCn6BwELDlTQv+85rerb6azLPBIKjots0UL7RX+L1vnHS1119XlMVHtN9y/VAqu2PI1ZjQswo4VZzKGtwvGmL9uF59c8hUvOuG7Il/xuZ/dmvLjlMVx1xjsnpf9MxD0bq3/d/fQqfOq3d+ssvsbaOeFvaFIK7PEGmbNTcZ3Bl6GV4KkVEE/EMbutCW0tCXHQIKuglMvByefglRwUBweFNj3TAr7ypisUe+AAg7QT0maGhThrnGlpeIAWvu9KqS6kb/0ykk/9Bu7cMIxGDQBIzb8FozUEaw6tSlgaENYlAGElxtiV1SUAjNYSgE1tAGs4ACAxerD+XwryVWbVPEZdTdFRVn8OAQJy2BnWzCNsOsLVhkYGAPa3XSTiGwEAGLZfn+bdBZgDiv1QLgGg4Fx/BQCQmq9QDS4A1BJQQbyX5tylBCNsq8w/SnCLtF1kvX9K+rEKPD2YYYlOYUi7qUz/sBIA7kJYAGz2UVwANAOAAIAXakX/W36G1mNeLVc+Uc+Hb1O9LbVLMvYUAtzr7EWjFR3iBOCzAMgIIGYuGgABIUDlCkCg3ULEjCDvFtCV68Yd6x/Dxp6doGWeT+33WQBDAICAQ0BwPW5Gqr+0nSjvK2FF9mRq/pfLBdiN6QKgGQBMBgnVv8xY8Z0qlCDhiMr/WiRwWFLL340mfxAUlTGNtqbUG5oGAGp/6sd68dS+p8Nnzek2q9xrBum3rfkEevObKTeDI45ajGuT34JtVALz2tvLw/b+lbh3078oKxHLwJmL342Tk28QMOC2tf+A3txGqf8/dvFrcH70w4dkp/Pba/uuHVi9di127dktFH8/MJc6RccBg39SrWsJ/sdqKD+o94EFdSy1VfBl5x+LTAIZuCXXUFXjNcbBSNNtSDQg2dAgit6RSBgtLS048/QzxuUiUHv/GqsVDp/vJ6TNOFUbrwAAIABJREFUPA8vPfUwHvjt95FssEXALx4h9V8J+SUTqkyE3aopptwiJDMAT9afzMVnsGSyShuA85J0zkHBbsVRr/0EWmfMGlIWMCHtNZkXPMnHqre9nl3/EI6eewqaGlpGPNPu1C68vHkdzjn50iHfS4a88yX0dfXijBMvmLCJ+UQ331hlX5zY/scfH8JPH3waRUdl3XjttAM0WQJA95VQRAlqGaYkmxOxCGYc0YyZC+YgrNkA4rLlC2q6LorpFIqDA/AyacScAj533SVYNPsI8RE/2JeJ0AAgAOBk+pC+8ztofPi/FQCQcIGYKgFAxATaIrDnMIjVbgAsOwlHJFg3OgaBQRWgkl5uRFg/EBsKALgjKKMHbPdEA0CLtKkSAEmZqvHIm896BKDI4nT6OvK3J9lsGLMCIoAH8u75AEBq5J36nGyZDnQC6FcAgPJqVWlrBuPmViDM81RgSdkGUHQPWODuSMY/MLtU6/M6c+JhqSJNl8F/Rij/Hn+o9qomIrAi/jouDAoHaqr/iAAAT4WrkJGhXQAMi8CBB9AKMM/fgDAArCQGr/sWmk9744Fs2GH78gGA7mwfNvdvwx0992FbfjuSRlRq/5X1nx/wawcALQhIAEBKALQeAJ9zBQBwLm4g62Rxx6ZHsLprMwayGaUJRds+AiT+TI7BvVA/q2r/NfVfSCli8afmfhJwU79xBHtA3zXATwARkJC5JON9PQYpYgvZAcoRILiIHsAIjNZgCYBgZgTt3JLSAHCnNQDq6qD1vqjr2vkhuvJ0m1VuLNX6b1/7MUFnzYSNSxZ9EosC2X+uWWt7daVfxkNbvo2BAhVngdaWI3Fl+z8jZraiM7UBd274JFyvhFBbFFfO/TJmhY4/JHsY2yudSeO+hx/Elq1by1l4P/An2imDHlFPWv5oCHc8qLQf+LMhuc9gjX914M91VNa/kqkdzzH9myZBGAxhNBABPvO0M3DVFVfWPYmvtX8dkp1lnBd1QNtM16c+fMvPsPqJuyTgp8gfM/5K9I/BiCX1i1zoAsAMhS8WpFgB7FuTF3QEywIcx0M658pco1DykC0CZuNiHHPpB9HQpALSA9pe47xnU2mzetvriZf+hFOOOheJaHLEy9zSsR6FfBHHtp847PsXtz+GRsxF+/xFdY8dB0ubjtVeHJt37e3Fh350Kzbu7oLja7FwUk31/1BY2Cz8PxyNYv7CuWhpiosmQqS5ReIg+onPjoWRCIWwoT8Fh8FuPgdncADOQD9Kg/34xysvxFnHLJwS7ThRAECpmEPmgZ+g4fYvwJ3FEgBXlQAkFQNgGABAujtLAfIOjO68qvF3ivCKygbQSyRhWGHAIVvBBkYBAMp9MbQI8GLDRQBlBZYANFZ1WwIEDLjnAKUYoBXzh6xUoEJ/1cIaKD943seD4HmMkrtgGL3MygxfM6zHbbaDy0y/Kt0UAEB+ExwpAtZWXbMvEaCyCRShPx2AVmsAMAq1MhoAoHYC6f6OBP9eqYhSjuBHijMIOSeSCqwwy14YtbsweG3s+ARHlGyAsgLk37KwVNGCwWDfBwDoJuADABRs9AEARJG57J+QvOijkzJkpPJp7El14Zbuu7Ahsxlhz0TYUvR/HwDwHQBoDeg7AvhlAAQDBAAQFoCyBPQ8A/fteBzPdWzAlp5O0QxgkF4BAFSbKBp/AATQ2X4VbLPL0HlB1foHAQDXVOBNEAwQEECXBohjBJkAGgSQ2YCAEKpMRUAA3+NXnYr6e6RpgbYE5LmQ9i/AHefDdISYZgDU3kfHevHUvqfDZ83pNqvc6ye3/xir994u2YjGWXPx5nk/LPvE+mvV0l67B1fjT5u+gBIHb3iwQmFc/6pvodVS9XD3b/kmtvQ8JsdpXbQI17d+E7YxNRWfx3pS2F7rX34ZDzz6kCj7c2Ggz5r/ICXf3w/pXGQEqPF0FBGAwEGDQT8/lhqqkhL6G2kfFcq/qWx1/NdnDcca6VqHgg7quvhZPBbDJz72cURpX1XHUkv/qmN3h8WqB7LNctkM7v3197Brw3OS8Y9F6VtsIBFl0A/EIgZC5CwCiIQssfnzNSn4PcGBWvrtRNwYvy+SaZvNEVRT2gC5goN8yUTTUZdg/mnXoKV5hhy+HivTiTjfqbLPevvXg88vxbmvuhyRsNIlqV5WbngUs1rnY26bro8OrPDk+mU4ftZ5aG5qnirNM+w8a2kv9tVfPfA0/vkPf0LEMsuuAAJmhaOwIlEkYmHMmdmMlnlzZF7Nz6xEAu0NMbQ3xJGwbWxPZbG2X9LUSPX1o2tXJ/p27YEz0IdvvOt6XHna1ADWJwIAYJs4xTxyj9+I+B8+AbfFBprN4QBAqwtEWbfEnygQDgH9WRh9VIyzhfbPYNUoKFq0w0As1ALDIBtAiTmONOaJZWrkSAUABJeyeJ8GAJiK1RaQihmgAQDswwaTAXctC+uxgovBKLgTcPr3vTXPwyH9f09lPaat/cwuGQBMFw/ZN5kBQ60Jy19bafVPNlbGgzeYg+MUUCrk4DlFmEYGnheBaWZhRiKwQqpMwnXz+wYAuE8BAQgA2DAKpTEBAMMNIXfehxC/6vO1tOB+r1MoFTGQT+HmPcuxanAd8qUsYjZBAFMo/xL0i8siXQE0KBDUAND/ZsBtmaY4AdAS8Pnu1Xh2z1o8tX296ABY5N8JmBhwgtRWf2UQoAoAcEueYDak/JN+LwMRbQE1kGNVsQGMktIWYOAvgoAaBJDpYxAAGInyz898Z4CqViVgwKBfAQB8b0+XANTd8Wp58dS900N8g+k2UzeYQm+3rvkI+vM7JIA75sjLcFHzx+ua3BRKGWzqfRQrdv8KOadPtg3bDTh/4YexuPF8+XsgvwfLNnwGmWI3jIiJ44+6Cq+OfJASI4dkTyNi+uQzT+GZ51aoOqtSCXmt4Fw9aQhS9yn25GsFjdYwah6hBvwg3d9ff7T9M1tLYSku+xOs+WUM8g4u0lawAlzQRvDK11yBs886q65jTD+P9T8GB6LNeC87tm3E8h9/HZ6TFnV/Bv/CjGXGn4JFYaX6zz7DvxORyuSSXZHZf98NYH/6Vf0tMHQL/zmiQCBLArjkiy7yjmgwY94Zb0f7iefDFf7j2CDb/p7PVN++3v5114rf4LKT34gw7dRGWB5+cRlOXnwWWhoUEBNcHnphKS448eph9oBTqQ1raS/20cFUBn/5H7/Bht0dcnl+XBgKWWhpbcasOTPUhL+pWax4Qw1JeHYIZ89sQTJko69QxAtdfdjbN4ju7gH0dXWhMJiCmx5EU8jAf7z39TjnuKnBpJgoAIAge/GFu2H8+m+AUB5GiwmDxJSoISKAaAzBns2/WRJAVgBtAG2gLwsjVVTZZpZYOxSiA4yihQKZFqkCws3zYIWaYJDtNMI4UgYASPMvF2frGy3Z0fmA0ayEA30AQDoC+eFzATNgU0fqVfAYwfXVi3zsR8SPDN1uwOja9/piXTgAYKdyOeDCjDunDTxWYZvK6LNcQo5P7jiz+HoeRzaAv5hZIBoDcinZlzuQQaGfrAo2rkoSMYC3zDTMSBimTd0WuhUEAICqEoAyA0DaSx2+VKoNADCLLkqvugbmO34+aUw1x3Nw68578GzfC9iT70DCDiFmqvcq35lD3ABMA2HO0XQZgNIDUAJ8HA9CRhghM4Q9uU48s3sNlq3/s2Lh6T4QdARQA4sBQ8Qq9Q3R2X+SQYIlAPyWIICfmBJmQBUA4DlKN4Dn4YtAl8sBNKvUp/pLGUCwW+4DAOCxGfT7zNVpAGDsx3nYGrW8eMax20N6k+k2U7c3U+jDzWv/BsVSVsTlzjnhfTgp8vqa+xi3f3zHf2P7wDPwOEpI8J/ExQs/gXnJU2EalgSpq7r+iGd2/lQm35H2OC5r+gzm2ksO2T5WzBVx/yMPYdOWzTK4kQWwrzr/chZTygKUQOC+gAIV+A+18xsxG6Fnl6Rm+5n/eoO06hIDlisIbctl6cJwxkH7gna87c1vQWNjNc1x9Ns9/TzW/yjsV5vpF/6qJ+/HY7f8DxKJiNQnkvbPdzdr/bmwBIDK/mpCATRx8hxYOPfw1623X9V/xfveotIXyTT1QG0ANbkBMnn6C7souFGc/IbPo6F5hprATy+jtkC9/Wvps7/AlUvejpA9XNSV9+a2p3+MK056G+KxhmFj2z0rbsJrT3/zlL4b9bTXCxu34S//87coOQ6KJRfJeBQz2pII2yYiyUZY4QjCjU2wIhGEk43wLAvNkRAsz8PLu3uwo6MHucFBuBTNyqTh0Tc9m8bs5gb85O/eelhrAPidyNn6FJwbP4pQzya4bTaMBi0EmLAVADDHqAAAzJhzPCADIMMIier/lqjXM3nuW6YVBvJwujOwG9pgt7TCiFKzoSpIl4GTJQAU+gtomUudPMEGAmAzaQGhTlWD8jB4DkQlNABQc3Bfw2Mj2YJuXd8fAA60AFxZ7V8AgBRgEJxSAboaRMkgYKZ/B1BMVQAA7pe0cbH10y8J+aX1DpwsQLo/GY6DWTiszdKLYeRhGDasiAFTO8cMAwCCIoA6cFV0d1L7Pak5FwCAQIEEqS7EYSBYAlDk6ZswCg6c9vOBd9+EcKQ+hmINLTxkFV8HgHT2Z7pewFN9z+PPqRVoMCOIm7bc8nIpgBYAFBFAYkA6818NADD7bxs2MqUMnu/cgKUbH0U+zwRMSTLsQwCAKgaAShbRccEASmyzSgmAbxEdVN1XtH9dSuDfVtFiUOWjigVQKQdQ4oCqCeoFAMheUBoALhzXmRYBrLez1fPiqXffh+r6022m7mxPdgvuWPdJlLy8ZOYvOfqfsDh83rDbXt1eJbeI7QPP4pFt/4FiiTQvNQAkIjNxQftHMC9RCe4JEty69iPIlwZhRAzMWXgyroj/i7K8O0SXgb5BLL17Gfr6+8sAQC0BkgrsfV2AoUYowaB/NKp/dXP665Vt/mqZVPivch3c+1oFfIEo0EEFVqNdD90ALr/kMmEB+IyDsW7z9PM4VgsN/368bcYMFfvFH//3q+jc8pIE+KT0h4XWDzQInV9lKGj35y9U/Bf9CD/jQNu/iAlql0ndYR19q/6rrW8Lv99nsgz81bZkAmQLJakZDc0+G0uueI+AAAfTedd3lRO7dj39i+29bOXPcNWSv4JVnaVkEtFxcMuz38VfnPpRhMPhIW3OMeWB52/B5ae9aWIvaIL3Xmt7KQYV8KO7H8V3lj+OhkQYM1sUKMLvaAsYisURTiRgxRMwQyGYdhj9/YPYtqtH7GIZOlI13csyuHIRhoNEyMCJ7XPwnXdeh0QsOiX69UQxAHirC3tWo3jTpxHd+sRQACBqwWsIIdRuDgUAOIEZyMPIMXhVJQAisFYsiA4AdQHokJLrGYDT78IKxxBuboTV0AAjHIFBej4FUqWcY7ES+vMZABIoU2gwDNhtKtMvEZOfKmWERoCAwEBr7T21ljHXZwB4vYCnA/vRtpM5WUYxAAQAYBvwfe8orQGCCG6Xrv2nkrwLkBAmZQGiaKg+c3Lw8g48/nYceHBQYiCeq+gYMGi1o6SHs47dZxFWMQCCGgDcvTIHkMXL8o9ACQCFYKmiQRFAggTUBaAGANenBmLWhTtzCfJ/9XskmtnOE7f4Tk3sC5t6t+PPfc9hed/9AgDETFs0AJQgoBL9k2BfMwLUZxVHgKAdIAEAjhNrezbjrq2PobO/H5lCXrR5ggAA6fpC/+eibw39ciT7X1IWz2UWgIADik0aXMgC8IUC/f3wNpl812sQQJUEaItAXxcgyADwbQB9kekRCCsEAMT+jyDRdAlA/Z2y1hdP/Xs+dLeYbjN1b3cNvIB7Nn0JJa8AqymMK9q/iDn2ScNufLC90sUerNx9Izb3PoKiq+rbORC3zzwHp894J1rD7eXtS66Dx3f8EBu6/6RqxOe04PIZN2Cmfdwh27l4nTt37MLSu5eXhf5o81droMHtlThghQlQLe4nLV7Dy5/7YhAuSu01rB+8KTwmXQp8yr8/Qa1lPy3NLXjLG9+EBQsW1HSfp5/HmpppyErjbbPtG9fhwd98D8VMD8IhAzEK+ll8kSsGgIj5EcyLV+whmZmMUcFI9zvpE8xVNex/SUn9Vz72FlqTSPouywFYFsCl5HrIFCg25MKxWtB+3rsx76iTRlQqHvsoh/YatfYvtjFLgZa/9H+4fsmHhtFr+f1Aqh8Prv49rjvzfUMESOW7wX6s3v0kzj3uqindoLW2Fy+S153O5vCbR1Zg6ap1MgH2F4Oif2QBWBa8cAx9mQL6+lNIp3KSSSVgYnku4mECdFGx6rRLeQklLzhmEf7p+ksnjeK8vzdsogAAUpqLPduQv/VLSKy+He4RoQoDIGbBS4YQmqcdAFgCIDXz1QAAxc1MeMWiAgBKzJ6acDMusr2DcNIFmKznjkZhJxpgJZIw41GV0Y+2A16TCp6D710K8EVnA6E5YrqmHAKkR6hA1aRgKb+rkd5fyw0oB3b9gLtLc+eD9oVKwE0dk+eT1euR2s9rppUfhf4IBmgAQMQBbR05Mnhn7b6rAn7OGUoFeEVV022aLkyrBNehO4OjKOSWAYt2jIx+vRIMqbngaewDANCWf7IiExEc03lYngsD24J42sEIeTBZvsAysIyyuPOFAEtNRyHz5v9Dc/vJtbTcuNfxAQAeu2NwL57qew43712GmBlG1KSArnICUFn+CgAgDgD8LAgAMMiWz2wpAYhaUWwd3IWHdz+FNR070JMeFC2AUQEAXr8eXkQLUgPiBAE47tjUUGDTBcYgXjiFAMkCKC9sSi3EqMoBdTmAlHFoEIDzzCAbQO4vuwaBmZEdAaZLAMbdzdSG9bx49vNQh8zm022mbuW2/qdw/+ZvwPWKCM2O4ZpZX0ObeeSw++y310CuB8te/gx6s1vL7wwzEsLJi96A06Jvh0mUO7B0Z7Zg2YZPo+hmYIRNLD72PFwU+gRMgY0P3WXlyufw5DNPl4PnTIaoeu1BO9d1nCKKUi+n1P1r3T7YqtwuFFKocS2Bu7+tCvpdELgYz3G5TWtrK/76Xe9BU2PjmMeefh7rfxbqajNtO7nqsbvxxNKfIxYNibJ/PGpLPWIw8y//jnMiqCYeYvGnLf9E6VcHMAQPorTUqrFf13+F+7dFMKPBwD+bU2UzXDJ5B0XXEHCg4ajX4NhXX48I61XrBMn27wwP7q1r7V9s51R6EI+svxVXn/auEUuXNu5Zje0d63HpqW8YctHcdu2251H0Ujhl0QUHd4OMcXa1tldwjC0Ui3jg+bX4/kNPq3Fel34xm5wqGuhh3bRWhGemn6BAMhFBa1Mc0UhYyrpyA/0iqObAwF+fcwreeuGZY463B0tDTxQAIMBfug+Fpf+O+GM/gDsjUAKQtIG4rZLwTREVicn4ZgD9ORgMLL0QQLa6RyFADQBw6CAroGCilPOQ60ujmE0r33rLhhWNIJRoUPXsDYtgROYr9fMq73SEZyq1f7oKMHiVMWcEAEANrAfuVnmDOrAnV34fAEApBxR3AkZai8N5QIhK7gQA+Nl2rV0g4kZAsQDXycOlfpFTBBVXyq4AvHxLRZyGV0Ipz0DQhsXid3EM0CWEntIEGBMA0MFs2QmAVH+CNEStfQAg7MGkbgH/rgIA3MR8ZF73HTQdf0mwwOHAtXHVnni62UIOK/tfwu93L0XRzVF2TwkBSvCvdAD838zk+8F/2RJQawEEAYCefD/WDbyMBzY9j229HcMAAN8GUJgAXHwQgF1bawEEAQBm9eV9ScYLWahQJQLsJWVHAF15UdYQEGBiaDkAwQuxMfVBgADBZRoAmKBuVu+LZ4JOY0rtdrrN1O3a0vc4Htj8b6BNTGh+DK+b8S00GcOztmyv3twO3L3xS+jLblMbWwZaWhbitJl/iUWRc4fd/2yxD/ds+lfszayXF2Gi/QhclvwMZtjHTKm+Uu/Jku566+1/xN4e1typ4J2fUSm/1iDcD16Ygac3qtAKxzEZ4HYEANRcorbJhH9snnOR9McxtqucG0GGoa3F4P/aq67BokWL9ukMMP081tvL6gB+PQ/5XBb3/+5/sGXVn9GQEN1gTfVXL/mGQLafJQHCCNB01njEFpXisuWPkqBEo9YJGKt/1H9lB34Lv0/TJYD6AFzELjBPTqOJQXcWTr/+I0i2zhyzvx/4szs491jrM8m23dO9E6t2PYzXnvKOYRfD71dsexDhfBNOOua0Ie3L7x5ZsxSLWk7AgtlHTum2r7W9gg3k98sf3/MY/rhqvahhp7IFdPUMIpsriAWgeG7DQHNTDG0tjUg0N5cpu6Ti5lMDEqRmSx4++9pzcelpJ0yZdpwoAIBtXCzkULj3fxFZ/mWgzQQoSSNWgKTim7BZAhAPcSBVv30NAJYAMEHh2oBDBoAuAfABAFoEuiZKWQ+FVArFbEpKA8Ra17Jh2has5CLYsXbY0QgQIu2fNoN+zX8bYMyC1Pzzc/7IfIpq+5oBUP0iraJnj2/EYGZ/N4BcFQAQEPtjepj1/s4ugCJ+PkOBAADPqUiBxPWSCpbSQFoTkpVSKkrfFWG+MGvzK2dIAMDzTNhhMgRC8EgtZ/BvCMKi5iYaAPDcAkyTLJcRXAD4AtLVCGUAoEhau2IU8DeZAEbIFQCAuxR7QDIBtBWgF2lD7sovouGMt4+vCcexFdtpzeBG3LHrPuwu7EbOTSNuhSq2f0L9V0CAOAKUAQFVCiBAgQgBWgiZNiJmDDk3j658F5aufxxru7ZKhl0NChVRUSnL88X8/OBduwWwrfy6e5s+AgHLQDEF0JSBkQQBFRNGsZhEW0pr6fhuBaIHIOQWn1WiGk3mCcGqF92W0wyAcXSq4CbjefHs5yGn/ObTbaZu4ea+x/Dg5m8JABBuj+P6NgIA84fdX9u0cPu6f0RHaq1khlm3taD9TJzX9CEkzLZALZva1PVKeHzbD7Gu+275O9QcxtkL3o/j7Po94qdaZ9u5cxfuWL6sXFMliKrQ6QtKsKWOQFzUjIsFAQHKg2gdDVIPAOBPRvmb7AMCAGOda6XEgNTxijWcOkWFKMfiUZx6yqlYcsopOKKtbcR9Tj+PddxUvWotbSZ9r1TCr7/298il+hCnCjaARh3w82XvB/LcrZ/V98s9SC2MkyIbAJC4T18fYKz+Uf9VTcwWPkglfbtUEQjk9Q9ki2Jr1DdYwoIL/xbHLDlrYk5iiu21lv4lT7nnYeOul7C7ZwsuPPm6Ea/ywZduw5K5F6O5uXnI88/J3y3PfB9Xn/DXaGigTPvUXWptr+orZPt1D6Tw78sfwZ9WrkMqk5MSFdbXhsM2kokoGhuiCNmW1PtTGDDS0KjeKU4Jg/1ppPr60JfK4tcfegvOPuGoMcftg6WVJxIAEOD96d8Bt38Wpp0qWwEiZsIjA4B6e8kQELMVA4CB+IAWAWQEKwCADY/APUsAggAAgyCHfvUlFDMZFDI5yYKX/dAjrTDNBbDsEMxIVH4srXQPzpcS7QoAII3eFyMlFctqBUw6ATBDrlhYevDdv1smAEJWBfautubjHqWuX9d+k2UoZQhFoLQHMDIq6KfLj5jHM6teQMFdC69Q1OxGagBUUH9WCci7wiYSoP5thx0YbAOywQsmXAbkDP4FANDrawAA1KIyWA9eBQCocn+h+JNgMAQAcBhwat/7IABAokNR6wBoAABmHIWLPobYpZ/Yv/ascWtfDHB7ajce71yBFekX0eV0osmKKLV/uuxUAQBSHhCwA1RMADIG6AhgIWJGBYDPlbL448ZH8ELHy0hlsuWsu6cB7pEAAFH75/zdMYUNx2eEwALjfbe8XeXiRgIAyAigIwBLBkQDoAYAwBcplL5RZQk4DQDU2JlGW228L579POyU3ny6zdTt29r/JO7f9E1R8A8viOO6I76JZqNSw891ONi81HkbntrxM/m3FbGxaNGrcV7iwwhT6KZq4Tqbeh7Fo9u+p8UFLcxffDouinwcEXMfHrdTukepk+dk7o933oldu4m0VxZ+vi8rwNEuvQIe5EW5VQbQOgAEbh8Oh2rahuvyh4DDWECFvy4F/0xTecCPdl7MHVu2hdaWVixZcgrOWHKa1E4Gl+nnsf7OP2abeR669uzEHT/4AtxiBpGQyupT5E/1I5YA+N6+CrFX1P/KktTCf36/80EixRhQGYCptsgz5QHZHHU21Jw3naP6sIdcwYQ1+xycdc27lYBljc/aVGuDWs53zP6ldyIZ/i0PIVRM4ORjhtLP/Qnwsqd/iStPe4eMA/7C7XKFDJY++2O84ewPg0KlU3mptb1Guka2xeaObnzy18vx3Mvb0BALo7kpjhiV/wNjpaqftlEww+jtTyOXL6JIpXqngFwmgz995r04asGcmsb7g6GtJxIA4PUV194D96ZPw0pvB1pMgNOPuCkigPYMD2gOKwAgGlI2gOk8jLS2tQsAAHQBMJj5py0gg/8iRQI59ql3JrPfxVxGGAHCBgg1wvNo96cE08Q3PRSCzUA4nIAdPwaGFVNq+gQBOM4IU68RMOZRgVWXB1SNr6LOWsOYSwp8NWvA0wAAafx+dF69jjAASkB2N+B1SfDPLL9k93WWueBuhOEH/WSGhQPno6sZzIjWHqJ9bIS0f/Vse3kPLoX5hCrAFL1fHjBGCQCnPjwMM/557VtPIIF/EwCQcbrCADBYc+47AWQZ6FpA2hM6e/GMd8G87muKXTPBiz/+9WT7sLFvG+7ufRCb8luQNKNlHQDeasUAUHoAogHg/81ae7nlzLQrICBkhkFHAGbc79n+OFbuWYttPXvLlSaKDaBq78UKkO2i//bt/tgOYtQgEhUUc9QCi8H20LeJ2wQdAaQ0gPvjtgHx31EZADJ5qJhKVAMAFReAaRHAcXXH/XnxjOuAh8BG022mbuKOgRW4b9NXQFV/agBcOetfMNM6fsgdzjmDuGvDDejJbZHP5x15Ki5p/CQiYqw7fOE+H9zyLRRKKRm0G9vXINC5AAAgAElEQVRn4bLk59BqLzwEes6+L6GzsxM33377sJX8wIksAApm1RPEc2dEavP5fM1aAP7xfPu/fR3PX1eVKmhbmTECH64bDkckSKpZX4BCyKYpWcDLL70URx15ZDmAnH4e63809tlmnodt61/CXT/9JgzDQTTMJImBBG3+dGZGFPwD2RsG9cF4Phq2ENGTTb//BLP/8l6fggFymelCMmygJIAOAQXHFV2AfPx4nHX9B5BobK7/xhwiW9TzTN637kYsjp6Jxe3HDOsTzDjd/+wf8Zozh9rL8j70pfdi1YYVuPC0K6d8q9XTXqNdLJleX7vpbjy9Y4/M2SvaL6awwHoHM0iXTBRcKqhHlRq748AqFWESTPn4O7FgzswpI2o50QBAbstTKN10AyJ7n4fXYsIgAMAyAI6DR4RhzTAUABBhWQCDehfGACnwDDIVA0AE55wijLylAABaqRVUeUDF5U/JvlHxPjcwCMeh/XEVk1KD5KpM4BjAIBgQhuX/SLlHMxBeBEQi+h5qYMCnU/vB1FhPiwj42yp77y9eDnD3AG5KRWQOFfQYRBfluuHm4RQdOLkcSvkOwOhiukeJ++l9EPB3Qlsr/YsAgAi9FQWYMFj+ELJgxaMa+CAFgMG9WryCBzfLckZGjwWw2lwuyWcAyN95uGxvqloQoZXY0RaLP+RK8Ejr5xIEAGQlFeiyBMBgyaRQ/10g68npeXkThlNC8bjrgDf/AJHY8OTVWM1a7/c+AJAt5tCbGcAtXcuxKrVWFLCE6s+a/2oxwCAAQECAbAAR3VOK+7ZpI2yGhQnw7N4X8eyeNXh2x8sCAPBHdETYR/VNCzoCSOKG4AhLA7QWgG7gIdvIO7IaABAgQbWA2ASSCVB2seCxVTmAzAf9EoDqqlNiNVUMAJ4PfxzPBwBKMHpzfUM9Cept+cNo/QPx4jmMmksudbrN1B3vSK3BXRs+jxIKsJrDuLz9s5hvnT6kO/Rmt+GO9Z+EU8rCagvjtfM+j7l2xeYvuDLr/u/c8GkM5HfJWBGblcSFMz+OBfaZh3wX46D5yGOP46U1q0e8Vj9rTmE9TuxqDZ6C1Hy/jMD/rHofwc/Fsk1HdKMdq3rfpDSOdV7chlZfoZBiFoy1fnVjCCPAsrBwYTvOOuNMLJg/H4moehkXSpXJwiHfYfbzAkcbw3h/tm94Cct+9FWZEMSiSsiPwb/U5wHCBogwO6MDeM59I1rQzz+tJtbFVgX53DetATlxqf5uPy9n0jf3+35QFyBXLCFX4ITXQHdxBs5/yyeQbGbNbm36GZN+ERN4wFrfkWzHP636Jc6YezXaWo8YNh70DfRi3e6ncc5xVww7282dq+HkPBzTfuIEXsnk7LrW9hrrbHL5Au5ftQF/ePI5dGRyyBeKSKVy6E/nRLgynEjCSDQg3JBAc1MDkg1xJCwPhd5u/NfrLsScmSOXWY113Ffi+4kGADKdm1G69YuIvbwMXpsFyVkQAGBZ0xER2HSDCwIAjgYAGDz6AABjoaAOAMsBhAmgGQFKHEWnU01hBJScGIqFVgmm3eLQd5ph2vCMxfAoNKiTowIK0PUBjbAiC2FHYrBCSkzNtAgGaHZMWG0jC9/tBIBGW1ifH1g8pwA3vwOe2w2X1ny0XisWUSrQI4+JfwUIqOCvF6a9V4QKPX3scDQs8wkCAG7ehem/L2wDdtyCHQnBDMUA0v/NQPhmVc7DBwDUhZMBoNX/ywAAR17OjyolAFT596hUn6cYYwkewQouvEc8jKNZAPsAAJSgI0EAA077xXDe+n+IJ+uwW9zPh4NBOVmVN+++C8/0PY9Bpx9h05QfofxrC0BhAuiSAJX5V2wAggDKHYBlAIoFEDEj2JXbg5Ud63HnuiflHT8WADCSGGDw0oySIcG47wjglwD49fzCLhgDAJDvGehXOQL4nX00AMA1XBRdR5iu0wBAHR3uQL146jjklF91us3ULezP78Ltaz8Gx83DiFm48OiP4mj7siH3d1vvCty75YvyjmteOA+vb/4vmP4LKbBmf24XHtzybXRnN8indlsES+a8BSfZb4Bl7ONFNeV7k7qAklMS+v/uzj1DkNEhL2Gtxs5sfj2BczBQVxaBFMqhnzt/hjagKLMGbP/GCv6VzkBR6hlrPSd6efvU/3HfPg8iDHjqKafgglefj4aGhmkAoI7GHGkMYz/p6erAH771DzBRkmCdiRNm90WhVwAbJQBY4eUBjQ3MSVQ6Eqn/8hIPADzcNycYFBFUL/mpHRRXwDIgQyYA6aQepP46nS/JBGZPj4lL3vdNxJNjO1nUceumxKq1viM5fty58ie48uR3geNC9Xj3wuanEbJNnNA+HAReseExLJx1DNoaJ9aXezIavNb2GutchFLuulIS8I3b7sOja7fCKVFIDbBiCSRnzcIRc2dh4ZyZaG9pkIT03kwePR0d+PSSRTjhyAVT5tmcaAAgl+pB6eavIPLcLxQAkPDKQoBiBTiLrPuwYgDwhxnM/gKQoWm9ZgD4AECQAeCXApS0NoBQ2skI0MGpTcXBBVJnXcznUcplBAxg0C1lA8ZiGGZVBlqsVcMwzNnwEFdjrM6o8t9kCoxnkUCfAT/3X+oktCnzhuqJg8FacF2yIACA1QXPIFhRKc2JxqNwQhSBpvOBiUiDEjmkdaWULciJsvi+YmuJAAAg4nE5D07BgWEWYZjVDIAAACCK9ARBXAn8wR9tQ1fWAKgVAOB5EefIGyjMPguFN/wnGmcfPZ7mHNc2vLN8fu/f84QAABuzmxGxDER8S8AAAOADAqIDoOn/qjTALAMAthlCyAghV8rhpe5NuHXDQ8jkc2K7WH4ra4r/EEeAstyDq0UTjbLgn0mpUZa3iJBgZS5QpvxrOz+/AYQF4JmqHEBmE2p+IYkn6UdDLQFFGFC7DQStAv3jlegSwb7K5Ng0A6D2fnagXjy1H3HqrzndZuoe5otZ/H7te1B0svL3aSe8A6eG3xaYQHhY3/kwHt31bXk5zJ1/Bq5q+/ww0T+OGsvW34A96VVKHTRh44T263BW9N0wKXZzGCyFfAG337kUXXv3jjoBGy8LoHpS7e+HgyUD96BNoB+Y1Ur7Z81/rYyE/c3++9cRLDsolRyccerpuP7q60DG4fRSWwsMG8M8D9lsBjd+9e9RzKeRiKnazEjIlGy/v1AAMMDcE5BAWQGSEaBqEBP0aK4K8HnPaPtHocCpHvxX90POd/IFRf/n1IdZCIIAnI529Jo4882fxqz5iw4rJkCt70inVMTSp3+K17/6g8M6LjNGt638X5y38HWY2TZ7WL+5e+VvcfEJf4FoJFZbpz+I16q1vWq5BH983NbZg4/+6Bas29WFeDyK+UcuQOuCBWhubcXixoTUDfMxHSg4WNc7iPOiHt571glDdANqOd4rtc5EAwBFuugs+zZCD34XaPaAJtoRUQPAhgIAiEIrW0DEw6oOn6KgLAOQTD+97vfBACALQIc/vgCgKqwOA8aRChTgDZIMsIsSBX0LeZQK8+AhAs/PuusASgAAWgQSANDbBYOx/b5P3l4BAMZe+mCaXSL2DCsCO0QNgwjCDUl4EVofditrQH9hwM+sv0ktBYIhIzMApJyCdqzMyBv5YRoACoQma6IIU8rTWKqQB/IlUZ4XAEH0DYYzAETelsGovN4CJQDUHOD6PgDQcjyK134dDUefr+7cBAPZ6o2igt/n967Fs30v4InBZ6X5YhaB+YoNYFkHQOwANQMgIAiohACVGCBtAS3DxuaBnVi+9VHs7NuLwVxGgAI5olDrK7h+sBRAkkdsS1e5AfDcggBAdf+QkgIBFIZmm1gGQBCg3A2I/5iKaegH+dK+4ieo1+LjoZ0Cgu9hNZd1BQSYBgDGfkLLaxzIF08dh53Sq063WfnRw9L1n0FnarWgwkcddzEuafhk4N56eHnvE3h4x9flIT5i4bF4XfO3htz7dKEbj2z9HnalVsrnDP4XLng1zo38LaImkfDDYyE9//altQEAHOhYCjDel09wUuBnjAgE8N9j7dPfliwC1vzXE/xz36EQ/aeHB4i13OVqJgOPzyUei+HqK67GqaeOXFpSy74Pt3WGjGGeh/RgH276zqeRHuyX4N+vCWzg5FYvpP6HSf3Xf1ObqSFmy4RBzTc9JGO2QvCrJkbsJ8kGfjfxk6bJvJfBZymXVyAAF7oFpGkTaBjY1VXCkuv+Hu3HLTlsQIBa35EFJ48HVyzFFWe/adhtyxfyuPGpL+PtZ96AWLQS5LPN+d3dq36Ka0/9gNS1BkGpybz/B+pYtbZXrcfz++VDL67Hl29/AA2NccRnzkGkpQVHzZqBefGYPKe5koNcqSQAgJtK4f9b2Ibzj1s0JUCAiQYA2IbOU7+AcceXYZh98JotAQBANxQKAS7gvykC6P9ElB99TwbIkuJPhXRDaQAUGASx/j9QAiAMAF/xXo+q1QCAfB9U8/dQ8mi1HEeJzDu6AzFDX2KWPgQYM+F5iUoWVpgBSj9nGN2vhs4kpdz+vMDtAlzW9vvzBJ291aVhJl0L+G63BmGF+0BWgBUitT+sNAUiFjynH4bRCc+m3Z+O6hRyrAJ6vm6COoVBBgAZi2QA5NwqBgDnAX60ypIBshF5rDy8fEEJ+gkyq6n8BAGqSgDKAADfTzy3gvjZKR0AggAaACjFZsG54nOInf6XNbTe/q8SBAB2D3RiZf9LuLXnHliei5iI+yldRz/4l9+WEv9TtH8lAiif6ww7QQCycONWHN35PqzYuwpP71iP7X1doHOPJIik1r+KpScCfrr+XzsCuCWlCTAhAACbT5cDBFuyGgAQ7EZKD5QOwDQAUEe/O9AvnjoOPWVXnW6zyq17vuNmPLvzFyLI0ty+AG9s+/6Qyf/ugZewfNNn5eUTX9yENzb8L8K2mswx+3Pf5q9i5+CzaochA4sXXYBz439zWAX/vHQOunfceSd2VjkAVD8kfvY+k8mMGazX8oAFs+m07pMJzCiodmXdktgS1gMYcJ9UzrV13eFYQMNI1+23k28zKO8Hfa4nvupEXH/ttUgkJl6cp5Z2PdjXCY5hzHQt/+m3sePlF7WjlZLnScRI5Vdq/T71n/NRIvS898F6fl5v2DYRC48M7sj2ZA9MQtbklWh7/9nIZF0J/tmARcdDOleU9tu1t4STr/kIFh5/2mEBAtT6jswWUnhu/eM496ShNf5sz+7BTjzy3J34iwveM8Qxgt/t7NqC9buex6VLXn9ISCzU2l719m2O6Z/7zZ1Y3TuIhtlzEWltQ3tLE2bFmGU2kC066BzIYm1HL3p6+zHfKOK7b7wQM5uTB+T9Uu/51rP+RAMAPJfc6uUwbv5nWNltQDNrmLQOAAGAeabK/hMAoC6AiKGEgcEsjD5a35la7Z8Cdo4CAYoEAJQNoGgBCP0/YHAuAAAD+aNVnf4wNX4PCNGDkPbJetG0a6kQQCtKxSZh9sn7UtP3mbL1mX7yeVU2duR2V4JsasxmaWAfPIIADC4DKvh0KOAiwb64n6RFBFBR+akup20Jw7xmeu1tgsfVfEE3/hZhP65He0MCpzpbTFvBQEkAVfydzNASADk/z9cKKMEME3QpSOmEmy/AdJmh1mr1zEQTABChRq0BUGJgG8h2s/mpFcAmrAIAPDOB0sUfR+jij03685HOZ/HS4Hrc3HEX0s6giCeGLeoA+Mr/FTaApVkArP9X4ID+kfuomABRK46Mk8W29E7ct/FZrN27VcACag5UAwCKASAtrTQfNAAgfZkuF/xPlwBU96WyqKBfHuDf2rEYAPpwvoZAeb9+EsEHijQAQMFYlgJMAwB1jKIT9eKp4xSm3KrTbVa5ZQPZTty09gPCAAjNjuLatm+hLVJR7O/P7cQd6z6JgpuCPSOCy+Z8CvOtM5Ep9uG+TV9FV2adbGtGbcxefAIujvwj4mbLlOsTB+KEH3z4EaxZt3afuzoQZQDVBwhm9UmpH00ckNvxe9b81xr8qzpwU4J/sUYbRwAYLFnwWQfV+6EGwPXXXItXHf+qSX8xH4h7P9n7CI5hTyy9ESsfuF2yCXFt80eqPpX8ef/Y/r7qv983TFMF9FJnOUb2n9cWCRviGuALCU729U708fxniG0xmOZkWx2RmgCpnMOqV+zqcnDWWz6DOYuGq91P9PlN9v5rfUfu7d2DXb2bcMqR5w07xQ0dzyHb4+Lk408b9kw/uWk52syFOHrhofG819pe9dxHv0/e+fhK/M+KtWicMxex1jaEI2HMiUfR1ZvB2o4eZPKOZAvZVwd7e/BXi5rwyTdeXtMYX8/5HOh1JwMASO94AcYfbkC48ykFABBfljKAEGxqANAKsBoAYLC0NwMjRVEQFaVQwM5gMFl2ArAUQCAUaOFQqeaRgN8CzGMqAIAPyIvAXgAAkHU1RVqCKuoQzFJuAP6igy2PUvZ6EdbfCL7t1feHhzXLtoEEgRl0dnBU28et5Ds+C3h7dCCvozS++8WekJOIzZVsv1C8Ne1f6GH0tROPOP9sAUsLITIwLbhwshK5w6QGgDAkWLvuiPWhaZGenoeby4tuAm0JbYve87qZqVVIAIALs/wEa7kbCV6rnAD4fRUAANeEc/b7YVz5BYRowziJCwGcjentWLb7AWzLbcNgaQBxKyQBfnUpgDS3pv9XgwBSBiAighEJ5NNOGss3Po7nOjYgz7mdpNSHWvsFSwB4yb4loOGoOn7pirxtvoVgoF2CrgJljQC55dU6ALyFLAFQ5YSyjMAAKH/uA0gaAOB5EwSYBgDq6JQT8eKp4/BTctXpNgu+Xzzcsvoj6M/vgJmw8KpF1+Cc8PvLK+SdQSzb8Fn05raK/+vRx16G08134tGt39eZfw9GyMSRCy/EOQ3vR9RompJ94kCc9KqXVuPhxx4dM4D1hffqsQQc6/z8IJusDEF/9Qg8lHavgv+xGAJKzEUhzWow1/YuddbLBY+tsv6Kwzfa8U85+RQBASgOOL3suwU4hlHgacOalVj+46/Iv5WYnzLdTWrqvwA4GJq9Z/+jEKClbQCF3UHwgEJYIwA83Dfp/1wOVQCA1xYsByAIINWknif2gLQJpFBgRx9w8Xu/gabWqaO2Pp5nqdZ35PMbn0ZzsgkLZx477DB/Xn8Pjpt5Bpqbhypuc6J37wu/wblHXo+GhpHtZMdzzq/kNrW2Vz3n6PfH2x59Fj9/8WVE2mbCjSXRly6gVFImYzYn3IYhE/qiU0QmnUGuey9++tYLcPrR7WO+i+o5nwO97mQAAJm+Dhi/+xRCG+8EmjnIaQAgacOebQCtkeEAQCgCpNIwdmnhOY4NtKQTKzkNCrAUQACAIM3aBwEMePYiGIjqADewDhkC1hFC9Ve4QYAlIMH0DABHBKKnA9jqXkpZAcLPtgeAizKTYQQAQCj+vhMBHRB2AEZO0f0FZdBG74IVlABqzpTnCqScKacBAQqKrpQAUJjQZMmAwVICFyZ98Vi/7hTg5forwT/tBbkvvwxgFABAsv0Eu2lPZ2srwCAAwO2EweGicOJbgeu/jmhi8mxeVSmAgc7sXjzT9SKeHFyB7YXtaLKiCHGeJVT/oaUAUgIgLgA+M6DiCkDbvZAZkvIp2wjh/h1P4undq7G9t1s7AhjwCI4EyvaH6ABosVFLLAGpBaD7GUGAqtKBIQCAvCgrDJQgCCDzCAEAgvoQuua/uhvvwxJwGgCo45mfiBdPHYefkqtOt1kAAPA8PLbtv7G+526JHZpOmIXrre8hbFVqNp/Y/gOs6bpLygSiRzTCSFnI5ftVMBcyMe+YU3BZ+AbYxuQiqgdb59uxcyfuWLZszNOS2kTHQb1uAPva8dBSgEq2gNsw4GMAzrr/YPDtswD831T29+v7gwrw9dL9g8EUqYzKZWBs68NQOIR3/eU7sWjRojHb8HBfgWMY2/THX/ogUn3diOoMPe+VyvYrFJ5K1LQAtG0/068EiZINKrPD9aW+P0qGR+WzYPuyfzQ2KOeAOjGgKXebymwaF8hkKyBArlBC3nGRzrroTQEXvutf0DqLtbyH5lLLO5JZo6UrfoFzjrwcM5rnDgs271nxB1y25A1iGxpcmOW579lb8Zoz3nhQB6j13Nla2que/QXX/c6t9+DWl7YgF2lAIZqEFQqjsSGOCD3kWfNL8aySB4d6AIUCMoMpHB3x8MWrzsIJ7cPFF8d7Hgd6u8kAAAr5LLybboC54pcwyABIkgVAIMCCRQCgRTMAxA6QIna2KNuLIv7WtPjIQxT4DeUlT+CFgWTBFCc7SaaTrk9VtXLa24Brz4WJppEBACZJrLkKPPA5+jpr6xkEy2YK6H7ABttyEBgAAGQgDzIXNIVfCvh5YXsAk0J9+jxGAgAYmXJ1nwUggZ+jAAAGn8I+CAAA/JNzkYwDr8jSNE8xFCwlIugV8/AokphLwXNysPkO4zE01V9OdyQAwKf/Gya8ojEyAFAWAgRyi18L77pvIDGjwnQ90H27en8KrjOQKmSwc3APlvc8iBfTaxCDJQwA2v8FAYCy9Z9mApTLALQloGIBWOIGQEvANf0b8VzHOjy+bbWUjxAUlDKRQGlE0BFAEkYyOaQ7hAHwRyZuuqolyATQ2f4ymDCCI4AF/Z81gkiwT/mvwspGswScBgDq6I0T+eKp4zSm1KrTbTb0dr3c8xAe3vrvku2Kzk/i8iM+i9lmxZs5U+zCrWs+jpwzUMngclCIWThhwTU4M/5eGYwO96W3txe/vemmMamXEwEA+EG30ANdZRXIhb9Z7x/MvAcznUF6f3WgP57A3z8P/ibowODfDzTH6h883tw5c/GB976vXG4w1jaH6/dUAV7603/DplVPyhwsUa7PRyD7r1onWVW7Tzp/UM1fAvx4SKavI5WPsARU1f8f+gCA35/kGS15oCaAv5BqXSx52NtXgmMkcOE7P4/G1pkHbqJ+EHXmWt6RbKPfP/ldXH3ye5FMVKwS+Xk+n8N9a27ENae+d1ifKjoFPLXuXpx/4jUH0RXv36nU0l7jOQKB4td/8+dYu6cbkSNmw0w2IZ5MIBGLIRwKwbYtsaClynyR5V1OCal0BqZbwuxSBt9780U4ej5rzg++ZTIAAJYnFu/9Dsz7vwcvkoNBDQCCn3ET1iwyAAgAWAABgKgPAPB3BNjTB6PXAOIJrSSvXAFEDLBoKz0ABk4EAAgMuEUYosPDOuwZCgDge7gc+ChHAJijAQAMypoBg6CNL4w5mt1qMHvvR27Vom++PoEKBD3W2Xu7YbDGv1p1UyTjNYXf4Du7AzCyFYBCtAEMCe6VneCACv41i0x6l0wBS0DEVLZ9ZJSVCgCp/v56DDx5GmwWk9l/A26JVH8G/ymUCiUJ/k2bDDVXAIN9AgAMcnnZFGtkOQYlB2gdaHkw8rpEIKWdA0QIEMjNOw/utV9FYt5JkwZA+gAALT1zxRxu77wXf+5biYKTA6UVIja1ADQDQAsAigmDaSDsawRI8A/lBCDMAG6jAIDeQh/WdG/GnRueQLqQVRbRvB1+6USQCcCsv77/yhFA1f8H5SqG6QGwmQPMgDK4IJM7kkEshGAr60r92RD2gZSHBMYgvzQg+JlUhHjTJQD1DNUT9eKp5xym2rrTbTb0jqXy3fj9mveILYgZNXHqUW/HaZG3l1cKWyGs2HUTntr1E+VjS6u/aAhnL3oPjotdedhn/v2GGkyl8Kvf/mYIBX+kZ4Ptx8CcDIADvSgAQGX8uf+KRWDlSBWKv8r4+8t4A/7gNahSBPqqO6I3IO+COtPGb/yLN+DUJUvq3u5At+XBvL+eHdvwu+9+SsCeBOn8up6O2X7+229zzsFE+V/fA/aHxqQdCPY9oRmS/j/SfeL9DIcN0EFAlKgPk0VNhjzQGaDIrJMuERjMiocVdncVEW1tx4Xv+DTCUeXbfSgtY70j2S8yuQxuXfFdvO3sTyHEzKle+N3WPS9je886XHjidUOaRb7btRF5DOK4eacdMk02VnuN90IzmSwu+/L/oSedg93cBru5FeFEAxLxKMK2emYZVPB9Uu6jqbQurXbQVMriq1efhXOOXSj03INpmQwAgNebXnkz7Nu+BNPtgNHoAQ1kAVhAsw1rjqUAANEB4GApA6YCAPb2wuhiVEa/ewazdAbQdf9OSNkEloMiBvc6YGUm2myDUWqhkqiuU+d3BAocwCTDYJHWDxh6RzyCBsYcBQAILf9AjLk+AMCBbJfSAhhmu+EDCsz47wMAkKqHXhjoVSfOLuWzAExF6S/z2YUR4Kq2E7BAg6mc9lCkz3XgFrNwC2QE9MITJoVKQUtJALPmngODIAo3ZbDPU+PllAJOADwPR8z/hCFg0EWAQoC+BSCZXMyBaACg0HY8vKu/jNixl70ijwPLde7veBxP9KzA9vwO2IaHmGULAEAHAF66T/1noM+/g0KAZAcwzCbV3qYloBmWu7mNzIItj2JX/16k8splSuZjVY4AVP0v339pV/VDrMUHAcYCAOTtqBkGBHFYksBzsTxdLkqhYZ+BIJUuVQCAbvmRHAGmGQB1dMuJevHUcQpTbtXpNht+y+7d+A1sG3hcaP5tRx6J65PfhkVFV3hI5Ttw7+avoye7WY2+IQN2awTHt16NUyNvRdiYVm5ni+ayOfzkV7/QwsCjIfcK5ZwoAEAGZl1iUCSlLoD88jvxaNU1/fzbf0nUG6SP9ND74IOi/CsGwnj229TUhPe881044gi/FnLKDTETesK0j/rZFz+AgrzkXdDqz7/PjQkqOiudBQIx1AII4i+kBjaQAhu49w0R0v+1JVQVWMN76rsFjOdeTmhDTODOFUuGz4qHwRSDKz2Z8oC+DPUsPHT2ltA46yhc+u7PT+CZvDK7Husdyfbp6N2Jx9fdhjee+5FhJ/nA2t+jPbYER7YfO6zsaPlzP8fp7a/BrNZ54xofXpkW2fdRx2qv8Z4zAYAL//kHGMgXYDe2wmpqhZ1IIBqNlAEAX8RTHYNaAEUgZ+oAACAASURBVGR9seSLSugOZppFfObSJbjoVYsPKhBvogEAn+k2uGUlQr/9B9iDa2A0e6oMgJnstrByAvABAEnFhhQAYFowdvcBg9rXjoG4RSYAA33WTVMRPwTQCrBqEV270AxVzy/F1Up5vQIQkEGwEPB0kC+sAUWPl30aVCeM+3IuFXn78XYivZ3nEQDYrbL3oy5+oNYNoEep+gvFP6ADwNoHa4cSBSRQYWm6v+8WYBdUGYUwCjzAyqmj+VMiagCkCvBKGXhFB25qELDzynEhzOCfpaQEA4oaANAILMsKijr4Z3tqy1bFbtDADEX/XA9mWGX/Da6TD1oBArQC9K76IsKnvXU/W3T8m7/Ysw5P97yAJ1LPkC+CuNTzqyZl8C8ggBYBlM9FKFA7ApAJELAEtAxbWADd+X481fk8Xti9Cdv7u8QRQCj+PhHED/Ap/Ct90u+XCgAgfiU/wTKACgGurCfgCwUKsCBzSqVDQlDCMiyxFJTdBwAA6QrSj3SbBf+umipPAwB19KuJevHUcQpTbtXpNht+y/qyu3Hbuo+g5BYQmhXDhTM+jsXhc9GT2YqHtn5LRABlCam6LC9fgtUcxjFzLserwx8UX9LDfcnlcvjpL39ZUwkAM7FcfyIWlYVXOgMMAicjcFNMA+XvHRQhHM/1MdN8xumn4+orrkJIWxSNZz+H6jYvPHYPHr3lR8LuaEjYMjHgm1XpAFC4UQWr/DwRGxrsx6LUB6gwBLheU1zZQI3UT6ghkExQ2Gd8YM5UvwfqWVLOAFz472KphGzBRd9gCemchxnHXYhzr3/vIVUKUMs7ct3ulRjYm8aZJ50/pO8Q/Pvjyv/G5ce9Bw2JhiHfUQj0V09+GW87458QjcYmZWyajD5YS3vVex7se9lsDhf/yw/Rk8oh1NgCO9kII5EUqq0ItJom4tGIKKUHF6XtUUImW4BbLGC+UcAP33E55rRUSjXqPZ8Dvf5EAwD++aYZDP3sb2DvfAhek6VKAOgE0KSFABM2kAxDcbE1AEDNmj0poECqv9+2FjyTfTakAACXNecWw54hTSPvP7sJMOepoN4PoP21JKt/jFL9Dy4SfUUBkyUbWoOJJXQ1Wf6NcHeEsq/GdrUwsusASgzsA9aF/tcC2utg3+sE0KW+YXmnAAA6qGea3d5S2S2ZJdT58C3/xJNPR3WlLBAORJF0M8gUUBrIw8nk5B1mFTNAmCCIATPC4J/K/oodadDVyNUAiS9q5+sA+ACArGjBo6WdAAAkWRD8Gg4AuAUDnhlC6ZJPwb7go5NeauiXAuxJdeGF/rW4o/teFNwcIhT10zoArJaQjL+wASoOAcTo5fOyO4B61zP7HrPiyJUK2JLaioe3voCXOraoOyDOE1qnQdgAflegdaLu19oBwAcByoKAYtAwQiLLLwfQQIEo/4vYsGIkKBPiKgBA7lFAEHCkEgB9atMAQB0j7US8eOo4/JRcdbrNRr5tyzbcgD2pVTDCBmYefRzOdT+Muzd+Dtlinzy9oUgcS2a/Hat33oqM0yNBht0Sxuy5J+GS0CcRMVlgd/gu6VQKP//Nb2TQHS3o9rMSfm1+sB7/QLacT/0vFpUFz0SCAP6xWPfrX8/+Hi+ZTOLaq67GiSdUtCgOZPtM1X1lM2n89usfQzaTggGV/dfvViSHZP89xCO0bxwa7CungEr/JHGyMRbSc4SRWCsKAJjoPnSw3g+/PxeKqhzAX9I5pQfQ0V2E65k4+dqPYtGrTjtkQIBa3pF/fnk5FjedgZkzZpbbhRPcfCGLe1fcjGvOfucQRWi2Zc9AFx546fd483nDWQMHax+o5bxqaa9a9hNch+1FNtWbvvUrrN6xB3ZDI8zGZtjxBAxtYcYsXyIRk0m3sLuEbmsq6q/+yebyyKdSuLgtjG+87TWIRsIT+j6o9TonCwAQ29tffRR48VaYrWQAKAAAjRQCNAFap7IEgOMndQAiYfG7N7oyFQCAMWnBgMGMajgJ044IAMCMPYOqIeK6AgA0AsY81RRBVpWfjvWOBqyoKgnwRTJFH4DCerMAVyvU8zsG5kEhTZGM16CDBOc6kKul1I42gF6PPqfq8V7bFMr+SPHvBEpMudNOz6fnMwlE+j0ZANrer/qGR3gdpOVnAZtABhsoC+TpqpCBm8+jOEhgSo2nlqMAADOiQQ8BQjQAICUAAQZAtRAg/yYwgBoAAGIpeQNmsYjcOR+CecUNiMReGReSglPExvRW3LT7LnTlO1F0c4hapPMrpX/eXhEH1DoAvj4AM//ldQy6B6h7GLUInBjIlrK4b+vTeGrXamQKFFvQYAw1KoJsULIA9hcA0Ped7EGCEPzP8ioAgHwdFAwcwRJwWAkAr6I311dFXK11SDn81puIF8+h3orTbTbyHV7VcTv+vPPH8tTG5jfBGoggPdglD3Frw2Kct+DvMDN2HDpSa/H49h+iN7dJPEft5jDmzzoTZ0ffiyRfXofp0tvbh9/e/IdRM+B+MOFP7A6kDWB1kweBhvHW4tdyG/1J5oEM/uW94Xl41XHH49qrr0Fz8+TZ9dRyza/YOp6HJ5f/Divuu1XaJ67V/Xk+zBYkYiwF0MG9pwJ3mVNqWx7OFZLxiro01w3bJmJhax8BweENAPh9kb8pCEhWtQK8DAzmigIKsBTA8Dxc9NdfRcvM+cPLa1+xDjP+A9fyjrzvuVtw0UmvQ8gemskczHXjxfXP4LxTrhx2Ai93Pofu3f04+5SLDoogdPwtNHTLWtprPMfKFwq4/ms/xcbOboQammAlmyRLasRIR2d5TgyRMFlA1P4gCdfP4CoAoOSV4NDGMptFpq8XHztzMd532VniI/5KL5MFAPA6c/d+E6F7/wteIhdwAjAVANDIwN9WQAAZAPEoMJiFMVAAHIIBpFKTkW7AYCDMf5PibjeK1R+1k4YB3mYSMOeP3MQclK1ZygqQ9e3B4J5MDmEAtGqKvQ7Sg+uMFuhX1/uNePQuwO3SY9RoAIAFeBllGWgVFM1fInoKKgwCJAIUtlUAADIAJAYnM4Aug2QeiHS8rtsnkJKH56RRymcBt4hSwYJbMmA6eXh2FHbMgWmZcLV4sagEeoXhJQAjAQBF9nWTygHi0iCUf5tBaQlG0AqQwSgdHHIeMie+FeaV/4x4y5xJfwx8rY7d2U480PEEXkqvQ2exAw1WWCwB2QXKZQACCFQ0AMgCkFIAAQJMKQVgd6AYYMjgOGDjz3texNN7XsKm7t2iD8J1yOQb4ghQDQD4bgGBMgBhC1Q7APitJRiPyvoTL1Lhv/rEpA6AzwCpcgwYtRQgMBxNAwB1dMmJevHUcQpTbtXpNhv5lqXzPfj9mr+WCa4ZtWA2hlDqyqM5sQDXHfV1hK0KWtqf2427N34eqXynvEzMBhvNC+bhUvuzaLInf1A9GDrhzp278Mdld454Kn5ATlp+rbZ4+3NNQWYBBQFrseGr93iVUgPWRDsHfEJPiutFF1yISy66eNKpevW2xWSsz3v4y3/9MNIDFEyimF+orNoTi1iSNWCbBen//sRUgv2QgWikIggoIELEQoiBwyiTStbAJxMBYGEyLvQgO4b/LHEORT0Av8SiwMCqUMLe3iJyRRORptl47fu+BMsO0m4Psoup8XTGekeyL/5pxU246szhdbQbd66BixKOmXfSsKM9u/EhLG49Ba0tLTWeydRYbaz2Gs9VsN/t2duDy7/yU5nIm7EEjMZmWOEIzFhcMv3JRBxhmzafNkJ+Vlgzf3mPOPEvubQHLCKTSqEpl8J33nA+Tj1qwQEfr+u9xskEAPpX3obYH26AEeqB0eBqFoABa6YFtAYAAJYBxKJAOl8BAHhhLAPQASRBADfvUWoOZrgZlh0HfJV8DV4bPgAw0rjKYJ76AOG5qsmC4owSTZFR06a+G2n7mgJ9fTeUQETg1gyowN5QlPuhiw7YySoYAgBwH/zMA7LM1lPDYHugtt/fD/WhtCo/VehJ7c8X4FHor5gX0T/lnUhzAAug+J8dgk3NBSkmz1ZsE7nuWACA1hikFgBBGM+yFQCQLSmHAQIVdHHhKaU0cJM34eWA7NFXwrz6i4jNPGrSnwO/DKC/MIjVPS/jkf6nsCazDg0mAQBV6+8H/WVBQP1ZmQFgaD0AKQFQGfiQGZZSgM2D2/B813o8tm0VMoWckEooPDjEEUAAgKoyEN8xwBcE9AlvJHDIuhoQKHctVffPxWcASFsHQQAhlWjwwd9uDEeAaQCgjpF0Il48dRx+Sq463Waj37bHtv8P1nXdKTo34bkxNAzMxpULP4fm6DwUaOkSWHLOIB7e8h3sGHxGDQIJG7PnnYjzYx9GUlDsw2fhIPfCi6vw2J+fqKCf+vKDwT8t+cpZ2glqnmDwr/7t6wGMXppQ76lUrkkF/xO1xKIx0BXg+OOPm6hDTIn9sr2fuX8pnl5GjQmV8Y8zY6WncQzS5d9a+TcSMkG7vyAAEI8OLwlIRm0tDDmyaCXf1Q26BGBKNNQEniSDqaLjIkd7Kb2kcnS78LCjsyAB2ezjL8DZ179/As9icna9r3ck+2Imm8ZTG5fj0pPfMuSE+N19L96K0xaej7am4Wyw+5+7GZed+qbJuYhJPMpEzCnYljc9thKfvnG5WP4hGoeZaIQZjQoDgEF/MhETBgb/TQaABIwy4VZ9lNl/7qfgFDCYzsFJDeLq+Y3459dfjFgkNOnBT/CWTAYA4L+nBna8hNhP3g8jvxkGCWV0AoiaMOdYMFqZ/bcBllMRAGDdfLYIY7AIlGj9R3u5oQAA/y6msnDSDuxoEmZjI6xoDLBCWhU/ApgLpTZ92MKANzILsNp1UFw19nptgHHEvh0AaqH7Vx9Y+sS+AAAtRCj7Jl9+tw7KxU+Y4idqjyFGlN3kauvMvz5/ggpOSQn7UQg43y/gk1fIw7RNRXSgw4DhwXVsuCVa/RF8Vrs1QwW4TCQQxJbSg30wAFjfT60bR7sBEARgW3NnzPozQx1xhfJvOC5MnnvO0wwAF7mZp8K87quILn71JI4SQw9F287BfArL9j6Ix3ufgeGWlBCgDvbD2hFALP/KrAClAeD/bYsVoArkWX8fsaLIUwtgYCeWbnwUXeleFPT8jCCA6FP44n+cqYqLRaD/7UMPQO6RZ8LUYEBZz4+YFTVJ6H7BqWA1CFClBzDMEaBKD2AaAKijS07Ei6eOw0/JVafbbOTblnX6cdfGL6A3s0kNyI0hHDfvSlyc+LAMEtUAANfJOQN4atfP8XL3PWobggALT8SFof+HhKlR7CnZS+o7aU407r7nXmzasnmY6rWaiDlg8D+Ry//P3neASXKV156q6q6OEzbM5iBt0K7SSoiVhFBCSAJJgEBYAiPCsx98GBtjMMkGBDZgLOsZMMEYYxxJJoggBEJZq4C0CivtSrtabdDmNDl07krvO/+t6q7u6Zmd2d1J0lyYb1bT1RVu3ap7//Of/5z6wJ/Hi4moDudvWkWdmCx9kPnnPlUZw9hdFY/VlG7Ce//oj1/WrgCkRv7gSx9EdqBPsv+pJIV3VMAvYACVrEMAQCqu19gBSj+mfIse/4bxb8MJAMrzrAPp5LTAJ/sieL6UIKAmWRWCAtmChYGcKz9GJIKz3vgXWHTKmgkNro73iTwaALB17yZYdgFnrbig5lDsox8/+Q+49owPIcmMdd3L4a6nf4zXn1O1mD3e85ws3z/Rawqh7zsOPvfju/CzRzdCMyIq6x9PwUgmhQ1gxmMCAER0AgAGImYURiwOuoS45ZL0PccnhRdLwjwjpd3CPK+Af3jjBThl4cSW640HABCMj3y2D9Fv/yG0zqeAVr7UfB2AmREYs2kLGAHSPhMgDACIRZpZCwCItZ+yBCz3llDqz0uAG21qgpFohpGKAZE4YC7hgqia1Q5OhoF4egYQWa1k18NWfwLetKgSgUAk8ERMsAELwCMF/xCgs8a+seaL7ycJOIeVXoDN912Io82Jx8kC+mGlg6CVBCBw7TI81viXWXbCAF6JHNPSUI8w+UBtBFf6ikCJXTaUyJ9vGK+xhMCz/IyxXwJAngXZAMzsB1aAAXmByf0wAMBz4bnxc8cTAIDCgDq3oThgCACw04uhXfv/ED11cJnSeL1TOH84roOHOp/A73uewuHSYXH1SRiGH+AH1H9F+1dlAYodoGwCq4KAfNYNYQFEEdGi6Cr2Yd2BJ7G9ax/aM32qDJDzFUsEGfT7GLboAATZfZnkfFtAvySgKhqoWAD8CbL+Qv8PK/uLaKPvLiCjq1oOcFRLwEBkmGuaaQ2AkQ/BEz3xjPzIU3fL6T4bfO9cz8FD+76BXT3r5C0gWWpomHXKyXhD081I6q0NAYBgYUxNgG3dd8HzHBjNUZy66BqcG/9jyoJM3YEyijPP5/O4/Xe/Q09Pz6AFMamYpVJpTGj44cAk+DeDcv6YpimZoWARLmJIx+kKUBv8j73AYBDULl68CO98+41IJl96nusjGWbt+/fgF9/4lBpDULT8oMVNQ+j9lWDL8yRoV+LTapHH7zCTz/tHtF41JQAY9HGj85gGAKq9otbQXLR5yOWrgoAsA2A5wJEuC7arxFKv/NN/QpR1widi8T6SAXKCtzkaAPDrZ/8N5867GvPnVKnkHFvZXAZ3PPfvuP68Dw8q2+nq7cTWI4/h4lOvPcFnO/G7G4s1heO6+MqvHsB37nlM+lKPJ6FFTRgUAyQDIJFAczqJaCQq9H/WUEcSSaEEl3NZCf7LtiNBw/zmBOY2xdFh2yj1duOamQnceOnaMWejDXdnxhMAELD6x3+ByDO3AjM8IElqE+n/ERhzNFX/TzcUMgESZpUB0AgAYEaVQRRp7GQCZCyUshk45ZKU/0QJ0MSTiKRXQUvM9BXyRc1NBahC4YoBxmrFGJC/h9gbdAAIOwGoF/SxD/JwCQBr6939gJ6vy/z6EZ9YR/qF4G6H0gtgE0voQI9AA0r9gLUXrkUGVJEZDjjiOmSJLpRGKXtwfcBJKArdcORvkYQOLRKV7L2V9+DZDnSekwj5O9A0W+kA+BoA8nfXkuy4BKe2DwRwCiPGEAYAHFUPz3IAggA6xQp5+JAOgGgAlDy4WgLONTcjuvZG6OESjGPv5VF9k32k5mUNz/fuwFM9z2F99mk4XgkpIyrDRLL8DRwBlDigov7zc4IBzL4TEKAWSNxIoGiXsbVvB9Yf3IrnO/aA0nzBul7G7nAAQKAHEPotwTwBllAT2r8PXrks+aD9YgAoBPunR4Zn1FgCDmIA+PsMBAGnAYBRDKWxmHhGcfgpuel0n9XeNgb/Gw79EFs6fwXXsxGLtaBU7JcXebQ1gdcu/QSWmRcOCQBwbyU7h6cOfQ/bu++U75nz0rig7QNYHrlkSo6R0Z703n37sO6hh5AvFCpfDTKGzMSPleBfpT5Z6j3dGn2BeDyurKJ8Wji3JTJ/rCUIQfBPNoMg/MfhLtDoHCp+tXWdz7+TArv2lWtx2aWXIpHw1YJHe5Om6PbM+P/0a59G96E9kv2njV/SF/zjJaUTtOkLAABl/0e6f/j+cH2pLAHVIkktPoBm3wJwqK7hIoRsg+mmeiAYo9k8GTVqlSPE2ryFQtFFV58tz1zTojW49O0fnpDF5Ym4V8PNkWWrjFsf/waue+UHwXdMuMxkT8c2bNu3AVed+86a05ASqd3rocHBmmUXnYhTnFT7GIs1Bfts0859uOHrPwIlzlwjigjLANJN0FNNQjknAGCyBMBgCYAmDABFgy5iVsLE4pYkFrakEY3qyNs2XujJYGAgg5a+Dnzl+isRjVYB4vHu0PEEAHhtmUe+g+RtX4LbbEFL+DoArb4TAAFVCgGSSZWIcUEDLUsavM8AkKBSg8cMp+VCYyBKAED+24BTslHKDcDKqzp23TARSayEHmuFFoshEospizsKZrLGnnoNxmkKHOBLVqz0+J4V7jpg0EEg5Kp0PABA8OKS3z4AoOVUoM8mAbdfp02B08AHTu8C3C5/GxdgsM3PrDJs0vvL++CWLYknaQ0dkAS0WAmeE4cWyQNaDLoJROmuQL940QhQxyVu4JZtaAEAoLN23wcARHCBET4ZACEAoFKX7sFjKRaFWWgHyBIAAgC8RBn/PCdPfijeqJdsYQAo0EDZBRZf+zlEL/oAomZ8vIe+rJHVHKyhrzCAbZld+EXnnRiw+xETgT9AulQMH1TAH3YEMAMAwLcFJBigWAIRmLSphIacnceD+5/BYwefRaFcUtn/gMkWAgHIAKg4AgQTWhD8c0+k/fObYaaAcEJUhj9oQdJQWAN+tQivjwBAMFEKE0BduIBA4TYNABzDMByLiecYTmNKfWW6z2pv167eh7Fu95elNkvTI7jslI9j88FfoyOzVV7qC1aswbXNtwwLAHCPtlvGXTv/Fu25zXKAttWn4HWxzyNGGtxLuDEgXv/kE9jy/FZfIdx/3wlFWCkwyzvveCfxUB8Ggb8K6hmQ25Vj8zjRaFR+wotzfp3e0KSEjvZUguCfQMZIXQXCJQk8j+CnGoTW1qgHswT7LDheuM9SqRQuvfgSnPvKtcJseLm0/u5O/PDvPiDZItdxJbiPRJUFEPupmbWrlWy/J37CibjK9qv+IyjAQJ5iftVk0jQAMPoRpMqrXVm+ZXNVFkDRclCyXHT2WNS2kj4/74ZPYd5Jq48vezf6Uzwh3xhqjuSY6st34cnND+J1518/6FjP7v899FwSp686ezD9f9OPsGbBpZg3e8EJfReekAs+zp2M1Zoim8vjsi/8G3ozOcmcSoafOgDJlJQEBAwAvgsoBtjWnMSCljSWNploSzGw0VByHJTJWrEtHMoVcXggi3x3Nz58xmK86tTxF0ELunq8AYDe7Y+g6d//L9xEFnqTI2UAWkqDPs8AmgMbQFoC+jaA2ZLvAGD62WddZZfL9JdnQMwyAP43rfpYbuHAKSnLRceyoRlzAH2W1LQzy6ybMWjM7ppRRAmcmWcADD75IhYggCCADwboCwF9hnp3hMQdFa1rBA4OzJgHjS+tINjn390DhENU8KwWBf6WDKgZ5HN7B3D6gPIBOL6In00aPT9zmfVnkH8E0F1oUYIaJAmIHDzAQJ5Z/riNaDQFLeJBD3RRGfzr6tw8x4WdJyU90BDyoEfKIScAVRKg8UdACn+FYESh5SkuqAT+BACwlRCgOA4yVuV9oTieQe0CVikoDQB+7lo6tKKL3Nr3w7z8YzDTsybkfcRTF7UFx8KB3BHc3n4f9hX2I+9mESObh+dfcQAgG0DZAwalAGFHANEJED0AMgEiogdg6FFs7NwqrgA7uw6jZJUFJJB1WUDxF8p/HQAgY8JHtv26fxL/65uUBAgIoPbJ/wkjQJT/ffdHv2zA9wtQTAC/1QMAwRpmmgEwislorCaeUZzClNt0us+qtyxTasddL/4NBkqHoEejWLP0epydfhs6ctvk77Zbgjkvjte1fQ5zI4NVnetv/uHMFtz14ufguBbis9O4YuFNmEuk+yXcOjo7JfvfXUf/D6j/pB+e6OC/NiD3J1Sf6sfgmPT/KtXbnzgr3tDuqFT7le0ZRMOAi5zhrqU+6BdxGCL/vlBNhZI+JAKh/GqVvkC5BsDgd9PpFN549Rtx2qmnntA+nbTD0/Pw/JMP4YGf/IticriuT/9XVH7J7MerNn7s/7ip15QE8G8sESAoEG68JU1+CcBQ1z9dAtC4Z9in+SKfo+qCZqBAW0APnb1kx+giDnb5+29BPDH1ylaGmyN3tz+PQraEU5efPUjw9JGtv8bp8y4W684w+EjQ8LZnvo03rvkTmAyEjoPRPBmf1bFYU3CM5fJ5XPQ330E2X4AejUnWnwwAgzaA8QQSMROJeAyLZzRh9ZxWrJzVhJQZUarffsuWHTieh4xtoey62NrZjz17D6Iln8O/v/t1SKcSE/IuHW8AINvbDvMr10Dz9kNrYgmABi2tQZ+jAy1RpQFAJkDMF1QdKEh2XzQAhH5eBwAw+08QoEShwIBW7cGxHdi0vbNSKJVa/GhI0fgFBJf3tg5PPw3RVBo6wWzWfUej0OkgImDAAiDaVi0N4PNiBjT8kTw8VXCyUtMvUTd/DgDlnqo7ANl8FkF3W+lHULnfseGUe+FZh+Cxlp+gvG7Aq0TyzMp3AroFTdgMBrSoJu5R0XgMepSRKh1TKMxH28MgJVwFADjRl3PEA/i+VBFpIwBA/s5z1HgOUQEntIKj6P+VsgBm+v1glqEo6eoOoJsuNIuigxp0IrNlAgCGgAG5U98K86qbYM5YJGD6RLTAEaCn1I9H2zfgmcxm7C7tRdqIViwBCeiT6s+An/8OXALCGgCBewD/pmuGaAHQEeBQ4Qi2dO/Eut2b0FfICKOg0oiHiLbCsQEA3A93RxYAA3spL9RCLkPEdfxhSBZAYA0YgAD1+gFyXtMaAKMbhmMx8YzuDKbe1tN9pu6Z5RZx587PojO3TRC7lUsuw0WzPwRdi8By+Nnn0Jl/Qd48y1ZdiIvNjwq6OFzjS2Dd3i9jd+/D0EwN5yx/N86KD84UTb1R0/iMGag+vXEjnnr66ZoN2A9B9v9EBf/h4DrMLAgfmLWipOXKu7TBpBau4T9aMC/rBR80KBarpQ31+20U9Eci0UEAxFDnVN+zyr7KRblMoaJq46IpapowoybeccPbsHjxxFtZjfU4Zt/+/BufRceBF2URpmr5q4r/LAdgwF+r9q9EhBToou5hzNQRiykcPmgjAgCmXQAa3mL2ab0WQNFyUSzb6OpzUGKWUNew5JxrcPblg63yxnrcHO/+h5sj1299AKcsOAMzW9oqhwkWsr97+ge46ux31tA72VeFUg73bfop3nT+/z3eU5uU3x+LNQX7bevug7juaz+SLKkXiUGLxWE0tSASjyPe0oKlc1pxxoLZWNKSRsLQxdJzVlNa3p+5YlGe9jzZKY6L3mIJOzv7sXFfO3r7MzDyWXzk1avwzgvPFhHB8W7jDQAQhLK/gMFnqgAAIABJREFU+zaY2x6AM8dUTgBJHdqcCPQZ1AEI3ACiEmxrfVlF82cvOtFaAEAy5L4OAAUB6RLALKmvmiZka60VtjUD5UIBTqkIL/C4r7yAF0AToWTS/gmS69AYSMvPAhjmHAELDLK9DLoKqBIuVSA+ivtFMEiE/IK07xFYhSMS5FOtn4G4Qyq/wxp+VzLziiueg4YOqeVnkC+ikixPkOYDABEbespENBmFYZqynSQeuPagqJ9M+kMAAFIGYMNjdl7NVEMAANxFWdahDOZp8xeAGh4BWP7NYQmAAgCkBToAMQUS0A3A4LUWaS5AHQAXhcWvRvRNt8Ccf/p4D/1B782iXcLBTDvu73kUjw48hZQeBWn+Qgjx6/z571oRwMAxwBcH9B0BCABEdAOmZqLsWjic68Rde9djb98RZIsFtVYQmYewPd8wjgAy6qj+35h5Ij4CzPQTSAitOcURYCgAwKc/DAIBpgGA0Y3FsZh4RncGU2/r6T5T9+yFzjvx2IHvUNYKydZZuHrJl9BC5Nlvz3XchicP/qdMCk0L5+Gqti+gWZ9/1Bt+aGAL7tr1aXHPWbzkXFzR8pkJyTAc9URPwAbt7e343d13o1BUirdB4+KNwn+k5h8vAFAf+HOfpOKHG48RiP7JnDsEoh0uHeCCSETlhtk2CMSD74UDzer3SFXTYFCp2tccqD+30XR1ADoovQKudRSLQLInsrCCuBtce80bcfLJJ71kywGEbt3VgR/d/EEpzeF/c51OxX+hOVLLKkYP8NpSCtb6M0sQvlcEAOKxehGfozMAqNxMwcFqOcFo7uRLd9vgeSALgOt6xZLRkClaKJVddPTQHcMQ8axL/+hLaJk1Z0qVAgw1R/I6f/vMf+B1Z74bsQa1s3c/eSted24t4CvjONeF7Xu24PwzXvOSHBRjsaZgv/3koQ34zE/uUorf8QRSzU1onduG5lmtaJ41C62JGE5qSiIW0dEUMZGI6EiZUZjRCIqlMsqOi719WbzYncHu7gz6CkVYto18oYS0W8aypIabXnceVi0ef9ve8QQA1POqoffer6L1tr+HPS8GPWkDTQYwOwKjzQcAyJKiFgCV/HMl5R/PrzosC1AMANLLSUmXYJQAAYNNi2UAQX2zDwToTYC2WDHXqc9TKsIqFiXL7jGjrc8FtDZhdTHQD60eAK0Z0ObQc0/piFSEWzRhCoymcf+015OATwL7AXg2Ff7LAaseWoOyAhEM9g5A01jLr0GPRgQAIJvMiJqIRMuAmWVaWmj+IjVrqGNUrqcRCMASAF8HwKOBQKlcZSMIh99fSzGClLQ+6/kpMqfByRcQJb2fjfErwQq+eqkBwPsxBAAg90rKABQAwBKAcusyGNf/MyInTZwVYHAf6QZQsIpY1/041nWvR8HJQtdcKQUQHYCK+n816Bc3AJZ7ClAQ2AOqUgCKAUakFCCCvF3Ek53PYdPhndjRdVDZBgY0/SpRSFgssr4K1/r7AbxS/6/W8tePP5YBDAIIfC1JuaX8n5QK+EI6Uhqg1qk1pQDTAMBoHm3alpryhUYWbaPb08tn6+k+A/LlPty+/WPIWZ0wEylcseImzIvUIqFFO4NfvPBBFK0+6AkD5538XpwWe+NRB0q23IlfbP0QLC+PtpNW4NrWrx71O1NxA9Iz773/fhw6fLjm9IPs/2iV/8OBfjhQDwJiLr7JOAgo+UGgz6w/6/0Dyv/RAIfwvqVu0c9M1KC3kvlnFp60/yqdsErhZ1DOwN/PXNSBCEc7h+Hud7gf6rerHB8aWlqaceEFr8apq1cL+PGSa56HLevvw4O3flct1IJMvp/xZz+R/k/xr3CwTweAwCJQfc1DPEaAiLI9VQbASDQAxCkgPQ0A1I+tYIxSCDCbd+VZENDPckAmALUASly7akDr/JW49N03Tanh2WiO5PUN5Prx4As/wxvP+b+K3htq1BZ5eMttuOystw661gPdL4oWyspFRy8jm1Id5Z/siV5TsK8J9H7uf+/EbU89j5bmOJpbW5FubUa8uQVGIo5YcysihoEVLUnEDQMtUROmoaMlFkHRdrG7L4tNh3txpD8vLmr0ZCdDJR2LIp0ykTZ1WH3dWBX18NnrrghptIzPHRhvAIDvyM7N92PWd26EPdeAniAAoENr0aHPNYCmQAiQv03JtGudtM1jYNmgDIA18cMBAFpaAAD1ylU16dLoClTIQ4vEYBcXw/I1grxQ3b6UBehL4LoJX1RQPWuikD9E4/zPuZqAQf12lflYkOMMPIeWc7X7Ch9fAAEGZ9EeRM08jGgMJvvE9AV4CUo4OUDzRQIZ+FNwzwcA5Iqpwh+0MAsgDABQTyAAWdQVDgIAdLIPDB1eJgfLLotwpdTz1wEAvE8i0ij1574dYIRrFII1rmT9KwyAsgfPbIZ93bcRPfV1DdmK4/MUiDa/HIpz89M9W/BI51PYXtgJG0UkfUcABvumQXq/H/RLKYACAwJBQNEECMQAqdBPRwCdGhM62ovteHjfJjy891mp5peK/TpLQDmJekHA4JaIeLBeYyEY7p+GAAB3x3vhE0FEesAHyYQx4CgngwoA4AsDTmsAjGLkneiJZxSHnrKbvtz7jIHdfbtvwb7+xwSRO33ZG/Gq1vc3vJ9PH/oxNrb/SEDBGSctwltavik1RsO1XLkbv9z6Fygjg9kEAFpeegAAA+NHHn0UL2zfPiiDHizeuM1IWhBMhAP8cJAu72Wfii914H59Z5D1JwAgSOoo69jqj8txEW7KVaBcyf4GtfwyEYSON9rjjqRPRrpNUzqNM884E69+1QUw6d/8Emt3fu/r2PXseplJeb+Y/Q8y/vzvWgcAbqY0AsIWgAIAUBegrgSAXdVyFBcALhXqLQVfYl18zJcTPD+ZnKMyG35yoz9PLQAXPf02DbFk8Xr+O76AOQsWjfoZPeaTO84vDgUAbDu0ET093bjgjMtr6Z6eh/5MP1449BhetfrqQUd/btdTmDNjPubOoLr5S6+d6DUFx5Zl2fiH2+7D43uYhWUwFkMsmYTZ3CxigLGWVglclrekhP7fasZkgd2RK+Dpg91oz5QkYBBwyvWQiBpY1JrE0llN6Chb6M5kUOruQr6rE5++bC3OPXXFuI7P8QQAghE30HMY6S+cCzdZApp1pQNAAGCOoWwBm6gDwBIAA4hFgUwJWoa2f1GVGQ3rAIgoXqAD4DMBeCARQmMgmwL0xao0QIK8wH4lsNMzAG+l0ryhjR6tgh1HSgVUGdx8eEhWxO8qL5jjeXwEAMgC7hFovhgfxxYBB/4EgoUsQzBMsg+6Aa9fORcEQAaPTwDAzQGoBQDkHRhmAQQMAH6gs/6f/RLSAWDyMutBd/y1EoWoDWoQkCWgmAQCVBQzsEplAbw0331FFP1DDIBBAADxDZbCGdQBIADgCXBAVwAKOZK6VXzztxB7xdvEvnGiWhgAaM914YWBF/Hb7vvRZ/ciqZFVGa7/ZxmAKgUItABEHDDMAiAIIIKBigFgaIbMQ08e2YwHDzyFjoF+lB1LtpF5KyT4NxQAIMOa7yDPBwEadJawBHwtDNoCSvNZACwPqGcWkOBBtkIAACg2ADANAIxiJJ7oiWcUh56ym77c+6wjS4G/z8FyC0jMnIlrFt2MFqMxtb+vcAC/3flXKFoZRGbHcMWCz2Bh5Oxh7/1A6Qh+ufWDcDQLC5e8Eq+f8bnq5DdlR031xLk4e+rpDdi46VnYdYh8EKgz+D8a/T+c6ea2/E5AtQ5+13dX8J1A6K+akT82EZvqOShE2BG1YBXNBNcSBhyC85nIoL++T+iDPaetDVdefjnmz58/rovYsRzOXAR+74t/jnxGCTZJwM/svk/vp9AXHQDqg/3mlALowqyARgCAMABoJyilFY0bj9mUUiUHk+mej2W/j2bf7J8ya/+5uPRbvmSjbHvo6iULgE4MOoxEM17/ga8gMkr67mjO5URu2xAAgIff7/gV5punY9mSlYMAgBf2PQfXK+L0k84bdCr3b/ol1q58DZqTM07kaU6afZ3oNUUAAHzljnV4ZMde9TybMSRSTYikU4gmkjBbZ4jq97KWlARCXZkiDvXn0ZEpyVpbfMJ1YGYyhsUtKZw8swlGRENPqYxdA3nk+/tR7u1Gvqcbq2Y24ws3XIV4bPyYVBMBAMjzevPF0Lueh9ZGHQD4AICuGAAUAqSrSowAAPtCg9bOgLmBDgCDykAIUNwBGND7AIAyQ4YXmQ/dS4Uo7v6QDexYjFVAva6S4knD8+bD09JwRaBPZmQRFzzWprNEz4jAscvQsR+6qQR9WWJXw1AIH8DrBSj2J0G9SP2rTzkh6FTUo0aAKn8CywB0f+0gFnyMXEM6AJL593ceYgG4RRtuRQeA4EBJARGMdOEI7d8uUI/AFa0KAQBE/V8B3mI5J2J2fnDPXWgeXGoz2HVCgEVbtldlAA4GXvu3SL76fTDMxISzADgLUwvgcL4Dt7Xfi72F/Si5OZg61f0Z1CsRwID6HzgCiECglAhoiIoIYAAOGBL8EwSIGXHsGTiAjZ0v4KnD25UgYLDG8xX7/RsrVP1KC8QtffyKNP9BloGh8WK4uqxTAtYox63r0umBwEH1MSAhhA4awgAIlbfIOqO32BeuTDjW8f6y+N6JnnheDp32cu+zh/f+M3b03A3N1HHpio/iZPPiIRf3tPa7e+fncCT3vLy8T119NV4V+8CwdeN7ezfg/r1fENjyjOVvxnmpl5bwUzabxX3r1uHgoUMNs/+k1AfB/FDPUzjDz1KBRjT8+u8GoADp/gQAjjf4r5nnxTKu0TqFoECtxeCkfEd4EIHA1atW4RVr1qCtrU10AqZs8zx0HDqAW7/6MT+jpACAcHa/8t91wX6ziAQGFoC+CGBUQ7zOBUDo/b4LwHA6EMmELl7E0wDA4NEkixsNGMiqxbQC0TzkyjYyORf9WQprKfrkK978ESxeddaUGJJDMQDu2vhDXLTyOqRSyUHj4Z7nfo7lM0/HsoWra66RfXLbk/+G1695F+Kxwd+bEh1ylJM80WsK9hlLKv7pdw9i3bbdsljXolHEUk2IppsQTaUEvLcsB17JRntfHnlaz7Em2GAmV8OiliTWzJ+BBU0JlB0PludiwLKwJ5NHbyaLcl8frEw/8n29sAplfOv/vBnLF84dt+d8IgAA3saee27BzF9/CeV5TaoMgAyA2Tq0Wb4IIMUACQAkTCAeAwYK0AaolB+p6gCIKL1SmK+UAQgAEARPHjzNhKfPg641qYm1nqFHyr95EuDx8zD7zhdvRRs0ffbRbf/qo6Wj5QKEi70HAIV9Q18OOUdUgnxvQAX5BqNq2s36WgUCANjwnA4l0EeGgF8GEDwqXsRT2gAS7dWJAYbLAMoenIJiAGicZyKU7+exHDi5DNzCgIAMEaMqdkvbP6GWExj3RQClVIOyAQ7ft+p3AACISGDgBFCqAgB9a/8MqSs+ikhyxoQCALx2xQTQkCln8XD7k3hmYDN2lfYgZVAQUDn+sAyAAAAhfs7JgTZA2BEgsAdUloC0E4zANGIoORaO5Lpw+66HsK/vCMrUp/Jp+l7AqqhZFIbcAXymgFL598dAmDngf68eAOD8SLFcYQAEwoO+aKBOUKAu9SBaAdMAwMinxBM98Yz8yFN3y5dzn/UXj+BX2/4cjlNG25xVuGbhl2Bow6P+z3f+BusPfFdetnMWrcLr2z6PqNbY2orUn3t2fQEHB56GHo/gNcs/jpPMV0/dwdLgzPOs/X+AAMDBQZ8GNH4G9cMFVSpQqAUKGm0fzr6LCn40ClL+ZbIcJeX/WG5CcPxKKYAvwncs+xrL73DiCJTI2T8nLV2Ktee8EkuWLhYq3FRr7PcN99+OJ+74YYU8yrHVnI5WsvHcRgX7tWOhKcnxUQsARKOalA/UzO8uGQTV/TXuIzoIaDCjocXXVOvMcTjfTE4F+sHzwjKAsuWhb0CxAVSGLIk3/MXXEYmOX5b1WC+90RzJd/sdT/4Abzj33Q3fPT9/4l9xyfK3YPbM2iDStmzc/sx/4E3nvFfeXePx3jrW6z7W743FmoLP+3+tewK/3LBZPePRKOLpZhjpJmhRE/22gfa+HAxdR5KBqv8eaIrHcOHJc3BaW6sECP0lCznbRtayVfCfzcHJ55Dv7kFfTz86jnTCKpfx+RuuxA0Xnj1ugdB4AwABgN657VHM/qerYC30AYBmHdpsA/pMlgREAJZFBQAA06xRE1pXFpA4VAdcQ2nT2YEQIP9GBkDtPOOBdfxzoGmtgwEAVRANRBcBmOEDAErg1hd8USUEGktmAnp6FVyoHaf+94I/1gfy1Z2GvrYPcLODdhM6AfUZBfmcQxLsy2eGfy4CALiA3amAhKBEIOI7CPAyCABIDQr/5gMBlX/75QCqGh1e3q+DZ3/rLIMowymo4J+fMPOvBy4GPK8wAMB/i8gF082QQF+iZblHHuQ28LglQKMVYAgAGDjteiTf8HlEmieeORgAANRz2z9wCI/0PoXfDzyJuGTxlfkDnSD5TPPfQzkCiA4A2T9kAwhzQIEAET2Kgl3G+vaN2NS+E7u6DgtzgGF4BQYii0ICeyXaV6FsBKUCogXgDw1hA9SiTSIrIcYLKvBXLFKCZb5NZnCgAFBotI9pAGDk09BYTDwjP/rU3PLl2md8GB/e903s7L5XaqMuOPX9ODX2hqPS8y07hx9ueTccx0KspQlvPulraDKoUDu47et/Evft+nt4noPUnDZcveCLaNarzgJTc8TUnjUXwo8/8SSe3by5RiAvoMwXi8Uh1fWDACEoERiK6s8jBp9x0Rz8HEut//H2eXBdBAGEEnm0DMPxHvAEfb+5qUlEAs8844wp6RRw+3e+hH3bn61i5GQAkKLqB/eNAABOvCwLqAUAAOomJRNGjZq/lBRQRLCBc0P4FkR0D4nE+IFOJ+j2j9tuxCnD8pT1n88CKJQdlG0XAxkbA3nltEFHhTVX/RmWnjnxqtNH65zGAICDB565DZefM1jkj2Dm/z5xC65b82GkUqnK7jnGegd68PCLP8G1r/jTl2Twz4sdizUF++6X6zfhPx59WmqiLUTgGSayYu8FWD5tORYzhbrfHDexeu4MrGprwUxmrzUNBdtBxrLQVSyjI5tHJpdDKZdHT18W3Uc6kCsoGzg4Ns6Z34p/fOfVWDBrRpWqfbSBchyfjzcAEJxqpr8LyZtOh9ME6C0AmjRoswzos3wAgO9YsgDiUfXipMBs2YXWngPsqAB5EmSyvMeylbAc6eakldObXiz32HR4+ixoGq3+JJpWLICADUAGANdRdAMQzYBwwOVT7rWTAFB4z/9v2Y8PKA4K9BvcjErdfmD5FmgRHADc/mGcSYJIzQLcA4DuK5pKoO/b/HHfVi+g+xoBpP+HRAA9/jc3ZUra1xsQIIDBOLfj5wQMInGAAAD7jln/chFusRduKSPAgU77S6rhUycgYEqEAQA/8JdgPygDCAMAUrngQGPdP4UAQwBAYcFaxG74Noy2Fccxkk/MV4Me5/oyXyrgib5NWNf9GPrtPniwEGUCiNl/+SHdvwELwC8VEABA/q0AAOo3xcTCUcPe7EE8efh5rN+/BY4IPHtCxZeRxeBdSixClsFBkB+QVHz1/gAkqMniSzmBGms2WRcVcRxlFVhDOHE9CAugAjb4T8k0ADDyATUWE8/Ijz41t3y59lne6sFvtn0SWasD8TlNeOv8byOuNx/1Jkb1KH6z/TM4mHkaWkzDxUs+jhXpi2u+xwc9W27HPS9+EX2l/ZQqxYpTLsVF5kdA2tBLre0/cAB333efUP2DxkCA/UC166Gy+aq206rY+A3HEqgX+ZMlxARF3wFjgeUAE3UOxzKGCAJcevHFOP2008cts3Us59noOz+65SPo62yvoYeyHj8YBwoAqAICamk4GACQpajuIVUXxHNujkU1sRALHCQanQeHXDqp6kQnaPidqC4dk/2omkcgm6+WAbBvMwUL+ZIr5QGME9h/sea5eN37b4YudbeTtzWaI/P5HDbvewLnrb5s0Lu/VC7i1se/gj989V/XgG3sm0Nd+/DCwfW4/Oy3T94LPs4zG4s1Bfvuzg1b8MXbHkAuX5LYRTMT0OJJ6LE49HRagsxkMoa1J8/HSbOakTIjQg1m9o3B/4BloztXQL5YRDFfQHd3Pzr7siiXHbjiKc/sNeuobejFPN5wynz8/buYFBj7uWaiAADOYaWvXYnYwY1w2+LQUh60GZoSAqQOAAFUAgBkAlCzgyBANA509UHLkB3QJPXLcKiEb/u16Mw4G9B8ZoCqTWc0NBOaSwCAgoFBEXRIMdSgVeBSP8APAQAicc//L4HGbQQ0CN4ZIUHBRuO2UblBsF0ANHjtgNt9dKBHArj9VWV+7ocsACUKAzgEEfqqQEI9CCAsAH5HCvPVD9PZjEXl7wQCokC2BDdjwylngVIOnlMU1oEWY6kjN3Sh23UAALuXQWYAAPjaAKxIkIPyc9Fm8aCbbkMAwE4vgvGeH0FfcOZxvgFO3NcDJuO2/t14omsjNuY2I+sOSCkAu0/U/31rQLIAqAsgoIDU/kN0ABRLwC8REACALICoaAIQYNjQvhV37VmPnlwWtmsLuCDrhwAACF2O1PyHQACBBjRV688f0QUIU/n9+2I7gXaFv7OACRDaN8VJyQ4IlwNMlwCMYiyNxcQzisNPyU1frn12oH8j7t39Rbi6jbOXvx3npG4c0f1jfz3X/mv8fv+/yISxYsVluCT9l5Xvuq6Nbd334LmOXwgIwG1mLViGy2d9BmmjbUTHmGobDQxk8Itf3ybBvrw4faST2X9mw4YCABj8B+UBwwXS3B+t7VjrP1xwNl79FrzsbfoXT7HGjORb3ngtli5dMnXO3PPwH597H0qFXEWYgUQ9xQBQrSEAQJZAcrBoH7+bbqANwIVCKl7Vk2jYQcI8IPAwDQA06h8Cf3yW6QYQXlH358uwLA+ZvINcoVrje9rr/gQrX3HhpB6L9XMkx9qRzoPoLuzDGUtrS7oE/M33454NP8N1l7yvZjHIz3Ye3Iy+gR6sPfWSKQUejuYGjcWaQgCAp7bgg/91m1h9uYYJI64AAJgxRNNpzJ07CwvmtKI1oSwASfu1XVc0KApUlS8VwRKMgYEsDndlUbAc6PGEKL6TVcZgg3W6brkM0ymjKRHBB89chLdeeM6YzzsTAQAErLque76GWb/+W1jzktCTDrRWOgHowIwowFKpuA8CUAiQaVeTWeoytCM2EEkBVI23GfQ7ALP/4hAQARy/DEDUzxh8tgDaPDWUCBYQFGCUJbR1iuJFAO9k9d7wat8fCs6dDc0gQ4A7CKwEjwIADMsQCMCHHrjOEcF/hm9EIfYDyCuaP1tQBiBfzimRQAEWyA4gN90vAxDeOsETcvjJXydDgP/h0/9D5QIYGECpqyBq/xr7gZZ3cT/dzXoLzxkMAPBSKOgntf9+CQDnRcnJkHrgAwBOAwCA965E95YYrHf/FLEVF1Zr24/WJeP0eW+xH7sH9uP27ntxqHQEJnwBQBH8U6UAUVao+A4AChgIgn7fMtAvASA4QBaA6AHoMRzKd2Bz93Y8uncLOvN9VQBAwGyvLluvMvcV8T+fARAIUzKAlyy+IDq+eDQtq8U+07dlrCxa6pgACp+BQTAtkIqYZgCMfISNxcQz8qNPzS1frn322P7v4vnOX8NMpfGWFaTxzx3RDWR/Hck+j9u3/TUct4z0SW24vvW7skDY0/sE1h/8F+RJBRPlWiAxpwVXzv8s2oxTRrT/qbgRA/2f3Horcvl8hfbLQCAABOqDe5UldMHvDUf7Dwd3yaQSzJosGXeeN90KXLcxwDGZ72NLcwve9IY3YNHChWO+sD0R/ZDp78P3v/iBGlVGlYmv1lBzom5hzWqdCGAjAID3rilVa9/oz9bKCnCY1L767rQTwHD3lX2Uyztw/UyJMIHKDkqWI2KABAHUilRDes4yvPaP6IwyeVsjAGDrnk2Ix00sm39azYnzWrsyh/HU5odx9asHZ/k37XkIUacFpy5bM2neZSe658diTREGAJjVc40IoskUUk1ptMyZjdbWJrTOapUsPt8FLBPwKNhKCrpjw7IdZHNFdPfnkSu7whow4zGpp6ZAGDOEjuchZuiY1RRHzDSg2SWUurvx8VefgXNWLBnT+zURAEBw37tf3IAZX7kcNgGAhKOEANt0aDNoB+hn/wkEsOiadoDU7Si50A4UAM/0HQJMVWcugY6hygOcSO38zjp+gyWQIWBAgn0lYCd162IVmAJYEiDMAd4/RrYMbJOARocmggxHC/zrRrW8bpgyDgJ31tf7/44yy35YWewFfwt/XTQK/IjM3g0U+9T7y7V9NwA/2NdLgNul6PwM9nmZZE0EGX7x4SNowL/zmvzrYgdEPcAqwc0X4BUHYPeW/ODfgE5Ni8BBgBG9fI8sAHa4H/D7AEBFCFDOGfDEKMEHAAgG2C4MMhDY16TR8G/EYUqagAC5t30fqTOugqZPLn0Sy7HQU+zHbzsewAvZHeizehEzGMCHgAACAH7mX1kB+oCA7wYg4EDFGUBpAdARoOiU0FHowh0vPoZdPQdRFGcIAkxqDS/OCjXikpoo+YebZP1lmBAw0IUJoAAAV1gGXiD8F1TEDAMCkAHAeyJAwjQAMPLpaSwmnpEffWpu+XLsMwaft279E2RL7WibuxpXLaCQH2vLjt7YX33Fg/jV1o+h6PTBmGlimX45jgxsRMY67NODPOhxA/NmnYFXzHoH5hq1i8SjH2VqbUEngFt/9StQEDCo+2U5ADP8Q2X/A6u/o12p0Kp0HYmEuj+TCQAgu4FexUP6xh3t4ibw86ZUEy5/7WVYdcopFSHFCTydIQ9N+ujOzRtxz/f+USbTinOSBqRCAIBiAAwGAMQqsM62j9umEjqMOjV//p0AwNHYKIETwGQaj5Pt3uULLixbsQEELKMbQMkXawESAAAgAElEQVRGvkibQBf5op/u8Dxc8J6bMWf+wmGBl4m8vkYAwIPP3YYV887CwraTasYLr7W9fy927NyBi1955aB3wxMv3ov5iVOwaP7iSfMuO9F9OxZrCvbrr9Y/i098/zdIJ2NIxE20trUhmU4iMWMGdAZ2Qe0uYxoJHG3J5vf259BdcFFyPGixBBLJBEyTArL0BqehmmrLZqawbHYzUgkT+/pz2LbnAA7uPYhrl8/Dp95yCczo8O+G4+nHiQQArMIAtP+3Fm6h1xf/C+kAsMyq2VRlAKahsv1kAmTL0DpZE89AmIFtAjASKjhlBtNSAEClkSKtp6BFFlIRr04I0H+rEzyIUAjQFwpUEZTahQS0DGTJEIgAoXLDyjHEhtjnhfOPDL4jVNAXzzj/M/+/wyCvqBjupTpb47lcTsG393O6AKdd/XfZAqQWn2lgAgosbehWIoEBkED6vckouyaCVAE9rQMJFLBv8gPS/54jfn6w8zp0tww9kfaFA/3yygAAYFhvs4Df1zOQrL/vBBCo2FueAgB46oyGfSFAEi046r2yB73s+DoAOrSihd6r/wkt598IjRT7o1MijmfIj/i7ShCQ+EQZG7uex+N9G7EhtwlpPYYYM/kclpUyAGX5KQwAOgPQCYTDU34rS0CG5hF+T49ISS7LAWzXwX37H8Omjp3Y29MpDKKKFgBLK8LGFOR1DQIAVP2+lLsw/18HADCo5z7oijOoNSgH0B0dGh0cpgGAEY+TMRGfGfnRp+aWYzFZT/ae6M7vx23b/lxejKeuugavSr9/kAXHkNfgOtjWcw+eOPjfsNw8NFKzCP4FtFZNQ8uc+Tiz9QYsTZyHGG1vXuLtSHs77rjzTpT8SZkAS2DnNxQAEAj/Ha1ruPCLx+OTSjE7KHHgpE6QY6q2luZmnH/eeVhzxplSYjEZG/v6oV/9EFt+/9ua+v8qA4BnrYJMycwLNd8X8ZFAn8J+tcCRjKmYDjNayyjh39PxiCwShtOjiEToIjDtBDDUeGE/UgiQgX4AAHDbgQL1PjwJ/gdyBAdZOwkk25bjij/+7KQNiBsBAD9/8l9xyYo3o23GYMXs/V07MNCdw+mrzh7URY9s/zVOa7sIM1pnTNrrPd73wFisKTimbn/8WXzrgccRj0VFsMswTUSTaQlUjERSwEHRnrEtuI6LgYEcOnoyKOkmjFQasaYmAZLNSARRKSdTbimzEiZetbgNc5sSsF0P+zNZPLTtIPYe6oCWy+CCuWnc8o7XoTk1dv7oEwkAMOjM/O97kX7mdjizEtBSDrQ2A3qbARAAYPBPzZSUqQCAuAlkStC6bAUAOJoS/tNNaBET8KKVMgDP0sXHXoJcjZ+TaTnEmogvg+hMwFngB9VyQ31V/UBufbkSymMcRUaCaDdUwZ+asRsO8utZXWHRQMnk7wHcktKBaNQqQEQ/4B5WSv4Bm4DBnlUCuBZwegDaBQoQEVgF8rokFa8aD8ESAM+Cm8vB7u+Ha5VkDovG6KlIYkEEHlkUlfPm3/21BqN6YQD4AAD3KfZ/1UN4FgEKBvkqM61rHlzeIzEwoJigAgf0ihOAAgB6LvhLtF7xUWhmatIAAMFVMUjvKvTg8d6NuKf7YVUKAVfq/oMyAIIBhHo4hwe2gEoAUJUJiBuAlAboPvNHlQIQFjiS78SGI1tx7+6nfH6av24Qk4o6ECAQBqwo/5P6L4WBNaKBAQMgsP7j8yIMpTAO0AAAEJFA4lHTAMDIp6OxmHhGfvSpueXLsc+e7/wtHtv/HWimhstWfxInR4avQXU8G32F/Xixdx129N6LopWpJn0J8DY1IVZqRmvrQiybdTEWG+fBJBr+Mmmbt2zBY088IZR4tjD9v/Fc6lUAguG6iBNiUPs/2ej/6ryVP/VULAMI+p1ZrbPPOhuXXHyxZLgmY7v16zehY//O2hKASh2/mqRdMgCSrN+vBvscP4mYjmhkcKDP7EAqqQLQMGBgRnQkSP8dVuFPgQ1sk4WRMpnuG/vdsj0UigoACFY7maItTICBLGuyFStAsiWRKF7/wW/CjE/Od2ajOfInj38drz/1PWhpah00Bl5sfxZeMYYVS1cNui0PPH8rzl1yNVIpVdL0UmxjsabgmLp/0wv46v2PQ3dZr6zygtQBoDZMEChRPL3AQGaggCLHVzwJI5lGPJ1CKkFqvyn9Tg/xmckYVs9uximzm5GIGjiUKeC5I73YfLgbfdkCSrkckBnA+XNSAgC0ppNjFhRNFAAgmh0AOh/6b8z++cfgzKeuggOtxRcCnBEByKyiDgB/mEknG69rAFqe9Ghm+gkA0PrPhUYAxmyBFo35n0UkKypAoAAAcwDPBwAaBeXmDMBZpAJxRnNsRHCDwFyfCdBJSV4ddc/PSJwA6h84Ee+zAH0/4OQalwCEv+P2VQEA/p3nSFVTZtJl8dOrQAA5bwbwPqAQLVb3wvFbysLK9cEpK92koEXjNox0SgAAe6AqqiyRu1bLAqgBAMgACOjqXJnUAQDq3KjN4AMAUV8IsBg4ASgAoO+0t6H5ulugxVvGbKwf6zvPlfWWjS0DO/Bg53rsKx5Awc0hbjCbzwBfZf0l2BciiK/+31APQJfP6Qpg0BbQ12x4oXs37t37OA5nepAvF8UViE2IFr6wYuX8B4EArP5QAsGyNvATEwQB5N5QH0D0MAN7QX9PoilQ6wqgDjoNAIxqrIzFxDOqE5iCG78c++zBvV/Fiz0PIjLbxFvn/yvSkcCaZvAN7CscwKaOn+HQwEYUbNb2qwdT1Enl5e7h7BU3YmXiMiT1WTBI6XoZNS7EHnz4YbywfXtF/I/UeDIAqpny2g7h3wOGwFBdxW24sCMAMNmCf6E02zai0ahcY7lcmlTnONrhx+lq3vwFuPw1r8G8uXMnFRuAVN7/+fz7UchXBQCD66t3AUgnmNWrDejjpgYzOjhbTxs6lgfIRB1aSPK5bkkoIGSoAI2L5qY06YPTAECjsRZQ/lkGIAt/fwVVpA6A7YpAINfM+aJaNDNDuPi8t+EVl1w9KcsA6udIZp+/t/6zuOGsv0YqmR40TrYffBYpoxUL5y4ZRClet/lXePXKa2CSRv0SbWOxpuCYen73AXzyl/dCl7palUKTZ5Rif7YrQXve1mB7OrxYHAYdApJJJNNpJOMxyfobho4ls5pxzryZmJ0yEdc1EQN8vrMPmw/3oTtXhGVbyBWKKOULaIm4WJbU8DdvuBDL5s4eM9BmogAA9Wh6GNj5BJq+eQ3cVh1oogCgAW2OAT2tAc0EAZj59wEAOgH0FRQAQDp/wAKgG0DZgWapYMY24jAiMyUIFhyQldUUQtZnVcHc4N3LTD+1BRLUcVgWUvkPPSTCBmgFNOoIHAU8C1sMDr3ICH2ye3gAQDjgDKAZiO9iMb2/FnRU9j04Hy+jygDE1tDP4PPjSBGeVYabL6Gc7VcBesSGFlGWgjzdSCqKSJKWlSridAoWPNk3WyMAIOQEwNOjtZ+YBDC7z3IEXwTQxyYMm2J0ZEuQAeBC477rAIDCogsQf9f/AKnZkw4ACBwBOvM92NG3B7/rvR+HyoeR1uOgPW+4FIBgQOAEoICAqiggA3PFDlBsAAUCGKIH0G9lsDu7D3fv2IB9ve2I+g41fEb4zpFM/lH0AIJBpXuKkShN9C65DyaMfJ1IgmahNnjf0wDAqKbIsZh4RnUCU3Djl1uf2Y6FO3d9Bh3ZbWhdshjXzfzmkHXqndmduHfPF1C0SemS5QbMZBIrZ1+OQ92b0JvbKw/2Jad+FCuSl07Bu3/8p8xA/p7778e+/fsrdN8AABhq7+IVXi6LQ0CjFgT/DLCDOrTJki3juQfnH+gS0A0gUD8//h6duD2wv885+xU4d+1a0DJwMjSrXMZ/ffaPQBudGt6cqPFXa/6lrj9uDKrr56IgGdP9hFF4wvXQnDYUw5SRvN+ESZBQFkPDAQDUH2C2YbKMy8lwr4Jz4L3g7aIQYJhdUbZd5AkClFwpBRjIM5Or+p6MgWs//l2YMSpmTa4WniPl2hwX31//N/jDV34acSrR12UiN+99AvOaT8LsGXMGXci9z/4Yl51+w6TW3Tje3h+LNYUqK7Hwp//1S3RmshL0c0FdLJfR018QgT8takKPJ6FR2T+RhJFIId2UhMm/6wZmpWJ47YoFeMXieYgYOvryRTx7sB2/39eF/kJZtNsc10GxbIHvdDoKNEVclAYyuLDFxJ9fdZFaBYwBc2MiAQBekzNwBOV/ux6Rzm1AaxRaswt9riGOAFIGQB0AAgDUATCjCgAoUPCPAICuWAAEACwGlirgcQY0OGUbTiwNszkFg6wAAgAR3w2pvh9J5Y+lgcgK5QigOrs6HAN1fZxSCxAcz/0IbAK9vTzhozAAfLcCdydQLgKuT8nn8XUf0HMLgENLQVslikjtt/LwcmUUyxmpu9c4bzBFHXWgUwxQjyGaNGCwbw1qCqkI07UsuPmg+HwwAMBtdMtnFpABIF1FMT9XAQzEKAgG8L4QG3BcuCTIOx4M0SsYDABY6SUwPnAHtBYKBE8+hhJBAGoB0BXg9o77sC27E3k7K+KdgfBfoAdQKQvwBQFJ/xcwoPKbLAEG/6z3V6UA3H/eKeGu3Y9iS+cudOcyFeFAYR1JJr9O0qGOCSBliNQDUDqCyhFAli8eXDjKXjAAAcKAQqD8z7/5bboEYBSz0dEmHkFgaINRRwkd7hCO7WLA9tBi0j9y8j0Qo+iehpserc+Od/+T7ftFO4M7dn4KfcX9WL7sNbi0uWrhFz7X5zvuwBOH/wOua0mGambryVg+4zU4JX0ZksYM/PyFD6M7/6I82K857RNYllCLg5db6+vvx/3r1qG9o6Ny6cfDAOBLkpZMsVhs0mXV1QTgibsBgQlqEwSNgAZn2bFYHI7HmOJ1iXmNoeHcV67FRa++UO7BRLdiPof/+dv3KRudEMWTdXTN6Srlv0r3r83285WdTgwGAAQwSCoaYA0DgPoApoFYRGWthso0MQlGHYGper/H8r7KQscFsnUAAAWQMiVb5mBaARYIBNiKyk2ewKve/hnMPWn1WJ7aMe27HgBghviHj92Md77qU8ICqh8DG198BEtmr8bMltmDjnfvpp/h8jXXv6THzVitKTiuNu3ch0/deje6BrIoliwUi5Zk5oxYDEY8BS0Wh55ICQCQSCWRTsSwsCWNVXNaceqcFsxMUawuigP9GTy88yAO9OfltcL3CZkdEc3DwhkpLJrZhB5L2QdauRz62jvw1pPn4MZLXqlKDk5wm0gAQK6/lEH/7V9E6/p/hzMzBi3tiRWgNptOAGErQJYAxIB+AgCMYhj8+2UANkEZDTqz5Kw9LxuwCw5KvRmZG2nVqKcWQkufDD0ag8YaeoW0qt6UYDwKJE9WmX5F56rtaWbWKQRopGsB4ZGCAI3KBPhd2ve57YM1AAIHAL7Q+MN53uO6rxAS+mNW3XcmsPJwyx1wSwPw8mV45TzKBY4xDxrV/Hm5fvxhJCMwGPhHI9AMRuh+sG8oYMGzbTh0TJHAkNftiwmKFaBiIFQAAAFS6SSgXAEEAPA96D2fkSFf8P+t6Z6U0lQYAJYGrejAjbfC/ZN7EW1bfoJH+InZXSAIaLk2ft+5AU/3P4etuW2Ia4bY91Wy/X7Wn8J/FWAg0AIIAQFKH4CxnQ4d3EdURAE3dG7Gxo7tePbILhEflrUdpRO5BhxkDciPJeyv/KYTgEe+v1Rc+AKBUrbkMzP8d47co1DAL7T/aQDg2AbLcBMPX/APDgCbbANvi5exwM8eDXckPrT39nlYb0XxOrOM81v4oB/buU3Wb43VZD1ZrzdX7sJvtv81cm4n1p7yHqyJ/8GgU93dsx4P7vsyHLckav6rlr4eZ8ffgaTRAtOIwbJL+Pm2PwfLA/huuHrN57EgOljwabL2wYk8LwoArnvoIfT20RpHtWPVAJBJUtMksJ5smX+1PlGlCwH9PyhPUAGPK1kjeeGPdDFyIm/EcewrADZKxZJkwJrSabzzHTdiyWJaMk1g8zzkswP4/uffD0cm1yr3jpNyU4rBl+pvXgOp/nGzNijn34eyAmQQn6C9lU/BDO4x16RNRykDoKgSWQBT8X6P9R1VdEkgm6tlAPD2UQiQbSDrwLY95ElVFeDJwIzlF+Cit7xv0pUB1AMAZassDID3vOqLiHLxXve8b9q5HifPW43mdOugrr5v4y/x2rOuG85pcqxvz5jvf6zWFBxXbN/+3SP45u9+D1u4tFSXNxBJpqDHktASCWiJFJqaUli9YDaWzm7G0uY0UiYtv3Ts6s1gV28BhzI5of4zQ1e2bMnyrWxrxopZzYjHDFieC8v1sLMvi537O9B7uB3aQD++/vbX4vzVtc4PJ6JDJxYAoG2ihYGnfoX0j/8MXmsEWrMHfbZyA5ASAK6X+U6MMUtPEcBiFQBwqzoA1ALQpSZeAQDKis5AOZf1A2ECNUsQic+U8gw9boqYo9DlAzG/6DxAI1OA8u6+voMk3zgHkLLVDOhLawGA47kJAQBgH6mu7/kC48kHgX9gScgxaOxT5QJSc6+AaadcgktXgGIBduEwbItaATXS8QIAMPhnpj8Sj8JIRBQTIIgpgux/AAAwYckyAGb3ZaLhu9NnHVCwEK4AABz/HhXtS8WKFeNQAACdDnmPWAKnMUBlmVaJQS2ZA0pIMPue36Bp+asm5TomAAD4LujO9WF93zP4WecdiHsRxHS9VhDQtwGUcgBxBFBlARxKZAEw+CdAQCcA5RygrAEJABBg2NL9In794oPIFAqwHFu2EQAgKD9qWA7gj9PQOpDbSzmAL+wXrDMq5QDhzH94yExrAIzuqR5u4unIWPj7rggsB7ixzcOFzb435jCHYF3Zl3sj2NFl4ao5Om6YGXpYPaCz4KDDApbGgTRfjFOwjdVkPVm7YqB0GLdv+wTKRgaXLv0rLEtfUJPl6y7sxu3bPiq1OkbCxNql78HpiWsrl8P+ypV78csXPoJsuV1e3m859Z8xM7Zksl7ymJ7Xnr378PDvH0GWgkl+YzBcLBaHpMUHgXR9CQD/zqwzGQCTqe4/fF3M/vM8w84EwYTA63EchcxPFRAgCP5p4cj7Fpw7nQHefsMNE14HmO3rxg/+7oPKqquOAZBOUeG/msFnwohlAPUZfSr2N6brNxbzI1jclDi6GwCPP60DMPj1MhQAIIF/3pJ1M3UABBDIVcuAbFfDNX/xz0gk05MKBKgHAErlEv73iZvxrlfdJNng+md9w46HsHLBGjSnqgBAUL9698Yf48qz/nAaADjGWYlja097N/7sO7diT1evlAbpzPrHqF7fhGgyiYWL5+P0JXNwcktSxlhz1MT+viw2HepGb9EW9W+J+VwPJcvBvOY4LjxpLmYnYyjRXYB8FA3Y2tGHx3YdQVdvP7xSEVp2AFetnIcv3nAFYqTBn8A2kQBAEJCU92wA/vudMKxugCAAy+1ZBtBkAE0EAEh7IgPABHJlaAW6ANDGLiIlAMxkkm6uURAvBADAisic6Vg27JIDx26BU45L9p8CoFHq/JgJaNGIAgTiswCDWX5S4gkC8HcgBMjojbX1q6rZekGBh1DvD+aNWh83NZdIkB8sWroA2jjL20lqQdQHMuf42/rWkvD2wCn0wCEboGzDsyzYli3jSTWKAGar+zYMRA0DeioJPabBiEXUdTEEYdaftSdsAQCgM9uvwC2naEnZgJqYawEAiivqng2PGjcEs0q8HwqUEME6/ggboFq3HtYBENZBUVkBchs6BugFC73v+AlmnHGlr3F1Agf5CdwV36dl28L2zG6s63wcu4t7kHUySEWUtafYAAa1/yEXAP6dIEAAAFAwsCoGqEmpEAUBKQzYWejBs93bsfHQDhwc6KwkGmRENNQD4G0LiQAG7hf+tooj4I9T31nA9VxhFFA8UIELfomB31fTJQCjGDRDBbO8Weu6HHz3ELB0VgQ3zbKR4svsKK1subi5O4KdnWV8YD5w4Swx0JSWz9u4pdvE7j4PF8328L42FzqhpinWXm4AQG9xH27f9nE4UQtXLf8S5sdOq7ljD+/9Bnb03Cv2fq9YeiPOTLwFhlYVbGJ/def34tfbPoGSM4BoPIW3r/xPmJHJqWA91sPxxV278MijjyJfqKrZ8nmjPR5p8Y0CYX4+lA0g6+onY/AfXBOvi/9OJpWKd7jGWRY5ztRxBQjONyzIGFwPGRhv+4M/wJoz10womDHQ04kf/v2H/Ng/zADwkEzU1uFLtj9FS59aIcBYVEfMHFyvL/X+tA6sq/cXNoHvBiDrrgaMDgGBKDBoqnf+VAF8xvp9oNbMjRkA/CxTsOXzbIFgGYUAKUxV/c6ZV30AK866YFIDAGQA/HD9l/DuCz7bEAB4escjWD7vdLQ0zRjU3fdt+gVeu4YMgJcYlTB0pWO5puDYyReK+Ksf3IF7n90uNbtR0v1nzkLb/DbMapuFZHOT+HjPjUXRnSliX08WvQXaTir/b/6DRUGzU3GcOa8Vy2ap7bn4djxPygKePdyDnZ19AopmcgVYhTz07ABObzHx1fe8AfNmNJ/QezgZAACn7yAKP/8EUtvvhjPThNbkQW/TlQ5AU1RZAVIHIMm6f0AbKADM/nsGFf8qAACDTmaVwdpzsZ5TGgFS6KNF4DgzYZdisIsFOBYp9Ux1UiBQh2FEYERbgOhy6CwDNCLQzaiUC5AlJME/ozhnJZBM+oExufA+SDDUC64uG69k3UMAQDkHaHsBn8UHxxYKvssfzvmsx6fNH8sb3IOwSx1wCfZLoTdP35BSUV4fQM2oAUaaiEapRxFFlJ8L04EMAlWv7+ketAip/0GAz88Cxb6gDMCBI0BLAwDA02FESfsvKBcCfjUAAAhGEACwhgIAIGUHGjUbSg5QApxSBEaxhO43fwezzr1ermmytgBQ7Sr2iiDgA32PYl9xH0w/s19j/RcE/TJEFBNAfe5bAsp/V1kAFARkKQBZAP3WAB7etxHPd+5GTyHju0+o+apGC6ByC1kK4rsA+O94hSF5wgCg1oA0H1ciiBOACXQ5CAsNymMxbQM48iE41MRTtFz8Q1cE29pL+Mv5Ls6bo2pxjtbIAPjHdh3Pdlr40kIHy9qqNb99GQsf22diy0ELpy+I4GsnW0JJnWptLCfrydgXXbmd+M2OT0CLR/DGFf+IWZGTKqdZKPfjp1tZb1zCvEVn4urZfzdokmd/7el9Anft+jw8z8HiGefjypM+MxkvdVzOafuOHXjksceEGh+0ILAkC2Co4Ik0elU3778P6YEbjcpPQP8flwsYwUEkoHFduUb+JkOBDACp+QprFPn0sAAEmKyBYcBYCK4psG+sv1cUAnzXjTdi8aKJKwXo7zyCH93ykUGOEjz3RDwCM1oLwqQThmi1hIEZZv/JAqiv6ZcgPqbLPmrulb8wbE4O7wbAMoB0SmW3XsoB3QgekZpN1PNSqwEgax4G/kWVKSuWXZQsAoHq3+oGGGhdeg4ufduHRjQ/j/a8jnX7RhoA33/sc3jX+V+AyeCkvgTgxfU4ac4paGmaOeiQ9z97Ky478w9e0uNlrNcUfPa/ddfv8bP1m+RZTzQ1oaltNhItrdAiEZT1GLr6sigVy6BTOG8P6b18rLn9gtY0zp4/A0tnpJHwreb4eWeuiGfb+7CzcwC5kgXbsUXwcSCXh1vIQ8tlkLaL+Jc/fiPOXrboWIdTw+9NCgCglEP+4X9H+u4vwmkxoaVcVQZAHQBaAQoI4LMAyHwZKAJSls7gn+JyutDLpQyA2WhxBWAZAH/7yTFm6rW58NAKx2aQbcEqleBIgB2sB+KAsQi6kVRgjaHKAPic6bSqZZAXbQNCrEuCB5KA0wjoBoFr7fzs25FI/3PtRh956pEwA8tsvuZth2uVJFhj4E+EkkG+5/i2kwIiMHLvAdwjKtomcMHg3uDviAhRGqYFI5KFFtGhGzHRHKs0/jPqv+/YJQEA4Av/0RlAmmHBc1lCpVdZACEGACn8vFbPKsAtZRFhv0rW3xf+CwEAIkDHe8Gz90sAxAnABwAoGigAQNmEUSii55K/xswrPybgy2RuBAGo21Gyy/jF4TuxcWAzsvYAYrrSAxAnST/Y59AQPYDAJtBnBZDWX3EEEHcAigmqskCCADE9jq39O/B0+wt4dM/zogdAEIFtyHIA6gGIHaASsZQSReoGEKfisxJuIXcANTA16K4ucyR/pgGAUYzAoSaenoKDmw7o6M3ZuGWxiyWzRiZuRduiz7Yb2NNZxocX67hodpUBYPOzPQbu3W1jQYuBr5zuYgWpUlOsjfVkPdm64/DAFty569OIJBK4duWX0aJXJ/LH9n8Xz3feDj1q4NLVf4ll0UsGnT77a93ub+CFrjvk5f/a5Z/CSc3nT7bLHLfz2bFjJx557FEURwkA1DsF1NPqx+0ChjlQfaDMhWeQ/SdIUQ8AqIWFgoJZCsDAerKxGcLnVywqQEPNU40R0VNWrsRb33IdWpqbJ+SWdB/aj59+5eO1zjv+mUQjWo0QH68tETPAv9dej9IBqL9Obs8FQDo1WMxP9mXqMP0AYSggi2UAFLCbbKDVhNws/6AKAARyhaoGgDwbAHJFSzL+Fh0BCnTUADJ52xfY1WEjijd95FtCC54srX6O5HP9g0dvxjvO/wRMU4mVhttze9aLC0DbDNYy117FPc/9Ly5bfQMiFKB4ibaxXlNwfP3wkQ342RPPqvdrLA4z3YRSNIGO7gxy1EgLjR/S9VmqkYrHsXbJbLxi/kw0x6KIx2Ly3PIduO7FA3jmMEsK1MKbTC8GF7lCCSWWsxVyAgJ42X584dqLcMMla08o8DfRAIA8n64La+u90H/2p9DQD6/JgDZDEzcAcQJg5p9uAORNx6NAsQyNInUBC8AvA3AtHTrr4S29CgBYSg9AZb5bAG0ONAmGNOl/Htu1y7CoQ2PRRY/WzE1KgK3CtPMFA3RVKaMAACAASURBVD2ybVlCsLLmCZLnkNvWzM3VB5DjhsdRTTEAgvlQ/u5uh0dl/0DQT03oanPRmVG2pvB6BQDgcbhWNMyYiBpGYnFhKOi6Cw1dgFYCxBa67iUQsAB87ESLhMoAAgCAJQB0EmCgWbbgFlXKWDNsaGJr68DJFeAUM341AdkWflaatP8AAAgAgaAMgPeIFQYEAFh+QH2BAACwTRj5InrOeS9mvuVmaNRlmMRN9ACkOsPDxp4teKrvOTwx8LQAAPyRWv9QKYCUBTDgrwMBBAAI2AACALB/qQdAIMFEfzmDHX178cDeDejK9SNfLgsIIOMpGB81Cv6q5KIGBAj6UcABXzAwmBT9coDgASG2Iy4BzjQAMKrhN9TE0513cNNBHQzov7zIw6yWkQ1sKhT/XYeOF9rL+NMlOl5DQZTQIudnRzx8fYuHlqSGb622cfLMybNoGWnHjfVkPdLzGI/t+LAeGngOd+26CWY6jTct/0e06Avl0GW7gJ9ufS9KVgbxpSn8Qct3EY80sELzXHzv2T+E7ZYQj7biLau/hmRkMNVzPK5nMhxj1+7dUgKQy9MU2J9afSr8cAyAIPtceYECUv8/FgrLo+2n8DkFpQzBPgL1/+EC+3CQHegcTFSGOHwtaj2jyi/C7Iv6mvnwf5PtcOEFF+CK114u7IxxbZ6HzkP7cOtXP9kQAOAETyG+cLafQoAM3GWtGVKXTsbJDBgcqLM/0kl+NhgEYWA/nBggv0v2AFkEao04AlrZuHbgxByM/SICf0V/wRw6DQIAtjhQechknYoegNCDffvAs9/0ISw7Y+2k6c/6OZLP9A+e+Btcv+ZTlVKgcE+/cOAZNEVnY+GcxYPW/us2/xIXrLxmUjhsjNXoGOs1BcfJXRu24PO3rRO/dQsGHC2CUsQEojHJ9vM3TBOGoSMdM3HG0rlYNW8G5iUS4vDRmkzIXPNiTwaPHjiCfR0ZWdQz4+86roh+URwwmy/AK5fgFQuSCY47RZyzYCb+7vorMOcElgFMCgCApXuHn0f5F59E4tDjcFsi0FoAfZ4BjQLYBFHJAKDeVcpUFOhs2Renr5YB1AAAFEpj8B8CAFykoRlzoXmD18usiWYW1AV1AmZIZl7YAUQUJeDy7WAl875IBAGDoL4yJwfUawIL/iCvALR1LgAyPxI04NzobBMAgBn9KlDgv9d9YEEXzQ8XhnkIQkYwqOAfkRIEsk8qQoUeXZHygK4YCzWNlH9m/nlM/ptVKQYDfpGMD5UBlOG5pP87sIs8DmAIWKDByfbDKfRD02OI0B2gIkioDAMEAAg5AQQsAM6MLksypOrCg26T/q8YAG5ZFw2A7MqrkH73/0CLjCxROlbvkaPtNxAE5Ha9+X482/8Cbu+6FyU6NMBBlEG8AAA+9V9KAQJtAKUTIHoAFAP0xQGVi0DVGpACgQYMdBV6saHzeWzu2I2DA11ymxQAUT0LGUUhi0ABABqUAzB1VHENCC6y3lpQ3AGmAYCjjYGaz4dkAOQdfHq/qvn4yhIHcdYxjaDxIfrhEQ+/aXfw9sUGrptVKxy4rtvF55/zQNHT952m4//Mn3qLwLGerEfQzeO2iQAA/c/hrj03wUyl8KblZAAoAIClAb/d8ddwdAsrT7kMF8c/Mui8+Kg/134rnjr4A3lRL2g+G1cuu6lGI2DcLmaSHGjf/v146JFHkMlWRW9UAGALZX6ooIjbUHguaAw0GWDy90S0cKBMcII/DP75O3wNI3UomEgQoJLVCCHUyqVAsRKCz4WaFija+iL79TR5TdfEFeC6a9+CVaecMr5Bmeeh4+Ae3PrVvxqiJlzV/IeDb54/ywDqQQ3TZwuEt5UFGIUnTQ2xBrX8Ag7EAzFA+WaDoRmcw3QZQNA5AjJZHoqlBgCAUKtVv1MIkGuoXEgHgETJGUvOwqXv+OhEvAYaHrN+juS5/+DRL+HNaz6EpvTgWvDdHc/DKehYsXSwpeFDL/wca+ZfjpbmlvF9lsaxN8d6TcH+33ngCN78lR/AtZmpp8VaEoYZh0ZGBu1LdQ3Nra2Yt2AO5jYnsWp2M1LRCJqiUZi6hvaSjZ29eezrz6PIIN91JfjnvujmQnHBXL4gLADWfhuuhbbWJFqTJiKujZOTMVy5YhEuWn0yIpHa982xdPVkAAAIytn5fpTu+waSj3wDbjPdAAgAaAoAYOJMRABZBhBRCv3Zku8GQACA2gAaCACI7zxr5kn9Z/BPcTQJPPkB7898wEuo93qoFL/Sd8ISWCDma6pe378/pVJFUNApt0I32xRd32cw1APeI70X1BfQsFNYCAzyJdBnhp/aAxHqEjCzH4gNMu28Q6noqwnFdzCgUGFQ490BeNkRAQCaKNERAPA7IlQGQHAAZAsVVYbfdcpw8r1wi/3QKZ7Ic7SK6jz4dWb0GwEA7EKyABj1lj1otEMnA4CsAR8A8Mo6tIKFwsK1SP7JbwCyLKZAE3M9z8P+7CE80vEUnstvRZfdiSYj5tf6q8tWloAq6JfgP6QHQBCAgTlvsfo7LQWpC6AjqkVFL7LoFHH33sex4chW5It+n/ulAAI+EcQWV4hQpzUqBxA9AFUOIAAQhxCBsnoQYFoDYHSjb6iJ53DGwmcOqBqwry+00dwyMmSLAMB/dnj43UEHaxea+GSbA50jx29P9Tr49GYNAwUX16808NElfP6nVhZorCfr0d3Bsd/6UP9m3Ln70zDTSQUAaKoEYHfvI1i3+yvQ0sAVi/8WixJnDTqZbKkDd+z8NLJlvtyBC5d/CKtarhz7k57ER+jo7MQDDz2Enh4q3/rzkJ9lZgA9HAAQOAXwW8zGjHf9fzhQ5jmo2n0uNPyav1C2gBmEAKAYKa0/oIhVNQFITR+7mxlcT3ANypVg8LUEZxAE+9Xfjc+P13ve2vPw+iuvBK0Px60JALAXt/7TXzU8ZDV7X1vzH9D9a2j5gUBgg/4nHZIsAJmIQzeI+w8sAeuBkfBYJwOAa7SRjotx678JOhD7rcQafy406wZ8wADgZJzJO7Kw4nYEDFQ2Tsf/Z+87wCwryrTfE26+ndNEZoZhBobMgCIqSVEEBMwB07rqLuY17a6uEfOK7vKvYd1HRdccEBQFJAcRmMAEYHLo6ekwnbtvDif8z1t1qvv07Xs7z3QPS/E0PX3vOXXq1KlTVd/7vd/7aaFaXPPh/5yn1o+/bLk18ncbvoNL174B9TWN4+7xcP8e9B7px/rTmGFmbHls75+xqmY9WpoWPQcAzOIJc477xM1/wB82PSO8/GRwa+GIMNZqGhuweGkzqmqqEKquRnXAxIqqCOpCYSSyBTzZ2Y+eVA5GOAy3WAC1nixLslGKlhR5zRWKyHohUlXRMFYua0QsEhSGhpPP4eDeNmT6B/HxS8/EG+cgHGAhAAB8HPS0W1t+C+2PnxRK9hQA1Js0aE00+nXJAuD+mSyAIDMAaMBwDlqexj1BAOndHGEBjAAAZALIvbPjBqDpi6HpcTkC/HOEUt3XooC5BHCUXle5iTsGQGZfYky/oO9zHS9KZfWpFIN0ehp/Rghwe+VPpYwCHltA8LPtPbSo5bFknAhxSR8AoFEnICHi9Msu+h4LQBiAKlyc3n3eJgEAssoCMSDAeIis9NAnirATQ3CsQegRafyzTAgAFFm/BA84FzsUZWRWASFfMJYBoACAQu1JCH3kESBw/AhbEwRIFTPoSHXjvoFHsSu1B45b8Ix+GvNj9QDGgABeaID8TOr0CxaA0AkgG8AEhQH58/TAXmzr2YNtXftRtOX+lnPCyJ7K05YUIoU06gWA5Q1zoUfigWBi0I6GAogUgWOAAwnoaH/d0ekq0QGes6KFg/65onrgUPdo+jGihUsbYmisHetFHMpa+FS7jb60jU8v03Fm49SQLT7Xe3oL+H57EasaQ/jyYh1UlFalM1nE+3a6aOu38M51Jj5wAie2o7jDPwqP3RQxSoBFqtH/gdKV2Ik/7v0YzGgQr157E+qNFeKun+z4LTZ0/RDB+hjevvJXMEnd8pVMcRD3H7wR7YnN4tP62pPw2tX/AUM7xrToBfaMhoaHcfcD96LrCEVxZFE0cyUuV67J6hgFEigBwKNNo/Z7CATl2DOSVXw/P/NTytn2UnBiOm0cBQEofjbeIzpXj1Ndh/3JfveHHvjvWSneq3uQv5UIXoXWaMDSxUvxrre9E7HYMVx/XBfdHa341Y0fLesk4n1JEb/RGH5+Rh0Ahu77AQBuCCvF6/OcaERuEkpj+ceyAMbP7arfayiQ5QW5Hk2QZ67Gy9Gsh32SzTlgCF3pu5LyNAC4QcpkpMfVtiUYoMZivgi89hM/RESpfB/Nxk6h7tI1kvd3x5YfY/2Kl2JR/fJxoFHPcAd27NuKS8995TjSyOYDD6DKaMGaE9Y9awGAY7Gn4DNger6rb/wxeoaGYRo6gqEgmlqaUFMTR6i+QVCygzU1iJsm6gImDvUl0ZHIifEW8DI2iaxbpP2L8JPRVG5Fy4bhOljRXIsVTbUIBg1kLQftA0nsa+9FenAIEaeAuoCFj118Hi4761SRGnA6a4N/6JnQERQe3FFh3CkMzaNySP7QBji3fQrB7u2wq4PQG1wYzQCqPS0AGv+RgAwDIAuAKQET1ALwhAALdLZp0CnyK9gAzDHvMQSUsUQGAPMMspROmOIYqv238KLevFruVgNwsQKaEfam3lnuvSnspwCA0rSBpZd39pIz7xn+JQwACk4iCc3up/oeYJQBzVUYAFl4IhuADjC1ZFRmCBA/FAvkb6cIJ5GA3ZuEW8xDi5jyeIdeaBdO0YVJhECFAQjRPy91IX97zACX6RrZt34AgKEVORkCoAAAO74I5ie2HHcAAOcE6nc80PsYNg5tQ1v2MEzdRdDTA5AsAJUBwGMCMLGEXwiQDAAhBuiBAQQFhB6AiaARElkBDgy148HWJ9GbHkLGY18o212NQLHnIgDgM+olx8AXRs40joQbCASUMmGEhoAG7bu373Cba0eRmLr46GBS8YnJrES+/GWi73jcbL6fq3OHBwcw0N+DVSedgqHBfvR2d2H9Oedg1zPbsPTEU7H58Ydx2lnPQyo5LDZm9Y3NOLzvaZx86pkYTucQCAQxmBqdMJlj+JQTqnHWSWMFq0jt+k6/g8eOFHFBk4nr60m3cNGbY5wIUBdifA2VRYnWje3HjqE8PtsFVEd0fHUx4z1Hwwf6k0W8Z7eLAz0Wrl1j4nOrSB06vlIBHovF+qisUjOstC9zAL/f+WFoEQ2vWvMtNAVOEjU92HoTdvXdibqWlXjDsu/5FnLqBuzAhs6bcST1tJg/I5FaXH7SZ7A4fNoMW/HsOS2TyeIv992DQ+1tYwxn0v+VCF4lAIDfkwXAd5vx/6T/z3QDNVmP+o1gGsd+I9lv9Pvr4edzkZlAXpux95yn55Yq7mcxKL2CciCGYCkKcZuxE9xU+5ue/39634fQUE9xpmNX+jrb8PN//3BFAMA0daHwL/eRMqTBMDTESVNVHhsPlKI4YETE649lOqhzYpHx/cN6iekyFEBdo9zdc+8mwwiOLsvj2PX8zK/E/kxnaFSNeZvE40jnLME6ZaFIILUC+DkBAFk0IcR2xivei9POu+iozQfTubtyAMCjO+7F8sYVWNGydkxVvPehdD/u2/obvO7F7xv33dOHNyKdGsb56y5bEPc2nX6Y6rHHYk+h5r3bN27HTXf/VezfhNp/OIIgf6prYEajKBphDCQywstfsB2YhiE1Asg0YRSvytziicMRkKLDbUVDFdY01aAuFhJCoclsAbt6hrC/ewiJTA4N0QDqyGSnAZDL4vVnrMWrzj0dkVBwRs91oQAA7I98sh/2nV9FaMtP4cZ1IQQobXEDqPbCACgIyL1whJ1gAENZaIwCdOlc0+E6Btx8QYoBkgXAbAD8rdLvaS2AziwZSqnfvy55E4TeCKDJmxaUN1XG7ItCYEFvArTGsSn9pjpQ/cfRM6sAgJHP/VkEfDFyQoeAAIA12hbFBOBvpiokkON2e/H8nnihXEDkD5nCXIuEVUor1ABITHalUS+nQv7OwU0mYaeH4eRsaIEANJFVgAZmGQDAHwKgQAAPAHCMILSiLQEACgEK9oELLeNCYxpBZjUkKIsItH/dCTNaM5OenJdz/JH43alebBveidv67xYaCmFNZgQYif+nloL3CBgWIOP+aehL+r86TqUJ5PsvmQAGgnoIaSuHPYn9eOLwDuzqlfte8URK9ADU3CKZABzpYwEAOYY9gIZ1eAKB/FiEI/D//3vvXndpg5fvsqRrj3cAYOvGR3HG+vORzaQxNNCPuoYm3Hv7r/CWd74X997zF6w//8XI57J44K4/4KVXvga//8UPcN3b34WamjoMJDNCgTeZGBLpRELhCHJOAEubwjhl5XjqSm+iiM91GShkCljfEsbmPhc9GakC3RTiBk/D8+qAV1VZiHFy80oqZ+PfOg2k8ja+sNjGstpRAKY9aeEDOw20D9i4ZIWBr5/kgpSi46n8XwsBGModxu27PwErmMUVJ34Vi0Knisd1x55/Q1dqO5avOBeX1X8Gjmsjke3Bk90/Q1vi0VExD8PEi05+D9aGrjieHvNRayu92vfcfz8oBqgKJz5ljE4UAkBDXAEA/tj6uW6s2iyyrRS/U95xuR6X9xr4jf/ZU7slMs06GV86VaO7tB/8IIa/r/lv9rdKxTg2tl8bkxZvonueqN+5wL7tzW8VOgDHsgz1duGXX/uIFNwpU4RQX9xUvndvTXVREw+MUelWfcfwAMWC8FfH76uo6C/2Z2OVo3lcLGQK9eBK/SeYAhXEBI9lf833tVQ/i/h+H5o+8nnWEs+K+55c3hbUf5ZEWjIAeByzBEQaV+OKd3+2gvbDsb3LchoA+9p2AsEi1iweGyrG9ufyWfx+47fxphd9DIYvlza/a+85iL09T+IlZ7zu2N7EMbzasdpTsD8Hk2l8/U8PYkdXj8xoouuI1dbBNQLozbkYpr6EGRBxv+FwULC5uOfzF8U8sWwbtdEAnrdiEVbUxgVQEDJ07O4dxoa2HvQnMwgHTTQ3ViHkWiIUQIxrqwArl8dli+vw7ssumFF2gIUSAsB+cSis+NiPgLu/Al1LQ6vWoC/RoNXS4GcYgAnECQR4IEAwBBRtaAmeHJVx7yw5xv0X4QqDU4fGvwtMD8g5IC7SAWr0So8o8/tU93m+XkcBArn3GvPIFABAMKAKEGGc3mc+RlvlIV/irxWZBghaUNytq/KcMxICwPP3AzZTH3sGvXrP+ZvWpgD9uwGNRronSsm2BYLye4bS0czQCSL41rYg65RjiuEpTmZApPoT644REcCKcNfTgp8KA4AnEgjgPMuYc7aBHn8PABAgAEO18hQDBNwsr+0g9aEtqG5ZdQxnjbm5FPcJTAvYmurAfb2P4lCuDQl7CGGdNH4Z+6+MfZUaUBj9ShvAAwEEMOAJAyoAgOkBTY2sEyBjZ7Gp6xlsObIbXckBWI4t5pUx4QDKvier1AsHEFCBov4Lr78CeyQAILMHyNAAAXk9mwGAO279JV7+ytcJFkD7oQNYtWYdfvLdr+MzX/5P/PgH38PVr3sbeo50YOumv+HKV1+He/98C17z+jeLzS4RWQIAD9/7Z7Qd3IvG5sU4/6WvrggA5DIWvjFoYlcfhMGezsuOp3dHPYOqiIbLlhv4QFNRbCq5MDBH8Rd6DLT1F/CepRoubuDncrAeTFj48A4DXUM2Lj/RxBdWOc8BAHPzHs9JLUJp3k4hbyeQt1KwnCyS+R5s7LoZRT2D05tei1pzqTD2tx75FdKFPlRXL0GtfgKGsh1IFTtkLJk3RiJVNTh36ZtxevwaFP+PhExM9iC4AaII4K49e0ZSyinkM5uVC1e5wmP4fHgMPf9kAMze0B5/JdUWevw5byhDZCIjnMdwo0ivN73mfo/6ZP0x0f0qYEQh/JXBB9Yi5yfVXnUf/t9KrFCFL4zd1I73+M8UeFD1XviiF+Pllx1bzYvEQA9+/pUPjabbKelgabhLwFaINHl9RtV/OlVEzJ1X2E+xCD8fb8gLwIf7W4pclQGGJmMBiDFjaCKUYLb9PNMxthDOo0q342hIjVD6ZavUOE4ItiINfaBQsJHzdAKEHoBHGXChi3X3tf/ygwWRDrAcANA70I2u5F6ctfLCcd3OcfbLx76Fa8++HrFobAwzKpVJ4t7d/4trz37fUZnvFsIYOFYAAO+Vff2Thzbh95ufkqFnNF5sA8mcDTskNQH0SAwiVxpHnsgPPhqHGwgYiIRCCBo6Tm6pwznLGlEVDKDoOEjmitjaNYD9fUn6tNFUE0EkJmOvhfAcN/w8LpFCx6EuJAaG8NXLz8ErLzh72nPAQgIA2E/Z1ieg3fZpmL3bgSoNerMrdQCYDjBuSOOfLCuGAtCYJQUqkYOWoIVFo1yXAADXMapk2/SKmwII4MqmMXUgwwCcMMV3AJvuZ3q1mSLEU/p3CSa0MKejDyTwMQDExBKAqy2GRiBAPOAZvAGe9ohr56EZ+2UlKpRXIMLlnHp7gSID872gbyUEKCxJupgJgvQARhbQw7KP2DYv5HaklYYlQQAWkRXRgm3lgUQ/bGpQuDYCUQ062WUcb1nmlPcAAGoQuJYQnjP4mS8EgDQrEcUgACoFAGhwmLWAbCsFABgONAI0OQduXoNb0GBkCxi4/hHUrzhzBp05v6eI2HtoGMonsGtoPx4d3oQ9mX0ICi++9+NLDSgNfc/z7wMBFDNAgQBkAASY6UHUYSJsRLB/+BC29+3Bps49SObSEBksvMK5SAGNYu3zhQPI9IBkLJUZVwoAUNkDns0AQCadwvDQABYvPQGJ4SG4jo2m+hoM9PchXN2AYqGAYpGpMFy0tx1AbX0j4uEAlp2wUoQA6LqB3u5OpJNJBEJBROuWlgUA2P9/7bPx1b06ehI24iENK5tMLIm4OM200GHpeGJQR9egzEd8xhIDH1lsYW2tKRaV3/W4uO2Ig6sW6XhTk/SosRwZLuD6XSZ6Ei7et07DdUtGv5vf12DqVz+Wi/XUWzXzI/m8uhI7cHDor+jL7UTWGhKINidSsTl1bdgulWT50su0LZw0KCLjD9iRYK/0SOkBDfVNq3FB/fVYEl4HXTNQsOc/Vm/mvTS3Zz72+BN4asczI551tdmfKBOAMmSZCYAAABkAc204qWvQ8J9IkNDfGzyH7VHG/2zbpPpCaQ2QAcB/C0+UR8kvZ9xXMvj9xlRp29S1OD/5wZTZ3oPqnyWLF+O9/3D93A6eSWpLDfXjZ1/+gETWfWI7owsthA4AjXcVvy/eWZ1hAOONeUN3QXBA7BVLPIGcH6rj5an+rDMcMIQGTLn+VH0vNQlGRQmPaWctgIsJlk2Ron5jGyPHM0AAQM2rhaKDXF4yY7J56fmX/aghlXPxqo/chFj1/KdYLbdG5go5bN37CF5w2nhAjPdw+5b/wXnLrsTipmVjxotlW7j1yf+Ha8/+AALmzGPGF8CjrtiEY7mnYF//bcd+fP7WezGcyiCVLcByNBixKmjMCqDWFRpl3MBzzhWp2wxhu9VVRbG2pR5nLKnHkuooIqaBnGVjR88QnukeRn8qh5aqCFY1xJEAHQqOAAuCuo50vohD3YPo6U+gmM1Cy6YRz6fx+w+/ES0NXnz7FB/UQgIA2Kf51CDc2z8N86lbgBhANr6+mKkAdYCAK43/mMcCoBggMy/ki9B6uS+KSwO4SLasDwAQGgGGx6ak4MoywIhL497vDR0xXGkgMQSgWgIEXto10aUEDeQsDqAGcBmj4Bm85QQAhfEtjWgRsiDk3j2BPv6bn9GAMwkA8FgvHFjk3vMZamJjyMseAAoZ4S2X7RfokhT0E6KADEHrAWymAvTivn1soJFhQQCA4n9CfDgFN0FRyiHh/TdMA3rQgMGsNiJLgAUnp8MpeAAAKxEp71zoBCP8AIBniwpV+oIjQABmAaBGGXEDAQAYLjS9FADQYWTz6H3Hn9F0younOHoX1mHcz9su39U87ut9DI8PPIn+Qp/QAyATQCr9SyYA/y3SAHpZAYQOECP1PWFAAgGSATA2PSDDAej1P5Lpw0Ptm7B/oAv96aSoywvQGBmdHHO0YYUjaaJwAF838jjBBLhvS0d57uMkcfyzidNnO45WeIGqd//BVjQvkinY/CUa0GCYJsrpGkzWLn6/bmUVIpFRJIYvxb7hIr7RFsDmDguLanWc2gx0DOSxuD6Ev6uzcUpMR2fexe29Gn7TJllKL15l4svLigiGTWztL+KbnRpaqgP4XIuFKm8DeWevg39/xhVpjT5yuo5XNz+XBnA+pgJu3BOFIzg0tAG7+v+MVP6IEKER+3v19vjBNoHflEDF4k+pmCpSfxgxREK1qKleipVVL8QK8wUwdXoKZAjIcwDA6JN+fMMGbH/66THUemXAkuKvjCP/2PADADSGFQNgrsbPVECISteKRCJz4p1TbWDYgUq/J9PxSetIGZL+/hGLhC89n9zTTK4bII8Z6/WfK8Nf9RP1ED77qU/P1SOaUj3pxBB+esM/wlE0nJKzlLFPFoC/nzgnVEVpYI2n9Ms0gewvGvNjKzRNKSLofz6jR7iojsjQglKxwJFjXBcxhhJ4+8CZuaSm1DUL8CDPeE9bcDwPhmok+4we/kTOEhsq/l0s0vCXa7VIGyhoqrKOZMbCy9/9BTQvlxot81nKzfkEkh/Ychteuv6145rGe9u6/3FEQmGcsvyccd/fufGXuOj0VyIajs856Dmf/aSufSzXSPZ1W1cvrr7xJ8jni2K5J1hohJgSMAzNDEAnCMBc7apQuC4UwfLmOrxo9VKsrq9CLGiKzXv7cAaPHupBTzoPhlqf0lKLZXVR8ZzSRVuoigcMHa29SezqHsRQOifSBbqFArR0ArmBXvzPO67CxWedPK1nu5AAAHaTAPIe/W/o934LmpaEVq8JNr5WZcpMAPwhACBSAnosMYHfxAAAIABJREFUANuRAAAzApDfTq88jV5HxpcLkUArIFICirnaWAIw3Z945X0T8UiMPz+n+iC1AMRKOPoMuekemVzCgEZRQSr5+4BiYfB7BylqvjDOvR9h2HvWII13uwjo+8Zox4ybv71wAWitQDEpK/eHHfB6BAUEMDAA2MO8cQkIqL4YAwTQ45+Gk8vASqXgFh1o4axI8ReIBKWmmMm8fmSc0NuvwckV4CoApBIA4HWVS+Of8yoZAQQAhLvLEJ9pfESwRxgAItNAgQBAAd3X3YKWMy5bCNPJrNqwe/iA0APYOLwNGTsJXXMQ0PWRMAA6CoQwoC81oGIE8P0X2QAEIUTpBPBvpgeUWQFEuEGyA9t792NnXyuSuYwAHzzuy9i2i6HJFICjYQAy58B42oo4ht88WwGATZs24uTTzhbif6YZEFQ/et2IPMarqtE/mEA0XiVeRo5lHpPLZqA7eTQ0NmM4lUM6nUQ4HEUwFEImnUQsXj0OACgWHXy5y8Rduwoizv+Gkx0sCbq4JRvEM0M2aqI63lLj4NwaHYm8gxs7DNx/yEJNRMdn19o4v95EIlXEJ7tNFB3g84tsLK0JCETnvw4Dv9htIxbW8a+nAi9rPL7i/znAjuViPas3udLJLvB03+3Y1XsHEvlOsUiIl8zUoEdN6GENRiiIoFONkBFHQA9jON+Ogp1GKFSDRYHTRHhAZ3KbUAZZW/syLDHPQjRYi4hRi6jbAMOXEeC476+j8BBKAQC/QUsPf7lyLAAA4VmcIAzB3y7VZqrcK0Nytga0NHIk+8Bv2JPVRBbAbOsf2f94nnGmw1J1zqbucoAN6ztl7cl4y5uvOwojqEKVjKfOpvGTz79HqMWXYwCIbaHw3Mu4Uz+oEg6OzRAgj3URNCnmOt6Tr+67Uiw/vyfNn3oAFcM3PE6RzDig9ocz4aUeu26eqyup/kukrHH0RvEu2A4y+dFYf2YJYLYAFgr/Zbx/8+90zsUpF70B51zyyjl7T2Z6n+UBAAd/3vAzXH3+28dVy3tldpQ9vU/g/DWXj/t+w64HsHrZKWiIL55pkxb0ecd6jcxks3jdt36GPR09I+ASY52NcBSgt58CW4YJIxaHo2mI1lTjtFXLcP7KZlQHgqgKmkIg8Kn+JLa294Gi0UuqIzi5pQaRoCGAK3oASQFOZArY3NGL1t5hwRTL5fJCe8VOJaFnUsgM9OCLb3wF3nzR+mmN24UGAHCApVo3IXDLJ2AM7gJqXWgtOnQKaFMHgFlP6AgToQBB0rCEF1sCAPT60/hm2sSw8GKDtGd+5gcAzFoZ40+vaDktHuFt945hikG/oc34LlVoyQaITpQI1PoBAH/6tUpvjwIACFiU89bLBUR6+qkVYPf62uAZcvyeIQ9cr5wk4Awqd/soS0CADTbsTBJWNg2bWhJ0CrAbwgYCMRdGMASdvibqA2jcP3BOpdvehZOz4NBLyVIOABALIYWBXLh8FmyLxwCQayQV/7WJAYBrvouWC96yoOeZqTQuV8ijLd2Bv/Q9gkO5w0haw1IPwIv7l0Y+jXsvK4DHBBC4i2f0C8aA0AMYCwJQ7NSAnF92DOzH5p4d2NvXiWQ+I9gkI3BViRixYAGo0H+Rc0DQR8rejrZhV09FBkDUU6TP5MencJvoO15pNt/PxbkEAE494xzc8subsXrNOpy45mREonFs3/QoLrzkMvzipzcLwa43vPVdSAwPiu/a2w7iR9+9EavXnCw0AbjQ/vF3P8er3/A2DAz0Ye0pp2NZS3gMA6A/a+Pj+03s7LSwfkUAN60sIhAykEkX8e3hIJ4asLCoysCHGmwsjxvoTFr4cquBjZ02Tl9i4lsri6iKGPhOr44tgzb+rtnFRQ2GyDX62QM67mm1sbrFxNdXW1hR7UOZpzI6F8Axx3qxnstbLtgZ/O3wd3Fg4BE5UfJFDoURa65Dc+RULDHOQiPWIKI3IGgKiVVx+Qdav4GDA39F/QmrcW3Dt7B38H78tfUmGLUBvGLlF9GiS2HAcuV47q+57HtVF9/Bvz32GJ7euVN4DUQPe8rKYmNUwdA9mgCAqpted84hkxnDyqPrD0OY7JzJ+pJ18t5p/Jf2ARkAkgUwe8NQGV2zNf5VParvhMeWmxQ+U8cR2RCue9N1OPOMMya79bn7njG9hTx+/Nm/FwaiDGocX9jWqBfb7wcAuGDTmJebnlF9AHY753QWFc7lH88iW0C4MtU/FpbewsoaDgQKINqkymzH09x16tGriTGQZOrSkC8XnpIr2sjTw6UYAD4AgCzaVHbUq5cpuIg2rcU1//DpeU+tW27O55i7a+vP8JJT3yDYS6WF7/wD22/DZeeMZwgc6t4D27Jx4tJ1R+9hzGPNx3qN5LP4j9vux7fvfkx454WWBMeYAAFi0A1DRAZHG+rR3FyPZScsxbqmatTzublA53Aa+xJ5DOYt1BouVtbF0BgPS8Y4NFQFTCRyRezqSaB1IIlUvgAKBmZzeRS4xmUycFIJuPks8slhfOjKC/FPV188rSewEAGAfCYJ/O6DMPbcJdPTNegwFtF4UCwATwxQZQPIW9AG80CRHmY59zlFz/OtBaEztR9/bFNM5ZoeAowT5GfjigcKmGFAX+KxCTxDSVDtSxmcdR4LYBpr6gjTwNMVoHI/GQATAQByNZHGP0GAkQmeWQRUuAPj+ql3QFp+D+FNTxOA/yzCSSaRTyXh5LJwqSXB7EdBA6F4FFqEtH+P8Wd6AoHUCPAYAFIg0IKds+RyKAAAGvs2dFATwGsQPf6M7afXksf5AACqMDhFfUIAYOAF16P+2q9PawwvtINlaK+LZCGNg8OH8fDQBmxNP40QTAQ95X++42NBAKUHIEGBURDAyw4gmAKSJUwGAEVeTZgoOEX0ZAbxcMcm7B1oR19KhgMItpu30xN7KhXGyCHnEwb0pwf09+OzFgA40tOHqupqDA0OIhQOIxTihKsjnx4S4n6JdBa1dQ3oOdKJhqYW8R03g3Y+IxZcWzNhFYtCQ6Bl8TLxXTgcGQcADOVsfPlIEJ1DNl66RMM7m0Y3J91JC98ZNNCWdHBJg4Y31bkixvPnnQ6+t0tm5vjAaTpe1wT8rt/FbZ02TmoI4pONFp5JA5/fraEv5eLta3X8w1IXxnGWApAD7Vgv1nM1SRTtHB49/B0cHHyE0xn0uIFl9efipKqXoMU8FRG9cgzek12/xtauXyC0LIbX1/8QW478Cs/03IrAkhCubfw2qk0vnqxMY4/X/pqrfi+th0b//Q8+iH0HDoykVOJnyvNdiSp9LAAAsg8mMryU0csQBBq4qq2zNdbUvZUDQNR3nK8UK2A2z4Z1zNT49xv9QlDQM/j5W7WTfcH+ef55z8M1V19T1tiZTfsnO5cZXm7+zN+hQK9KGQ0Anq8888rgVs9Piv6NV++fCgsgFuXiLlvnHw+iXxh1yvACr/GVtBhCQQ0hMg080bsKCScm64Lj4ns1ltIZgkaloXAy1VHKlwJQMAJ8IQAqFaACBygCSCDhbZ//CcxAOQPh2HVLpTn//p2/wLqGS7CoiSJk4w2Pezf/ToQIlI6f4cwAth94HBedcdWxu4ljeKX5WCNbO7tx2Vd/DF2I88oQE1F0HYF4NZqb6rB45TLE6uqwqDqOxbEQhlMFPHVkCEO5AoKGiXXN1VhZF4eju4ImHDMMoQmws2cYmzv6BQggxq1VQCqTl/pU2QysxLCI2aZFZqUSuPrcU/G1t70SwUBlplDp41iIAADvNfvo9xC8+5twjQy0Ohf6Ig1aFen/XhiACAHwWAAiE0ARoNFPCrNFZX0Zc66LdJ8BOGYUuh5hpnVPbG8FoEdkHD2tsZGiA6Gw3IST3s+MACOvWMm7Jp41gQIyaiKjegJTnXCVh3YqAIAKAbD7PACAzAaKHNL4poiJ52Ina5RjkakFaZjnisgle2Enc8L7zzWWrAgtZArD3wgFoJsaNQ0lE4C6AHRqGfT689/UViAgQGu+KOx+hyn9PADALZLYn4crhOU0aHkLrhD/mxkAkDj1GlS/7afHcNY4epeiYHcqn8amwadEKEB7vgMurBI9AI8JoOj+zMw4LiWgChVQGQIkCMDsABQGLNoW9g234em+fXimtxWpfBa2lx1gxDHmE8Qd0QMQqv/lncfP2hCAmcb4T6ZtUKoBwElsX8rBEUfH84I2wpywfOXAsIX/12cgWXDwhmYNL6/T0Jq08fE9Bg4P2Lj85CC+sNxCW8LCFzoZG67j35ot/GI4iD/ssxAP6fjoOuDKpuOP/n+8AgB8po8e/i729N0tJslgbRTPX/ourA5cAkObfLN4KLEB9+3/Eoz6AK5e9C1sPPxjdAw/ifBJMbw+djMCgi1QvszH5uboTY2zrzmfy+PeBx7AocNtojK5sZ9cdM8PAMy1CCDrpvFNBkAl40zuDXVh+PP6giY61Q3DBN2mNp5kHrAfSg3I0T6aXRiAug492NMFLkY2x0xLaNsCSFWZBEpBCfbNmWeciauuuBINDSUUy9kPn0lrYHt++fWPYLDvCLQKAAArYfsZBlAa808jnsr/StRz9IIumBKw3PMRY0NzQRr/+PNkDdwcRD2tgErPmJ+HgjoIBMzF2Jq0s+bpADWeuIdPpimkO3YtVN+rDADqHRBx/54GAD/zpwIkAJDNFvCqj34btY2MA56/UokBsPXQwwgUqnDamnPKPt9H996KU+ovRH19wxgGSr6Yx5+2fA+vff4/PSvHxbFeI9Wc9bEf3YY/bt4xIsJFMzEWC2PpimWobmxAsLoagVgc9YaJtv4kjiRyCJi6EPk7Z2k9akhlpylJEVhdx2CugMcP9aIjmZUiXswqZBWRSmflnJlOwU4OewJ13rxgZXFSYx2+/e7XYHFDTWWtkJLhvBABADZxuO0pRH7+D9DSrdBqHOiLNWh1NPhJo/KFAcSCQmxOSxZFvDmcoKT885/0NtsuNKaYowigFoIboMGuQ4usBMyGsakAVd9QSJDq+QbDAOiUYdB6pX02adUNgNYoAYDprOWlAMBUphoCANlWCUoLgUIl/sfsBp7uQTqDXHIHrOEhwQ7g+BHHMwY9FEQgEIUejUEP0sCX7CfXlMCVFigFALiXYJiABwYwm2KG6fwkA4BYg25SZI6ifgRheL3yAIAAKayJQwCSp1yFqnf8Yio9seCPUZkB2pNdeHpoD+4f/hsS1jACI+J+HgvA8DICMCzAUHR/yQggS4DefBUOIMEBxQSgpsBoOMCuwYPY0P2UDAfIZTzdBS8CxEsVqNZEGQ5AJQCRAmJcXz4HAJR0yXQBgMlGp2O7+Fmfi7t7HKysNvDpJhtmQMf3O4D/3e1gVaOJb68poDZs4AtHDBwYtPDWmiJ+NhDG3l4bZy4L4EsrLSwiInoclmO9WM9FF3Uln8F9B76EgpNGsLoKF5zwHpwYuNiLpZn8CqncIH676++AoI6L1vwTtuz9ORL5I2hevQ6vrJ6Y9nQ89tfkPTLzIxKJBO578EEc6e4Wxj+przR+R4zMClXze5UGkAaDot/P1lDyAwulnjfVlFLDXyy409kwTNBdvCf2AQGISvXKNjqgQOJMgIe5MP5VeAQ3JRMxEc5bfy6uvfpaxOKj6cxmPlpmduYdP7oRrTs2VwwBEBsnqvSHjHEK/PycAIDI/OcDefi5oPqH5IayHFAUDmkIUiFIpOwZ23aez/jgoMf6Kjd+1HPiNQJeZoCJ+npmvTP/Z6n7ZDy/X5tLtUy+6y6SuVFAjp8VCo5IAygfAMEDboKl9zYvvnPwknd8GstOqhySdSzuvhIA0NHbil1dG3DZWW8c1wzew872zUgOJ/D80y4dxwL409Yf4wUrrkRjXfOczT3Hoi+mco35WiM3723DB350GwaSaUQjQVTHw6iujiNSU4tgdQ2scBzDmSLSmbywUWvjEaxsqsaJ9XFEAyaqAgFUh4JI5gvY3jOE3d1MH2wLw61oWcjmCyLm38rn4ORycNJJOFYRmhcvLkIONCAEB++96Cy87eL1CAWDU3q+CxUAYCYu96fXQT/4MBDVgGYDRpMrMwFw7qT2Cn8oBEjtJTIA6Hlmmj+GASgAgN8VbKCgA3nS4zVYhRxgVMOMrAGqa4GQZzzLCV1S8VnI5owSKIhUHn6lLICpDNTSY+jFx+7y8f/07pOur2j+bj9gtQOm53ASsf9FIJuDnUwjR2HIYg5Ofj/g5qGFa8T6Y4RDCAWYnUKGpsjCTAAEBtwJAQBmSdN0qQNARoCT0eHkPSFCQRsIQrMy0AoFQfsXDAAv/l8IAbJbi178OQGDoPxepQH0iwCmT3ghYu+9cya9uCDPIQhQsIvoyfXjr72bsCO1Gx2FTkT1oGD7SNV/RmNI6j/FPoXR70sTqEAAlRpQCgeOggDMKsb/cnYePZkBPNi+CfsGOjCYSY9mB/AJOqtwACH4R9V/kX9gLMD1HABQMpymBACEHZD6P2BrWB4CAmITV7n0pi3c1KujM+PirS0aLq3T8FCvhc/t0GHbLj58ho7Xt+i4p9fCT1qLiMUj2N5uobHKwMdWO7i4nqllphF7tIBekflarGfaBUzpd/u+T6A/vQ9mOIgXrvoAVocuKp9Ts8JFGKv6m2feg0yxD2tPvAKH2/6GrDuM09ZejfPD756wacdbf820n6d6XmdXFx58+BEMkwZJj7JlCeN3MoPaDwDwWAqAkmo+2XmTtUsaFtL7Pibu2zPy6PHnj7/M9pqqLv898bOJYsT5PcMACBhM9fp+UGW6nv9RL60j4lb5nMq1UQES8VgcF190MS656GLo/jRIkz2AOf6em+/ND96JDXf8tGIIgLokjfRyMf/S0JcsD/+z4r/JAihlDYiNksc2qGbO64rP0kU8xHSOnmJvGRBJ1aPSA0qUf/KsDnPcjUetOnV/XCfTWanRMKafZWfCH/+v+jefd5D3NqbslQTzU3sAgEgRWHBw/qveh7Xr5zcdVSUAIJPN4O4dP8I157xPxIL6HTjsl0RqGH/Z8X287nmfGOMJ5nc7Wrcip/Xj3JXHv9J26eCajzWSfZorFPCNPzyAh/ccRJB56eEiGKtCIBrFYNHAQCoHywwhFApgSXM9GuviiAUNrKqOoikURjxgYF8ygy1dCWTyBRTyZGkxrWUR6WxOGP92LiviuDleHeX5ZTYROfAlyOg6iMLBOSc040MvPh3rViyZYA6RvbdQAQC2LfnofyP6p6/CjhSh1zoyDIDzIkMBqHPCEIBoQIgoawlS3BkPLxTsRlgAQnSOAIAQAuQPUwJqcPJ8z1vgujqMYBB6IIxAVRyIhAT9n2kbpRjDCiBQK/tY5Hz1iwD69t5uE6CTqTYNFoBK7ccQAOyRLAPhrafR74EQpOzLPKVwGZZQ6AWyB0XKMAJB+UwadqEAR+07dAM6j9P7hXq/Fg4hxvvyCUqPeW88AEDMjfTklzIAaPiTASDSKfD2CoINYA2zKxhyYcPNJ6FRW4hzqmh+CQPAksa/0ABwDWi8jlU+C0CuYR3CH3/8qK0b81Vx1s4J1f4NQ1vxZOIpFJ28YPuR8UMTTsT9EwQQySHGgwAiQ4DHBGCGAIIAIouk0ATwmAAMT3dsPDOwD9t69uKp7gOCaSnB/9FlQsk1iM9VZgCXGQaoGyCf1XMAQMlImQoAYGtFfDsRQMewhefVaHhzjSOE/yoVvii39bu4pcvByhoDn2620VMEPrjTQOegjctPC+GGpRZaBwr4fiqMxw5YyFsuLjwxiC8uKyLipQWcr0E9m+vOx2I9m/buH3gIDx36pmAxrVx5AS6p/RgMTVL3plPu2f8VtA09joblK5E4cgR2oIBLV3wSKyLnT8geO976azp9Mt1jOXHt2r0bjz7++IjS/QgAIBbgyjUqsEB5wWmUEwSYqjFcrmbl/fenHuRn9PgTXPADDLO5TqVri9RJhalR+xVYQBBA7h0nBhDV4sFOpcGpjp/KeaxfpB8UoRmWYB+UuybrioTDWLv2ZFx84UVYuXLldIfEnB/P++44uA9//O5nJgUACBbEYlLhd7Rf5DIbjxBcKjVOXUnlD5dnAfA8bg6oB6AGs/8xibGlaaiOytSAEwE+bEVkhFHg7eHmiHUy550+jQoVAJDO2iI1d1kmBBXFs0XhjPKXTNYGMwGosZhIj8ZvUyyQ4MBJ51+DC64c72GfRhNnfWilOZ92w582/hgvP/tNQrdIqjmPFr5zv93wn7jqjHcjFq0a0ze5fB6P7LoFLzvrGGbVmHVPTK2C+VojORaf2HUAX/3LX0WaNG66c1oQg4kccnoARjiMuqoYli2pR6ymRqRaW1kVxaJIGOmChSePDKE/73haVGkBkhJUYJo/i+lsqdbuAbZi3NPYp3HKTANMLegZpdy+14ZNLG2qQqSYx5vWLsFLzjxZzBWV5oiFDAAMde5G/AdvgFPoga7CAKqJtgYApgUUGgAGEDShZfKgJxn2WADAKWjQGbNOI5QAQUGyAOTLvxJFK4hiJglbMecMQ6RypKizHggC5lJo0RaZzpFed87lBPKFips3P7M6PSZFA6kJMFlRKQMF04A6Jb1AgSmkaUBL459ed05sIu0eDfxsVrQxnxqC5uyWtH5VxPOVQAYCsu1mMAUjkJOigBIl8nQC5L8ZuS9k4ij4p3teehrm1ADg3zp/84dzI38YBkCLswCEbCBtwM44cPNpaHZBhsmJEAyPAeDTAOAVRSpANoG0c16D6QDJwmIGFl8awHz9yQh9YsNkPXhcfS/Ve2TZPPg0Hup9Aq3ZNhTdHCKM4y/JBEBjn0wAkQbQxwRQIIDIHjACAIwyAQKCVRBAwSlge+9e3N+2ET2pYeSKBQEeqHaodLhslQIBCASIEDpXE/oZzwEAJUNsKgBAwi3ixh4DT7fnEQvpeNNKA6+uJ72jMhPgYMLCjd06CFJ+comDJWENnzlk4oF9RVyyOoAvLytgy4CNrx4OonPYwQmNBj6x0sb5DXJjebyW+VqsZ9JftlPAPQe+go7EZgRrorhy5dfQYKyaSVXYduR32NT5vzDrw7CH8ghWRfDqFd9FzKyfsL7jqb9m1DHTOIle9o2bN2PbU0+Js5QBPpH6v6re76nnZ0qIjzHnMy2sU9HvlWHCyZSiodONk59OG0rvWyztUzDoeR77kKyWiSjkqj6/4V+Olu5vs58tIA1/mY1gora1NDfjogsvwumnnY7q6urpdMFRPTaXy+Lmz7xLbsYmKLxnxvSWU/Bn3zFd61jvtIyTlEKBsuKyoQBhXaQOrNTnQi+AFNgJvPvqeTAUIBqmtsCo4XtUO+8oV877oKFOb36l/uPniYy3cfXaw00QBQMdioR54IkfAKD3v2hrqFp0Mq69/tNH+S4mrn6iOf+hp/6I9asvQlV0vOgs73HbvifQVNeEpQ2rx13kvi234ZIzrxYaJM+mMl9rJMdRV+8APvCLP6N/OImhZBaZXFGkA6yurUZdQw0a6mtgRiIw41Woj0YQ13S0D2VwJJkVdpNmGCjSwCsUpco/DT6CtPT2eyngNKZbNQPC0DM8DRlu5vPFovACtjRWo7m+SgRmF4aHMHy4Ax+/5BxcdObJxyUAwPXD+t83wdj9MFBrQGvSYDRRYIGGP0VWAvKHjjDLhZYqytR+ZAHQ208dOuoAEDyhQVqQ3n9YBAFcOHo9dAr4eQKrDDuwshnhTSdYLcPUYjCCy6EHYqLPBZ2eYAB/AoZ4bgKAMXS42mJoRp38rtQL4Q8toIHvrYni2ab3Ae4QKDwrr+2KEA9m7CAgIOdsqemuaQPQ3TbAiIq26DrbYAqQKRAOS6+8EYCrD0GzBjxNAlqSATHn6QbrUe893cq2/CmnA0DjnyAAdQJ4TICWqRcKYBdhdSbgUGgRFnRmC/ADAOVCAGgH2S50sgxIeii40HL2GADAqlkO81+ffjZNSyOGN4HawfwwDqbacXffw+jIdcB2CwhS0X/E0Jc6PySP892eHATwMQFYj2aKn0QhhcPJLjzcvhUHh7oEs0iEDSijf0SvQgrljmiXMhyAIpH3bemomAZwImN4MkN5Nt/P17kcjZNdmyKAoaCNBwZs/LDdReeQhaYqExctD+Cd1ZbwBJUrjuXgZ90u7hlw8fLFJq6rdfCddg0/3WWjpQp41XLgljYdvSkHJzQYOL0F+FBtEY3V0/c+L6S3ar4W65n0QaY4gFt3fhh5ZxinrLwCL6x970yqEee0J57EPQdugBbT4aQt1DWswNXLb4SJygKAPO946q8Zd84UT2T8PzMAdHV3y4XLm738MfCVquKx9NTTS6YMBxrqs9kMl4IKNOaoLUDjfzKDfIq3PO4wdc+8l0opD8vVrc6j8U/j3G8Q+o13tnus4T81cEE9DwHGWPT6j/dQ+z8768yzcMXlr0BjY+OsnsFM+3Gy83702Xcjl0lPqAPgDULEuTGFZH6ownutYvoqT8zHfz3h5fdS9pUDAHhsPKqPew7+upk9JhyYOO2feq6MMyTroFzowWT9sFC+Hx2/QCozMYBVjv5POCVJz5XY9MixWQoAFCwXRqQZ1/3rf8zrbU805z/TuhkNVS1Y1LCsbBsTuX48s38LLjhtPNV/e/vDqNNWYdmSZUdtfpqPjpuvNZLjKJPN4ZVf+yHa+4fFhjocDqC+pgq1jXUIBIMIVlUh3NAIWw8gly5gKJ1jDiFJ6Xdt5AoyhE0Y/vRGE3SkYUrvLo3+UAhmIIhgKAjTYOywPjJ3r2qsxorGKri6jn6mCnSBQ/tacWjXXpzTVIOffeQtFUUBFzIDgGNo6LGbUXPLv6JYbUKvtaC36NCqaPz7UgIyDIDsKxEGwPh/UtPp7dfhCoPflQAAwwDIAmC2AKar06PQ9JUyXl3N2Z5uiG1LY9xh6jtrCVw3JAEBsW9QDIKxzAoeo5uLJBtgAhriaD1cVhxo7l64tKR94L1g9QjmmC7ZHlw/yPggAGAMwAgERZpS02MlCBBC3AMPNOG6SWgiz1hZAAAgAElEQVROt8cOoaFfKlItTEGZ1lAo/pfoAMCBqxchtK2D5KizXlafBYp5IDsAOxuAk3ZEFgAp8OcxAAQQwLSBHiuAc21BcNvlJQkAMGVrGQbAsxEAEHsiQa7XhDo/jfMnBrZiW3IH9mdaEdRo8Mu4/pFwAPG3pP0Lz7/3twIF+LkSBFShASpFIFkAvFZeMAH2YEd/K/YOHEZuJDV0SWILiQGI+UQXc5KGZ20awEzei2UpWaGizCkKYKbfL2sJIxJhSisXTww6+GkPsONIQQg+nX1CGP/WUEB1jHGbpUrFwN0DDn7S4WBlXMPnF7u4fVDDjU87WF7lIuGY6E04qI/pOLXJQdLW8IGlwPq64xu9n6/FeiYbk719D+GRw9+EGYzg8jVfQEvwlJlUI87pzx7EnXv+DcVQBm7BwYnLL8bFdR8ZJ8JReoHjqb9m3DlTPLGt/TDu/MvdI55lnkYjWHmbJzK6lQCguhSPnS0AoCj4Kr49EokcdeOfk3U2m52WR3fUeHLgONI4lyr8ox0/G8NfPQeRo7rE618KLjB2+cIXvRhXXHGFCMFYqEVlAhDUzAkK708q74+l9fNzxvbR+85SqgcgUvZ5WjHjx62IyBOhAHJvWF4UMBo0BANhMrBJCkG7gqnADYXHyZz0vIXybNQY4n3Q+K+0yVbHUXjN3+fqc7/oH79PZhgnKe8ym7eZ2hq2Fsffff7783rrE835R4bacLijFeedduG4EAAhPFXM467Nv8S1L3jnmHtgH/QNd+OhnbfiNedfP6IjMa83OkcXn881kvPo+//nFjywYx+a6qpQUyWF40gnD1VVw6ypw1ABODKQEuAwN++2w9R+Foo02mn0F/OjVH9xMj27EYTCIaEtEDBlmBGFLS3bQTwSxPrljVhUG5Vx1wB29SewdW8nBjs7YQ/1I6o5uO8z70Zd9dhQENXlCx0ASPS0Ivrty+AUk9DqdeiLXOhVmgQAKICtGAB0sGWL0IQeiKcFUPSnAyS1nkx2TwfA0uE4JnTzpBEGld+wHxmSFNd1muBqdQIMoOderJv8LQABz3uulPa1GFyNoQCmOJYMgRFvP68kjHmfJozjQNf2Q9MJRnprh5cdiGJ9PF6I9hGQNwPQtV7A7hnVIvCxAyCOo+vYBIo5wKSDxAMsygIAItZMhgHQRCX1n3oK9PILRToa/16YAMP3HMb7J6AVMoBeFKBCsa8InffpMsyiDADAYcmwAIoAijWHa1BlAKBQdyKC/7xljmaEhVWNpODz/bUxlE3ib4ObcffAI7DtAnTNGREFlAa/JwjoMQH4OIT+kqcFMJVwgKAeRMHJY8/QITzUsRntQ/1I5rKiDo5hBYCr0Sg+k7uM5wCA0qEzGUCgAACex3dy12ABN3YZONhTEGDYkroAzlgSxLtDOTTWMG3U6CSwO2Hh6x0agoaGLy6yMJB3cVO3jt6ciQO9NmqjGq49yUCDbuGeAQ3nNBh4f70NM3j8ggDzuVhPd1r4456Poy+9BzX1y3DV8q8hrM+cppwu9OFPe/4FWWNAvGznn/hunBqaPC/z8dRf0+3f6RzPSYre/91794rTuPGi4a+M71Ijy183zy1lCdDzr1LyTacd6lhVJ2Pw2Za50BSYqB3KaKe3yM9imOwcOS/R4JeGf2m/lOu3yQxKfx+wTqHwn8+P8/qPGG6cCKmaHwzhkksvxSWXXAKCJQu5/PG/v4jDe5+eSFbC13xXpAT0MxzUQhuPBsSiXtrPkiEwsSAgPfejTIHxvcU6YiFJI/RnHKjUrzx+VBxwfJsW4vPwG/+k8EtopHwRY9Fxkfap/6u5gr+TaSmAKZ+NBABUSQlNAYYXGHjP1+Y3H3VlDQAXicwgHtz+e1zzgndVDOO546n/wfnLXoOGusYxx3De+MXjX8a1Z30I8Wj1cQMATTYu53ON5FjasqcVn/7D/dLR6Xnv9VAUeSOMAQpPagFp0NEIpGFpFeFSkNWyBN1Xvbsu49CDYYSiEYRCQQRN5TiScbzRgIEV9XGsaq4WImIs+aKNHZ39eKq1C+mhYTjpBFyKruazeO+l5+H6V7wIMQrclZSFDgDQE5/++bsQe/IPsBti0Fsc6HUQDEqhA0B2FcFVsgDIlkgwUb0pwwBsDa6lw2XqOZGmzgsDYJgAWQAOwwBWQNfjknGhBP7GrI+MzwgDDPkkq8ArQkmdz9gDutU8L8M1FgNarQQAdAINo+CxELv1M8Tsfmh63ygQx+9p+JcL59OY5q9LAgAqLaGyI7iki/mfbuMAwMwCeqcHAPA7ggN+e0HdiwPQI08tCfpAgwxtKEgAQOhMEDXOA4UsnEwSbi4BIxKQ59DezxTgJslimAAAsNjPAZGSkdfQeWwFBsCzVQTQ/9px7NiOhdZUO7YO7sSG5BYMFgcR1gKMKhnHBOCjEF5+X1iAYgsoJoDUBCgfDpAqZtCd7cXGIzuxt/8welIJKSDoBZaIPYnXQLUzfC4EoGSinEoIABkAqnAe6EsU8JNcGI+35dGTsMQ7tbgugNOXhXCBlcO5MQjPUCZv40u9JpJ5B19uKqAj5+JznRG09tmoi+n41KoCLlwUwIGMi290SdXIjy9xsYZqqMdpmc/FejpdNpBuw2173i9Q5VPWXIEXxq+fzunjji3aOdy+5+MYsg4jtCiGqxu+iWrGoU1Sjpf+muw+Zvt9f38/bv3j7cgXpKK8n8YuJzK5SVIUOv/1uEiXKvUrDYBSZs5U26kAACUqeLSo/8oAUvc8HeNfbk7o9ef8NJaSXwoGiD6coriIOlexLxizqYoysPg3PSUMdRL0SQe48uqr8JKXvER4whZ0cV08fuev8eR9t06pmcqwJutLbPTGUDpdxLlZLdO/HLFVMdI2x8fny880BAwXkYjMKOAHGEbXGxdV4YkzA/iPFe1gNi1Rp3zm5eqd0o0f5YP8YzQl6PuyT8oVdWwya/mkl+SR4v0XKv9yfpCAGIUCRwEAggH0sGZzLv7xG788ync2cfUTAQCcB377xE147fM+KBhMpUUYpAcfgm4HcNZJLxzHPHly5+NoaKjHypaT5/Ue5/Li87pGku3s2Ljht3dhc0e3MP4S2QKSloFiICqF48R8oEkvshff79oEZAEjFheCfhoZA9EoIpEwgqT+e2FktuMIvZAT66txUnMNakIBUA286Do4OJDEpgNd6O4fEjHsFI9zigWPll1Ete7gU1e9EFc///Rx889CBwDY4IFdD6H+B1ejGI1AqwP0Fg1atRcGwBAq/pAJQBZvrggtRY92EHAM4fFnGABtTo3Cc0LQXgMKAQEAuEYNNCyVppAyqse9TDSQVzAga0SPYQxtbszxnJuCgN4sQICxx8lMLN5DANwU4HbSPV7hNRgxx0bbR1q/nwEgJzZ5vspcQMV/Ahpauw8AYBian33sGfg0+MUPB6EHFAjvvmqTBbeYhJMcBpwc9JAngmgwiJ99SQCgCDfDF8Dz9hPoF2C/DAvgXdsISOV/vgbMalABAMguOReRD94/l9PCgqtL7U+ThRS60r14ZGAD9mYOoL84gDAdUgQJhaffyw7gEwIUhI0y4QBSNFABAGOFAbm2c27aO3QIO/tb8VTPfqQKORRta2zyP6nSKIfncxoAY8fNdAEAdTY3Ew/32/hVv45DfQVkxOaDqUc1NMQNLI0ZoCNfDxmwirZQLM3DxMMHbQEYXHRKGJFCDhdFHaRdTdTVXtTxxuUmrmmU8ZzHY5nXxXoaHfZk18+xpevXMGNBXLP6P1BnLp/G2eMPzVsp/GnvJzCc68TiE8/EK2puGEfhLHeB46W/ZtU5k5xMA/aOv9yFtsPtwpDnJlgZLfTkq5h7fqaAAWWEKYRenSfXS13Qz3nuVI1efxNVnSq3vUopOFMwodLtK6OG91R6X5OdIw1/SVsUE/scTRgjbfJSH/rTCo54ax0XNtX/BT1StvTFL74Qr3rNqxa851/uq1y079+D27/3Gbl5KmFOlPa9uu/q+HhDX4ADQQPBwHhFbm4IwgENwYqhAHKTF2S4gBdiUPos5XsAIQooiQBTy+7AW6LQYNjLSODpCU56/tF8z0vfMfU3af9KQLvS/bEfLKYGzFtlhRUzWUd8rwAPy3KR8YQEeZ1hCokJloCN93/rN8fqNsteZ6I5n/d5x7Yf4Jylr8DixvKx/EOJQWxs/QteduabxtWfzWWwrfURvOCUy+f1Hufy4vO5Rqp3/4+Pb8E373kcAwMpZAqWSAcohOJML8xJqLurlGpyw60FQwIA0CNRRONxRCnoRro/heWE2KWFRVURnLeiEYtiEcFuoccvb9v4W2s3trV1I8v875mUdECTgqCR/m5DK+axrMrES1e24CPXvGRcRoDjAQAoFnKwv3Mpgh27YDdFoDc70Gt1IEoQgN5/jwlAAICiqENZaHmKAdIQ1uASBCALwPZYAEWKAVILgP3EuXqNNJ5F55XMm2LCoZc8zvxPY9eAieZY6hDoLQBqRkKt5FhX9dP472XQkay/Ul0K6/SEIDERACDo/x4DoBQAoPdf6QSIbAEEKaR4ofgdYAoFBU5wUbCAQgZ2Mgk7NwwNBRixEPQg20pWgAcAOGSx2HCHLBliQekKpQHA27UIsgRAjUBmCtCpN8BQgQoAQPqEFyL23jvnclpYkHUpRX6m7ds9cECkB3wk+QQiZAEwo4Pw9ksQoDQcQGgD+MIBKM9AMNCfKlCyAWSKQEMzEWBYCDS0JbvwUOdGHOg/gv50UmYu8nqIzATFPHkOACgZNjMFANRGcjjr4KmEjQ1FExt6bQwkGWs4miBCpHS2HKxbGsbuPiCdc/H81UEEnQI2H8rDCBgCAa6NGjihzsS6qIvXhoqorp1YPG5Bjv7jRNTOcgq4Y/cn0Zfbi6WLz8Pliz476+7sTG7HPftvgO0W0XjCWlxd/+9T2mzP5+Zm1jc9BxVw/du3fz/ue/ABIeJHo5veEdNTQy69xEhaQG9hVZ56UufVO0nDn17oyYylSs1XAIBK/6e0BGZaX6XrlGoMTFT/qLeU4Q5j6f5z0S5VP9ukhP6UMTpybVLcirZUMfaE1njtxUsW4xP//M8LOua/9BkwpOEnX/gHFOmxmwQAUONK0uvLpfiTgoAKtPKDUzyX3ngZIjreeFd9GwnpoKK/KmM0BYScL0aYAFN53qNtcYUWwUjdIlxzftHlkbEmRNaUcF9lcEMdn8pZ41L/iftkVoD0qHaAMK4KDoQsENkAIhyAgJWLVNbB+7/56zmYuWZexWQAwPaDTwiD7oxV51e8yJ82/xBXrX/nSHyxOtBxHdy96Ve4/Lw3z3j+m/mdHZ0zF8Ia+cCWnXjvj/4gtVW45aZX36OW0xkk4niDo8wnLRCEHq9CIFaFeFUM4VBIGP+yuKgLB3FyczVW1lYhSJ0PAOmijdaBBJ483IuuwaTIHuBkMwJoYOo6hhAw53q14aAl5MDKpPGyk5bj+stfPI6ZtNABADU/9W74DRp/8R4UG2IwmhzBBNDiNP49BkBVAKAOAEEAAi5DOWi5AMC+9sT/3KILt0j2BaBnLWg5CgaSnr4UulbjM8Q9fZTSYWqeALhkAdAI9nvT/Z5630kMGaAgoBuHy/OEhzULTU8Cblqm1ptqGbnmQaCYKsOA8sALEQLgjR+tQxr3QfYDLcmI/E4ABZKNMlL8AAAFAK1hWMkh2PkCdNOGGTGhh7w0gKTx+QAAwaRIF+EmKfzH7pFzrXh2TA5gMCuDA0OzBN7i5ioDAMm1r0DVO+d33p3qI5mL4zgPk6K/L9mKDQPbsCe7H0k7gZge9Cj/40EAFQ5A453Gv/T8j2YM4MhUoQGjIIAhgIC8XUB/bghP9uzC7v5WHEkMgm0Y4yh7jgEw/tHOBgAYqc0FipaNzoyDTSkNQ46GZwo6+hiTSFaAY6G3EMThfhvLGgwc6UjhgrNqMJQqIF10MZyxReojziPRkI5VdSZeu0jDJdWMG5rfzdp0X4aFsFhP1ua2oU24v/UrYuK+ZM1HsTL6oslOmfB70nDu3v95dKW2SaXgxdV4Y8uPYQh0buJyPPTXZPcwm+9TqRTuuucedB05IuL4Sd0v9bT7J7FyAAC952QAsPDY2dL1FQCQTqdHYv+Phvd/qp7/Ec+763gifHPv9RceVl+s/5hnKjQWHOH1VxaYeibURnj7O96B9eeun80wOPbnui5+91+fQ0/bnikBAGLbzrj+mEzTOtYIdwXizrCv8SEqctMU54Z2AqYG66aSP20EJRo1ur4oDxY1AaRg2ER1qfPUJpu/CUCEgzqoO6CEB0vDRo72Q/C3h956Gv+ThSiosV+wHGSZU7eM4CLnXCr+q37jOemsI9mqYuy6SOUoJuogX3DxvgUMAPD+EqkEtrY9iItOvabiI3lw259w0RlXiHRhpeXep36D9ctfirqa+mcFCLAQ1sjtrR1457d/hXQuL0T+/ONWjGvG90erJDhA9lk0jkBVDeLxGCKhkDjecl3EgzrOXtKAE2rjiARMhE0dQUPHocE0HjvUjbaBBJKZrJhvacQyM4Bis+XyebTURFCtFZAf6BMAwN+/eD1edf7Z457zQgcA1Ji1cmngxnPhJPtgNOvQGzSgxgAIApAFQONfhAIEOYExHgMYLkLTqgEnJNP/UYiOpSjV6V0CBAUe0wDYzYBF69Vbu1Tq1xGRPVpVTYC+yJcRpgJQUPqiuTzOSw0oXOElgrI07icrXvgIjEOAlSt/NN9xLgwBmaIQBhkGHlhBBoonJFv+ZBeIunCzKRSSPXDzGRE2qBMUjprQGNamM6yA9RFBkY4UkQeQfZQvwk25cDOjtbtkXPgAADPIcAIvW0AFBsDQ+utQ+/rvTdYbz5rvVTgAjfLWZDseH34SB7NtAgTgu0lqfykTwJ8VQKUPVPH/KgxAAAAEBcT5o0wAQzPE3wcT7dg/fBj7BzrQlezHcC41qovzHAAwfnzNCQDgq1ZsWMR746Ar4+C/ejRk8i62dUuxh+etCOCR3XmctTKErywrIK9rOJB08HTRwOZhF+2DlqAyLq0zcdVSE6+O24h4MabHw9uxEBbrifrJsgv4zc53I1ccRnXdYly94kaENNLAZl529t2Bx9q+L1OuUA+lIYDXLfoRYqGaSStd6P016Q3M8gCK/v3t8ceQyWTHxlZX8JaWxvr7xQK5yaJBShCBZSqe0nFruucNVkADN1+scyZ1VeoazhHK0+6n2FdqizyeNOmxokOz7PoRxVgqH1O1WqX389dLmj+9/g69/l5RfcHf69atw3VvfQvq6upm25xjfv4jt96M7X+9a8r+cD4HxQIoHQ/8joJ+QoSnJF0gb4z6AfTyT8byiDE9YEkdPF+xWAUI4WkCTHVM+g1vvla8B7ZHFi9+ldoGR/kJKGM+l3dQEID35FdU5ySo/F9hTqBhn80rRq4Ex0j1V/47qQ/ggNdlcqt//PrPj/KdTlz9ZHM+7/merb/Gy88ZT/FXNW8/9Dc0R1ehpXHRuH58qvUxFK0C1p908bze51xdfLL+mqvrVKqHc3TfcAof/MHvse1Q5xgWykiarVBEZAZwdUPQ/s14laD9h4IBEYpmaC5W1tfgBauaERNp3xjebiBn2Xj0UA82HuoRc3AuL0VnySjguWEvkwrflWUtNdDzaeT6+lAc6hdGwMevuBgvWLtyXNOPBwBA3KcG9N7zn2i88wZYDVHoZAHUAhp1sCgCWB2QmQHCnvEbosGrAwNZaE5MigK6ARn/TwCAS6TFdIBEUqOAscIL85KACriOiVR21K3hby9sw14ljXka8v4E6rMZXGwng+MZ3sUHHgxJI56fUztCqcfyGsbBSZgDXh0EQQs8dnQ9ltM4gYEyDifG8qc6kU3mAd2BFiTr2EQgzr5hZxU9AIAgM48pAQAYjknZiaSXbYHmjeUDAEhTJwCQ4feVGQD9l34KDS//l9n05nF3ruKBk4K/tW8HNg5tw1+TGwULIKwRyJeEDRn/PzY7QGk4QGkYQGAEBCBDgPMLQYUAAnoQGTuLg+k2PNK6Dc90c6yMludCAEqG0VwDAP7qExkLXz2iY+8AcKjPwelLTZhOEU92ali3JID/OcVCNGRIL0XBxs+OONheNNCRcNAzbCES1PHCZQF8pMlB7DgBAeZ7sZ5slni65w/Y0P4j6KaJi9d+FKvCs/P+J/JHcNf+zyKV78aqxRficM/jsEM2Xr36v1Brls/l7G/jQu+vyfpztt9vf/ppbNy0CQWf0FylOvmekJZPpsAYapNnUPMzZXxNxbgodx3l/ed1WEj/VxoEs71XdT43PiprwUQxzzxepvOTsf4zvSd1XWVMqb+FyF+hAApRyTzIvkJnihCdktTpctcm0HLlVVfhspddJja5x1NhX+zfvhF/+cmNUmV6Co0X3j168bghBb3qo3RR1bdMCavK2FAAbuiZGnC8VoD/+QjDICI1YMqxTtR1uG4EDAkoTHVslAIBTGPINpEVwOLSo+WZzbMda7I+v6eUe+9Ryj+/n+wa4l41DalsUTj+xofx+ox9VzIbxPvrhQSoZ5pmBgBmD8jaCEaq8Pc3/GAKT/voHTKVOf/eLbfiJWddWzHPe2vfTvR09OJ5Z144ph95/0OJAfztwO248ux3TNrHR+8u567mqfTX3F2tTE3CbrTxvbsexXfuelSI0aqoITEn0OiPxEaMfz0ahx4OC3X+WCiExbUxrG2pwbLqGKKmiZChi/F4YDCJDW296BpOCQZbPk+Fd84RQYRDAcHuIOhbGwujpjoE5LPIDw7AYqhcJg3dLuL9l70QLz1jvODj8QAAqJ7O97UB37kUem4Y+mIDWp0GLc5sAL5QACrUxykIyDj3kDT0ezPQ7CrAJRXde9uZg54PJR+WoGmQ8f2RsToAwjD3zfhWETApGFgvhBZHCv/NiUcVHlepiLh7z1NPBwTp+bwG43tHWDqemr+YHKVwryhkJbh7pWjgGEV/T6dAhCV47eU1MgeB3ICk/ouJ1KcP4P3tWgU4A0nkkv3ScUBKeZTgVADBKMdVAWDcPkEBwQDwAAC2iWEAdmEUHGFL+VEyIMUYBbtCg20GYYZJBWDkgy0BGAK7fAY5B8gDTkGHkS2g+7pb0HLGZUf1NV2olTNoaDifxN7kQTzavxlt+cNI2UlE9eAICCAzAkgNAEH/9wQBVVYAFQqgmABKUJA7FxEyK9gAkgVAzqHl2tg/1IYd/fuxtXsfMvmcfB827OoZmyvK12sTpcSbLF3ebL6fr3N565Nd258GcLoDLJcu4ktdJu49YIuN37+c7OKZrI5f73Vw9nIT31njjIg/8eHc3u/id+1FLI/r6C5o2NddECDAG08M4u1NLnSOkgVe5n2xnqB/8lYGt+3+ENKFHpzYcjEuXvyR8XTbafQvU37ce/BL6EhsQVVkCa5Y/UX8cfdHkUcSr1z3dTQZayetbSH316SNn4MDDh5sxUOP/hXZbHbS2soBAJOeNM0DFABA+j8N3NloCVS6tGItMARgorhwGv40wsWaPgVv6US36jf+Rwx/L/exqn/MMQXJCBAiymWuzc+amppw3Vuuw5q1k4/zaT6Go3+46yKZGMZPb3iP3HRNQQdA7NtcV3rzSfcv0y/c70VC5en+iiVgMC8zgwUm0AQgE0BofpVRsFbPKRwwRHy/N0CmBGKUdizrEh4IUxP35Q8REBuF0f9Nwl4Y64GX9ycNJRr+pN7LlNpTA7LUPQrqf9Euq1sgmTH09lsjhrIA021q7fgyAKRl5gDG/1fVt+Ctn7zp6I+vCa4wlTl/88F7sDR6BlqaW8b1O+9xMNmP+7bdgtdf+I/jrsTvb9/0Q1x+9lsRCizwjBxTeBJT6a8pVDOrQ9inbd39ePNNv0B/IjXCLqEZZ4Qi0JjLPRqDHo5Aj8REjvfmhhqct6IZi2uiCBoGqs0AqkMm2hMZbGjrQ9tgEplcTnj9i7aDUMAU6QGl158ZQnSsbIjBNjXkM2kUhrxsAHIigpPP4bzFDfjnV112XIoAqgfiFDJI3vNNVD34n7AbQ9AbHGhVHguA9H+yABgKQEYAtQCU2F1Wg9ZD452ZAfijAwoAsEy4lgHNbAA0ivZNUDiJGJTBP4lPc/RANT8rir2Iz/K+5ndygvbpBnihA/7wggkXZY/GX8wB2v5RZf/ScxQAIOgmDpA9AFipsQAAwSKbMf55OIkMCokh2LkMNAIRpi5i/UPxILQQ20ynQiUAwNMBYLpBxY7w2uNmXbgJXoNLpgYtQsQVAPVV6C+ZAADoeeutaD7tJbN6B4/Xk1U4QF9uEHuGD2JjYpsIB8g7WdCTr+j+wuuvsgGUgAAyXEDqAYzqAEg9H/G5EAuUWiIEAkJGGEkrhfZUNzZ27UBHoheD2eRzAEDpIDqaAEBH0sJH95rY321hTYuJm1bl8YNECL/faWFVk4kfrLNQ4/PsPzjo4uYORwAAbwgX8N3BAPYcyaOhysRbVhi4toHxOlPxVc3fq7IQFutyd880fXcfvAHdyacRMqtwxclfRj3R4RkWGv8bOm7Gzt4/IWhGccnqf8ay2Dn43TPvR8LuwCtOvQFLzDMnrX2h9tekDZ+jA5LJFO64+y9gGsDJjFy/aN5kx860ebyGUv8n9Z8hAHN9LeX9L/XIy32dxGelISM9DtO9/rh6Pa8oqf70NClQobRuxQKw8kU4jPObAHTgd2edfZaI/y+Xrmym/X9Mz3Nd3PLtz6ObOgClDIgJG+LR/am06+sj1e8EAFTKwNJqeAz1ACZX9JeaANIgLz/ni8RUhgYCAaxPwArTBopG5KhHwgx4TeF5oPNKxBoK5UAJBnmmj9+L4OMNjIxd0h6pxM8f6b2fOlNBjX+qoqco6sU9axl4QwCCJeEE4rOCA8pVyHfIHQEDmAqwZcUpeO0Hv3BMh1npxaYy5+/t2o6e3i686Mzyav65fA6/fOJLeMsLPltWfPOR7XfinDUXIB6pndd7nYuLT14gPI4AACAASURBVKW/5uI6U6njB3c+gv/P3neAWVaUab8n3Bw6x8lMgIEhZwXJohjABLrG9dc1gLu6ui6LrooCKoJ5XbNrwkhSRAFZkCQMDHGYnGc6TOfum0/8n7fqnO7bd2533zvdPdOzTPHcp5l765xTp06dqvre7/3e7/o7/yaE+yj+x9zvjP1njLYWr4Grqqhracai9nrUxCNYFA8jrKlIcC1RNTzT2Y9n9/SLVF2ci7O5gmBPRcL0+oege95inv/Y9joMwUF2aAiOacLO58X1xAeuYAIUMhl88uXH4vRjJAjrv/+HEgOAHurcjqeh/uLd0M0eoEmDyjCAYhYA98kMA2BaQGHUUo1fA3pzUIZJl4oBKkEARbLjbYK6/H9S3ReXeNb9Jz02r4kJLtAKoEn+KFT3PXBVJmqfOJ1gJQNnojqc3Ox+wOn05liPcTCancabn/mHkxozTTgdgJNjijEBCDAdopPPwMqkYKZSQhBRzJicxyMRqEkdwQiBQBeuakLVOBdPAAAwn6Lg/JPST0vfy0DA9bFgwTEUmRVAgBFM/Uevv10WAHAKqmABqAUDA+9/AA1LDjGdoOk815Jj/XAArmN/73kaqwefwzOZtQgpGiIq2T7uaHpAPyUg/b3C81+SHaA0HEACAxJI8OcAggBBNSTWwH5jEM/0bMAzezcdTgNY+kxnKwSA+/jH+218Zr0i8hO/ZpmKf22ycHNfALeus9CUVPGzY2w01QRGm7Rt2MQXuzS0h4FPtTjozDu4tkPDth4DixoCuH6RiwW1Y/VncHzO2Knm0mI9dlMu1nTeguf2/haaGsLZS/4ZS5Iv3281bNsx8Uz3r/Fizx8Edeq0Be/DyvpXiZftjg3/isHCVlx8zBcwL3D8lP06N/trymbPWAX22cOPPIIXN2yY8pys6wv+VW/oTHn6UeObbAQCAREunl6+5qmPrrwGDXA/xKD0KJ+BQIDJV9ovrlNs3I/+v2fgjzP8+Z338UMO+Hd061NiKApvKoX+DHNCyn/xsTT63/2e9+C446cGuSrvmQNf84XH/oqHbvuhoPZXV1wk44GyHm1p5OtSkLmsUe6KzACjDqaJjHYKAwomwORsAW4SYmGCALJepV72ye63FESS+18vH/HojXnhstxYeiG1DBdhaG35+66sh2XYC5DK75vyzz+DP7ZTGTmm/fvm/9PQ9x+nyAZgMuSGaQFdHHHcy/Cqd/1zZQ2ZpVpTzfm8t6HUAP6y9me44syPSgCmpLDOr/7+Fbz66PehtqZuH+BnW9c6aEoIi1qXztJdHLjTTtVfB6ol7PNMNoe33PxzbOnuk+MuGIIaiiAYjSJRX4vGhlo0tbdA9YzHJYkoGBTUMZTB5r2D6E/nQSDWsmyxxgRDQURCQYSEzgwNThctiQiWNCUwYBgYGR6GbRji+Yo1zw878sK2nEIOVjqDL1x8BpbPH9ODOJQAAPajlRlA9t6bEHvi+3Dqg1DrPRaAnxGALAACAGQBMCUgQwEIAgyZUHoNuBYp9wQGAlAY/885yAnCtYNQ9DbATfiT0thwYX8LIIHHAtDJAlgkDWsJp87y0PKN+17A3ltyTeoZENVlGIIfikCLm4DBHhEOYjFVXy4HO23ApJiixxYk+0TRItDiAWH4KzpT9vHYSgAAggcG4O0/oAU8McAC3IIEG0YBAEsK3E4EAND4pzaA66rIXPUUki1LZrk/5/7pCQRQGJDhAI/0PYUOoxNpJ42oGhhlAghvP4emt97y7ygY4DMDRrMEeCCBBwKIKQIyFFZXuAdhSAAwkB/GrpHuwwBA6RCZLQAgn7fx6V06HtpuYkGDhqPCeXxuaQB/GQK+uJZp/1T8/FgLDUkvjyyADSM2vrjLFZkAvtjuIBnWcFuPjR9vY5YAB+9aHsQ7W1WB4M3VMlcW67H+cbGx5294tOOrYlN4QvtbcXLrP+x399Ewe7zj+9jY9xdxvhXzLsbLmz8kXzRSLzd9En35Tbj46M8fBgAq7OUdO3bg7nvvmzBlbvGmvzQLQIWXqKia9BjaIg0eSzQaHTUuKjpBBZWEoe04IuShFMSQRtdYmr9y3mURl+9t/nwjSPzltYvYA8V9NhlY4ht6FPmzDZlecCpwhb83NDbi6quvRiTqxSFWcO9zsUpf12785saPQREZOyoHAdhPE6UF5G9cxJkxQIax7ztfq4pkAviG6oRefiEuSG98+Xh//3nxbzRI5kG5NIVzsefLt4leVZZUnuyXide5ibz/IiQgOwYc+PH/BALoQFt11iU4+7J3HdQOqWSNZGaZW564Hm88/uOIRWNl2/vg83fgiOZjsKBl2T5jrGd4DzbtXIuzjnvVQb3Xmbh4Jf01E9eZ6hz+XPnz+x/H529/QLCG9GgctXVJNLU1I1lfIz12kQiCsRgcm2FGOfQNjGAom4fFTDWWBYditZEIouGwEPoj04zHMfZ3RXMSzckIdqcyGBkZkcY/0//RsGU9GnecXBwHZjot/nbu7sYJtVFcd/mF4nycSw41AIDss/zWR4BbP4pArgNKswIl6cqUgNQCEJkAmBFAB6IeC4BCeiO2AABoLLv82AoUJyD+rYCCgRGAGQMCC2jhe49YpAeR9P1QWIAGnoAIoDZ6IQN+5pWpRsV+/u6HCQh60y7AHJHrD41+/qWnn0KFBAB8dNV24Zg2rPxWYKQHhmXC9TMgCNKCCjUQQoC6RaEI1KAO6L67HnB1Z4wBwFSF1ABQ7H1FAHlNWqACRKGH3xRZFUj9rwYAcAsKkLVh6zVQPvE89GhyPzvr/85hxeEALwxuxNOptdiR2wXbNYQXnyEBgnzigQBiXiAY4DMBvL+jzAA/TaAHAAhRQQIAnh6WLw6oQkXazBwGAEqH0mwBABtHbHxyvYqOQRvHUvzPNXDlfFW81P+8VhPv19dWOTihccyjv3HYwvW7IOI6vzTfRkM8INIXfasDuGengbY6HV9cDCyum7ssgLmyWEt7yMG63rvxZOePQf3nxfUvx1nzrkRQk4ZdtaUnswnPdf8eu0dWC4Geo9ouwamN7x5N98cNwp0bPo4BYytes+pLaNFWTnmJudRfUzZ2lir07O3BrX+4c8qzlxroUx5QRQXfmPZT880W/X8qAMBxLGHgs/hGodh4egKI0js6ZqhWYrBP1A3+eWj4EwCo9FwEu044+SS8973MQz53wchKHr9lmvjJZ94rmCWV6gDIuUU+g3hszPNefD3+TpE9kRpwAg8uf6fg32QggH+dcEhB0I/3L8MqEPU8I4ICgcXXPFSeEY1/hg5kCgSiygMn/ntKcCDtKf0XvycEyqk3wOPFuXJSC4A6AfRXnX7J23HKBROn16tkzEy3TkVzvgvc99xtOH7RGWiua9/nkuyHjbvWwlFzOHrBaeN+52/ZfBr3PvdrXHb6+w75d7Si/pruQ6ni+E0dPXjXN29BzrbQ3t6ERG2N6ONAbb3HGANyBQu7e9MYSWWk996W4CoN3XB9A+KJOEI6jX9djFN6+c5Y1AgtoGLjYBpOalgwBQgm6OEwkuEQagI6craDvrwhGEtcC7p3dWLPnh4sjwXwrbdfhBaCEKp6yAEA7H4z1YfCX7+G8OofAPUK1HpOsBQE9FICJsgCIAOAQIDHAsg6UPoNwJAGq2OqUBi+xpz0BBCdKFyFRv5iKFpSUvmZSo9Wlu/k98MJqAWjEzCYD6jh8cKBVYyPiqr6GX1oYDvbJaWfXndS6tkwi2CRDYdrs5GHky/AITPRtGAbW+FaWcEGUMJJqLoGXdOhhULQghFhvI8uOQEpACgYABrl6Kj6z8mVugfFAADp/iYQ9LIi0EDhPiRfAApsC4WCJcAyIQPA8AQAvWwADAFQMhbs+EIE/vVxIHBoOwsqeq5TVPIBAP61XQeP9azBE/3PYkNhs4CnImoQdA74USdSHFCCAkwdSGDATw3I7wga6iL+f4wJUAwCjIYEqUHBCDicBaDkAc0WAPBEn43/eFGG7Zy2SEN3xsR57QGc6hTw0fU6soaLj61ScUXbGL1zy4iFG/YoiIdUfKHNlvoALrCmz8RnNzvI5B286sgoPtFqC4/QXCxzZbFmzP/jHT/AtoGHBLq2sP4MnLPgYwhwYq+y5K00nu/5Hbb034+8NQI1EMBJC96JY5KXQFPGGBw87e9f/DBS6MJlR30ddUxBM0WZK/01VTtn8/fOri7cedddU17CN57poS82gqc8cKpJ2bPAfO8/N1b0/s8G/X+yDAD8jQBAsSHuGzwi/aFHBZ3u/fJ4v//MvCHEg1gqNRQJAFzy2kvw6ksumYmmHNxzuC4ev+c2PP3X31UFAPh9KIx8eqfK5KcnNBIKqqOGezlGR0CjoODYXF4eLBBXQzCgCNbBZDR/OXaolaUhxN1DET5T6fM9kA9EjkPp9aIQWrbgxa9OgisJAzdni4xeY8a/7CPS/4VSgdAHsGFYvlCgKd7n89/6YRx16sFNj1fJnM9u2d65Cbaaw/K28qFkqXQKGzrX4NQV5457ZP48+ftnbsLrjrkKkXC04nf7QD77Sq9VSX9Veq7p1mPfDqazuOG2+7Cpb0CASno0Co0eel1H3lUxMJLH0Ajzrct3UWQZ0XShDxBJ1iCeSAjKP/dwDO9piYdwVHMtUo6FzsERFDJpISoYikWRiITRFA4ipktQj2BBV6aA/oKBvsE0duzoFDTwRsXCzW85B8cunndIMgDE20sWwMYHgD9cg0BhO5QmFUqcLABmBCD9X5UMgERQggChAGA6UIZMgPHmtioMVNdSoBZoTCuAQS0ACuQ1w1WaJXuO06IegBaOjIrkSYuLqfmo5t8MaC3SDTujYQAe84A3S+NapCFMAeZOqbpPENo0YOULsPJZuPS6GwYc24TjCfKKEABnO5RAEEowiFCE9xCGpgUEU2QfGqUPAOhU9ycAYIx5/AUAQB0LGwgwf7UDsJ5D7r4LkLEiWCvUA5B7BNeQ/StKaQhAwYVC9X8KMRZcOJYKNW0i33QsIlfeB/wfECSd7vxRenxPrh/bM7vx/NB6bM3vQJ/ZL8MBPKN/NBygiAHghwPIdMEeO6AIGBgVCfSYAEKvUtGFvshhAKDkCcwGAGBbDr6yS8HtW2y0JTW8o6WAP+UCOLZex9uDebxvUxDdQzbecHQAV8+XOV9ZNo9YuLFTwcKwgqvbHASoeCrokDb+bYeCdR0FLGsN4ptLXcQ5Ac7BcrAXa8e1MZDbgac6fo7O9DNQVR3z607GWfOuQpgIcAWF6JxpZTFS6MKekWewof9uZM0BIapSE5+Pk+a9A4uCp5elcP/yhbfDiuZw+cL/QTRYM+XVDnZ/TdnAA1Dh6WeewRNPPlk2z3fp5bmAEwAojmefbhN9I5vn9QXyYjFJu51Jo8k3urPZ7D5NluwGGv/jxffEZt624R8z3fb4bWC8P70J/FvJfY5eVyw0Ki565Svx2te9bsqwjek+mwNxfC6Twk8//yEhushsSJUWvy9p5PNTLqSDdagHUC6O3z9eZBWgOrNXJgsHkBkIKqvLhT8a1KWQYFGc/HTHUKX9M1U9//7Z5QXDRoH5pSdhlPj1/XSCo8a/yNtNsN1FrjA2nkcyptzHmo4QC2S55L2fxJJVp0zVtFn9vdI5P50bwQtbn8CZqy4q2x7OgQ+t/SPOPe7SsvPJ3c/9BCe1X4TWpvkzOo/NaueUOXml/XWg2sX4/R8/uBp/fHa9l2JNQc50kc4WkDYc2ExJ6cXqCxCABloshpAw/uMIaLrY8/HdPLI5iXg0iP68geFUCo5hiEwCNdEoWuJh1IuMAIDhyNS3Yq0CsGZ3P9bu6IJJFCybQczK4obXvwznrVou6h9qIQD+szNS/bDu+wqCa34isvJRDHCUBUAmgAgBKNICILgybEgAwJTCf4IFQIFGg6npyLolMBCH67YLXQDLyMOkZ5vPhtoLAR1aMCjo83qAWQaiQGQ+oDMcQKRIkX991X+xYE7igPO9+3w2LHxgNOAFrZ8ifg4cOjEsC661B1a2Szx3l2kGGeLH7DweY2SMHqaKMBAtGICu90AlyysQko5AEUZQ9Cl+EYoBADIA3CIAQHWAoAOFoQJCaY6hjww/SAMMg6TxzwmUrAQyAAiuMOTAlxIqBwDkKBYoUwDaVgBatoDhlW9EzVv/GwqzNRwu+/RAykxjy/AuPDn8HNZnNsFw8pKoUgQC+Ea/Hw7gMwRGswMQv/IM/tE6PL7oI7IEHE4DOL7/ZyMLQDZr4aqtOp7vsLCsWcd/tufxzZGgCGP6XG0B1w3F8OBmA2csDeLGBaagibI8OOjgh3scLEhouLbVRtAz8imsdHuvg+9sMBEPq/jGcmBRHeOb5t7bdLAWay6MabMPL/bege0DjwqDXQtqOK79chxb9wYESAOboPgeV9MqoDe3CR2pZ9Cb2Yih/G7krSEx+QdrIzi69lIsT56HhMq0Mvt2fq6Qwq/XvxOR2npcseiHFaUYPFj9NVdGDsXw/nzPvejuoQjO5GU2GADFHnbqC7BQlXk20v/57S+N//fbMJH3P0+hH1tuAKdTRo1/xvtTubck1MA/N81FbjMZBlFXV4+GxnrU1tQiGiMrQhPpAc96xdloaZkivdJ0GnsAj2U//PKGqzAyNFA1C0Ds7zxlfyGW74t1FbXf/11sGUt+rwYEGGOGuEjEfNaBz1SdIFOAp+kQCWoI6jQgxnfsdMdUtY9J3C87ymsIaf8U+xsde1MCAAqGUzJ9ZjEAwDHL2H+HNFXXEakHfTAgze9plLk2Lr3qesw7Yt+86dXex3TqVzrnm5aBvz5zK1596tsmvNw9T/4eF5/65n1+Zz8/v+VJBEIqVi44edpzx3Tud7rHVtpf071Opcezb9ds3oEv/vlhDI5k0D+UQSYndWN8oE1lZgCh2K9BSyShRKJI1tYgoOviWbQkojiivRY5y8ZILg8rPSLZBIkkmmIRLI5HEWNmAVWF4zoYMU3h/eexG/cO45mdPWLeyfDYbAaNuoUrz1yJN516rGQAqTqiFMUjlfwQKkIfZ+tjUO76LIJDa6E2A0gyJaAKxOn1VyUAEA9IKn9Ih5I2RKw53CBgacJAJQigCo86PeYKYIYBpwVwa0dDMUyDnnUDZi4vYu0pwij0FYSxn4QamA81EBf/VkWYgAqNugN+WsBJ+pVZG/z11RHXkf8WRr+I6ZehfIqzE66Tkoy8fSZn6n3pIpY/GI5AC4YlvV/thuLkpWiht6ZA8VMUlqwDowCAA0c1ocCBojlQ2Hdhev3JDCB4wPFLcCInjf9CTrZHsBSoRQDh+RcAANcQ2x0Dy/0sAGQAjAMAgtCyeQye/mHUveZzUCgoeLiM6wHus/gfx/26wS14avAFPJV+FpZrIDpJOAD3Ej7tn6mHfUPfzxBAPEcCAl4IgccQOAwAlAzA2QAABtImPrIliE3dJs5drONjLQZu6A8gXXBwTauNPxsh3PKCiURYxVdW2jiROgAKcG+/g190uTihVsW/tLrQPEEnNrlryMSHN7oYytp404owrmyTqsxzrRzoxZqK/AUrjY0D9+KFvbfBciiupiGRaMXZ8z6KlvD4zZ7wtLrcEHJBNZEpDKI7sx57RtZgb+55WBYXA741nPc1hGsSWNR0Kk4MvBuRgKckO0Gnd4ysxT1br8GCtjNwUet/VEQfO9D9NdfGy7bt2/Hwo48im8tN2TRJkZcMgJkovvHF89H49z0sVLgnCEDK8IwV4aR0hfgf76E4blkK/zEGf1/vP2n/bN90DLVRTyvZBPT6E80vI/bn339zczNWHnM0jliyBA0NDaiprRUhEX5KRB47o30zY528fycSG/oH/oQn/vQzmT6pytPI/qDoX/msAP4ejUr95ZT//ecjNQOm9u7zfBxLrMtj/FI+fKBI1NFlGIGKENMGlpE8nM4Ym6rL/Hv0+0Ko8hu2TBEo7mZitk3xsWmh8D92zz54xvNkST+VO2KksqZI08b9a4bGAR+QY+Pt1/wXahtpVRy8Uumcz3nirue+h1eu/EeRarPc87nnqd/ilSe/pSz7pHegB1sHV+PMZa87eDc7A1eutL9m4FIVnYJjLlcw8JEf3oaH1m0Te7fiWUPMrVw/oklosTjUYAhKPIFQKIh4JIT6mhgakxGYtkztR+8vwweiySTa4zG0x8IIka5b1JqMZaHg2Ni0dwhrOwZGQ7iYlYCaeG1BB+e31uD/nX+GYBsdqgAAb9ks5ODefyO0R38At9YEalWoCQ8E4PwoMgL4WgBBcBJRhvMAMwFw40ajn7aroUBlSjzqA1gUXE0AbhsUR3qifSxUGOqOjUI2K4QahZHO75RmQGnwppTRlC4VjZFxxrzH2pC4ATVfHG+8UMSxS6ru8yctAJVsBLISBNgQgk7rzgc7R8HR3bTAxwAAebBMi1hchHEv79LVyXbgPCjiw2T/0ePvylTDULj/coDcsAxHoPEv2AqkVnn0/2IAgN5/T6/QZSYWsgRyDhRB/5cMAMdQoeZM9F30ZTSe8/88od3Kuu+lVosr4FBhBB3ZvVg3vAkbsluxx+hEkKCgyALgG/NFqQGFcU9MyMvOI8IEpE6ATA1YpBfg/ftwCEDJyJqNEIDelIWrNuvY2W/jqhUu3tyi4IY+HTsGTVzTLlMc/ct6DYNZF687KoBPzZPevV/2A/f3OnhTk4LXNo1P/ZTKWbhqi4LtPQZOWxbFDe32OFGoufLCHIjFWiDi+W7szbyI7vSLguqfMwcJeaEmMQ9L687D0uS5SGjNYqHMmcMYNvZgJN+FlNGNdKFX/jV6kLcH5WLKSTaoQA2riAdb0BRdgZbY0WjVj0NSa63ILJCpBn+DM5d+GCuT5fM3lz6nA9Ffc2VslLaDRvdjjz+BdRtIpZyce+1v9H2RvukaK/71RGy9KT2KYqF03VlJ/+e3n1T+4mv57bCsolRPXjv4GxkS9Ljv7/2OGv+2A8tL8SfW+yJPKzevTFu1bNkynHPuOThi6VJhcJABsL/XnatjbqJ2GYUCfvaFD8HIZ/ebBUAFfp+eXy4cgKh8jBRWrxTX8Z8TF/BohNj95OEnfn1fF8B/pr6Dvdx9js5zcMVGIaCp4iOZC2UcUPvJOCnOSDF2r/L8puXAYLpJbhgrOH/xvJDLU8l/fJYK//fi2H8RIpCX9NtcninXpJdLcR3843U/RThycMWoqpnz73/xN1hRdwbmty0s+y7+9YVb8PKlbyibjcM0LTy8/k6cf9ybDrXXcVx7q+mvA3mjm3Z34Z3f/g0G05lxopUCACA9O56AFkvAVRSEohE0MEVgfUIycTgXezRvagqF4gksqomjPRpGRNNgkcI++n64sGwHf9/dg809IzL/uqIIFXiCeS3JAMyBPhwT0XH1ZecjoGmHLAAw+j7vXovArZ9AYPA5qA02nNoAtBoXCGqACAUgAEBxQGYE0KGM5IXROcoCEAAAgQB3DAQQLACmBCwTCur3teeJtzlHOS5ssw52ISz2BSIOv7SIVLtj6XVH57tSY7zoOGncB+Aoe6FpaegBsnk9rZhyxwkwgtgGsxvwWjulse4zAMTkT5dvSViw5/1HUAHCQSBatMdSDUDNj7VKiA72exkHyJzwgIHJAACel4KraYZaMNbKEwH0AADXUKHkTAy+7TeoW3VRRYzYA/n+zqVr+eKAeauA7kwvVg8/h6dH1iJNjQhYIhOAMPQ9rz4BAeHl90EAQfWXdcZAgBJhQNo49z/TMeFOezJjeCpDeTq/H6xjOQCmuvbKxQlEIvu+4JMNnicGbHz6RQWpnIO3Hanhw60OvtGrYnWPhUsXBvCWuI1PdQXwt80G5tXquH6ZhRUxBV/uUbF+yMZb21S8pqFIyVOEELn4dKeKxzZnccbyKK5vsxEoUoWeK4N5NhZrf1FIFwawM/UItg78DSP5TtD77zCdiasgXF+D4xvfgmXhcxHUY0jlerFt+CHsGn4CI0YHHMcG9QEcx5STKXNrh1RocQ1aLIC6wBEibd88nIJkoAW6EoJKWlWFhaDE3ZuvRr+xHZct/wZqQvsqN5c71Wz0V4VNPujVBgYH8eBDD2FvT8+kbfGfPz1iNIinW3xjnAAEjf9Sbzjp/zMtAMhrFDMNeA/+fZmm9PCXGoTT8f6PGv7C62/DZjyiB7L43nsa+OFQGEeuPBLnnnseFi5cKFhFLxWjv3Qc/eV/vopta1fvNwDAPqeBr+sT9aE0vP2QL99o99vhPzPS+ZgdwA8pmGy88xieMxKmUjCvW1lIQPH4I4uASsL8y3Pw+hMBchOxDMq3UYqW8UPDn4a5T2MW9SdDK4pOKN4dQ6r7j/O2eqwaw3CR971UAEj59xm1VP8XbVYUJOtb8ParvzYanz3deWR/j690zud9v7hrDTKZYZy28vyy7+XDG/6IoxpPR2NDU9nf73v6t7jopMsPSFbz/e2PqY6rtL+mOs9M/84x9sDzG/HRn/0JJvVjvPlVvJOxhBCacyMxJOMxLJxXj2gkCJt0cAq7mQUEkrWCWh5IJLGsNoEF8SiSQR1Zpnrz0mH67+nDO3qwtX8E5O5wOJuOg0hAQVtDDIXUCHKDg9CGR/DjD7wZsXDwkNUAKJ4LC3/7JrT//TaUxAi0pAs3qkJJKDIdYFTzmAAMC9CkIF2abmcyfYJSD4BmsmAB0JPNTuNvjTIUgKECE3G9isEAJQqorZRzBUGB0XmRTFLfSJ5iYHH+IcjDIuZXGvlKHnC6AbeE+TiRI4Rt4nEOgc1d+wIAcmKUdcgGINDMkIGw9z1ngEDRtXwAgNfLMwNBFuB3MpXCxAAA+1GIr5KqQaPfhkvgpQQAYAYAEZah6Mi/9z5EFxz3kt1XVDrvyGAAYjwOdqe7sG5oMx5OrcaAOQDVdRAmq4hhKkxoKQABCQAIhoDv7feyBvisALIAKCjoD4/DAEDJ05gNAODxfgufelEVqv1vO1LFlW0uvt8D3N9l45yFIXyk2UH/oIH38swrKQAAIABJREFUbgqgc8jBaUuC+EJTFjeNhNBfcPHhVhcn1Iyn81AH4MudCv68MYelrUHcfISCusgMUpQrHaVT1JuJxZqGetYcRLrQg+F8F3pzG9CTWY+RQgeYH5neSsZFJQJtqE0swMLkqWjXTkTa3Isu5tUcfgwD+S1y06MrUIMqAnoU4VANouF6REK1iGstqNHbUYuFSKAdIaZ/qZr8O9YZaaMXd236dwQDMbxm+ZcQUsvnbi7tvpnorxl6dAf0NFxIt27bhgcfflimYJuk+Aa7L9I3HQN1zONugd7/YuOf/6/ruqC6zzTF3Qcvig1z4VVwylP/Rf2ScIFKHtDo+R1XqPvzw3OJ1FChoKDyx2Jx1NfVYcHCBTj++BPQ1t72kl+c2W+7N6/DXd/7HFyBs+9fIe18LDXgeC++/2yk8v/Y/D5+PEtVfAkmSJXwSsY714dIhPOcbHklx8g7HLuef8diU+GBAj6oQFBAlnI949FMxXgmG5QeS1cYMf49F7NeKmmb/17y72Sef9pJqYwtNtasS9X/XMEWraTwHwUABbimaVh20jm44PL3z/i7Xe1IqXTO5/30DfZiTcdduHhV+ZSbT23/KxJoxYrFx5R95vc+/Ru88qQrqm3inKpfaX8d6Ebz+eQNE1/8/b343eMvwBZx3bIVaiyJcCiI+toYmpvqBOjkUARO1HGgR6LQozEEY3HMr6/BsmQCiaAOi/O+p7jOV46e/0d39GDbQFqAdARoKdyaCOlY0pLEYC6LQjqNvbs6sXtXN7711gtw4clHH/IAAPswM9QN/ZYPQt27Glq9CQjjXxvTAyhmAQQ0KCkK19GCovYBnTcyXt01IAUBqV7vhACTYoA1Y2kAS+e0cUY4QcfYKAgwqfhfRQOQDaIR3ws41Jzxp9VJVhy/PVT5Jz1f6RTq/eL+hAx8yPvogBAxDAKk+zPVn5iyZYgDgv4+S8iusoc9oT86VRxANYmYyGNKGABCAJBZFVjKAQAEZ02PAZCnyKEKNWPBSC6D/v47oCTbDvq8W9HjmQOVCANkzRz68oPYmN6G9enN2JLdLnQBaPEFVQIBxQDAWJy/YAZ4WkRC19EDCHxG4WEAoOQBzwYAsHnExsdeVNGXtvHeozS8rw34Va+DO7sdnDk/hH8hpcl28JmOAO7fZCAWUvGeeQYeLuiojen4XLOFGIVOigrrf65Txd825dBSq+O/VqpoIgo6x8p0FuusMYQdQ49hT2oN0sZe5MwhGE5axGMpARVaNIj6yBFoj52AtuAqxIPNiCg16MtsxfM9v0dfdgvy1jAUboTrQqgNLEZb6BjUK8uRDDUhgCiCShwBRKCV0qWm2Y97hp/GX7dfjyVNZ+MV7f9cMd1pOv01zSYf1MPpfafy//Nr107ZDrGxL6HqT3lQmQq+MUJveMGQqQRLve40/mea+s7r+KELfrN8458AQDkqOMGOqdL+lXppBVAi4hllSiUahfPa52HJEUvQ1NyMRDKBeDyOZCKJ+oZ6EepQiTG2P319KB7D/vv9Nz6D3j2b94sFUHzP8ejE8f5SUJpefsalenu0MnR4tofZAWjU+/oMEz0vORZYTwIHMrOMDNKczjOW7aM8mb9RLfdiye9kHD//b3yM/v5c3x/bTPfH+H5JFhgL0/Fbkc5JTQAfJJShALKk0sxt7R2jKDj/rR/BUSe/bFr9MRPjupo5n9ogf3r6J3jNSf8odElKy7o9TyI9mMWpq15R9r4eXf8nnLL0IoQ8NfmZaP+BPkc1/XWg28Zxt2bzTnzoh3cgnc0JA14PaKitSaCuPolQMCDnZFWD7sV2U809kEhAD4fRVF+HpTUJ1AQD4q0RaeG9dak/k8ffd/WiP50XTg8qvpOW3hoLYVV7Lbanc8ikU+jb24/de3ph5fNoCSq45UNvxMKmxkNSBLD0+aWfvRXh268BQoNQ6wHEilgA1AOgGKCvB8BwJoIAFKqj6LNLkTwaprYEAUxXpLFT3FrAbgdMXVLqi+OfysVCcfKhQ8djAkw9xoqN+VLVVTZpBLApekyDvERbwF8HivW9Rr9T4ShpqOgH1KAMCSCzQLh/qSNGl7AG6JZI+TdatPzYv3m/rgHXzEKh657ggCJQk8oAAEnCkoVGv88AKE4BmGXmIg1q1kTmiIsQvfw7QLT+MAAw9cDx1lG5lnNvmMpn8EJqI1aPPIfOfBdydlZo5khDX9L+BRtAYEEKSAonWC8iRrywAV8TQOhbHg4BGP8UZgMA6E2Z+NAGHbsHbVy+TMNHF7p4csDCt7tVvKpVw9ub5Gamd8jANR0hPLfHRFuthtaIKeK5/pP0fi8FoN9abuZv7ATu3pjHkuYAvrYMqCuKJ61wbM16tWoXawr49Wd3Yl3vH7An/YRc/IT3KYxgOIZwIonG6ArMCx2PZuVoRLSa0Y1O3hrB2p4/YG3P7XA1G6FYAjWN87A48jIsUs5ETGuccuM8Ux3y4I6vYtvA33DhkZ/CwthpFZ+22v6q+MRzvCLF8P54993oHxiYtKXSUJ456r9QGfYEB0sNE/6bAAA32vtjtEx0I7wmAQw/xaA0VhgHTWNlvIEm8hQzz3kmI05XCeWa4KAw+IWlpIgMBsceuwqnnHYa5rfNA1MakglTzoCY48PkgDdv09OP4q+//Oa0KNN8fky9RxCgnIEvgafKQYDiNIGTAQHFjHpqR4VDlYURHPBOnuCCxV5/7lMZv2+Tclr0joyBXorw9FMTwAc6GPdP5gGLZA14oprehuiKT9yE+tb5B/12q53z737q57jw+MsRDHiq394dCNZK7zZs7XgB555wadm5Ys2O+zA/eiyam1pmdE47kJ1YbX8dyLbxWqZl4cof3I6H121FQ10MiWhIGOzji4JwTY2gfweSNcL4ZwjA8ro44gFdxP0HFFVs3gkOdqdy+NvWbhEOoJPxqDLm38aCmihOmt+Andkc+nIF9Hf3Yeu2DnEpHmuODOPNxy7EDVe8Ggk9fMhlASh9dtRkMW7/N0SevxVukwslrkChICB1AJgJhX+ZLYsfqiFyNkiZgBoV9HMh6DyaCYA57ElRCkFxFgFGQgrdsXhrsUBg/Pgh8Zc/et+RCUBhQITLi6aIi5cZfR44K2O68oDSyxlKeu/piJKLgTTofZDPFwD3wlXFWTXeTwpQeyTLgYXNL9UgCHrif6OgsgEELOnVN+n4oMffhkKQQCFIyrBY7kUYTitZKqI/hNq/I8IrHBFaQfq/K8XHRWpAhg84cEn/z7tQKMLKDyMxTF3E/w+/7J+RvODjUIKxwwBAFROTx6kT9lDGzGJvrh8P9j+OjZkt6DX7EFNDCKqcL3zj3wcCPEFAAQAUZQHwQgMOAwAlD2E2AIA9Ixau2qBhzwAp/xq+dISNO4cV/K7LwQktQVzdOqag+dyAhU9tUtE97IiUgZc2m7i8TZP5PYsKNzaf3aPg4S05HL8wjJsWuSL39FwrlS7WtmNh+9Cj2NR/H/Zm1gEBF5FYDVqix6AhtBx1kflI6K2Iowm6On7jw3seyO3E33d/F3uzLyJYG8OSurOxJHYWGpXlCGoHVuSJYQp3bvwokpE2vHbZV6ATja2wVNpfFZ7ukKnW29eH399x+xgFboKW+95zGtDTMcp9DyE1BIpV+P3LSqNNE+J3M0n/53lp6PuZC0ZZCEIAal/Vf7Ynk06XZScUdxENfsb28164ULPt/Jxxxhm44MIL0NjUJM4R8oSCDFIHD5cpe6CQz+GX11+JfG7/xACLx5Mw3Cek+suNpYz3nygcYEwngntFsgEqCwkgwCT3lVT9p1CgL/Q3nTCnKTtvGhWK2SyGKWP+JwJPeBmhCUDKqUJPiRRJ89P+cQ+fzsiNvR//z43Suz/3A0SiMq3XwSzVzvmPrP0LTl5xNiLB8WFlIkRgqAePbbkdrz/lA/vMj/x9fccTcHNhHL3s+GnNn4dSfx2Mtnbs7cO/33qvSOknQNxS8JZCgIkktGAIoZpaQf8PxWI4siaGAMNXPPZMRNWxN5XHYzv2CvF1oQLvGaDzkxGcPL8Rg6aJzSMZpFI5bN3VC5Mp5mh5FvJwchkE8t244uJm3HD2+6E6ZYTrDkYHTeOa6a7NCP7sHdBzW4BGpgGk559MAC8lIENhfRAgHpQiiQXmrw8CDmnzvvHKbADentmpBZwlY4a0b+z7jAA60EUaPLm+QvQj/x0C1FqmJJDn3qcUefzpkWcRwdr8/xygDAM6U/jRIqNyvxeqoLHRk+3nPbq/u1cyCHhOXop+guK1naEBTHIgPPusQ0V/GvwW3IJMdyjYARqZh/T6c1/A70j/JyOBjInxAoCuo4qwOIIjfuQBDX6CA27WAwIKXgYADwAQ5IKCjZHLvof4iW+Aqr10BIWnMdTLjCaCLy4KdgHbsruxOb0Dm0a2osvsRt7OiVAfDoViUUAJInrAgGAFyuHCOofTAJZ08WykARzOmPjw5gA2dlk4ab6Obx1h4s6Uitu6HZzcFsInmrnxlw2xLQff6VZx2xYbOcPF+Ut0fKTVQltifAhAOm/jqi3Atr0GTlwcwY0LHYQOURFAbkwe3vUtbOm/H66uoLatFScl34mFgdOhUsBkihjW3vRW/Gnzx+EoDmKLG3Be/Go0aSsO0gbHxSO7voNNfffi/GXXYHHy9Kre/2o3g1WdfA5XXrd+A/72yMNTtrAcfX7Kg0oq+MY/QQQ/3V/pOViH1H8/1V2115ioPs/La8pUfr5zgd7/8cr+xW0k9b/4HfB/4wJMb7/DlIFcjJkiRtdRX1+PlauOxnnnnofGJsl68ctLdXzt9/NzXWx57inc84ubpTNniuwUkz13/kaQ1gdqSwEsnwnABZvCgBMZ6cWe8WpCAsbYAhSBVqAHxrIL+Ofc736aoQP90AVuPLnRoeeeTie/lKP9m6aLnDFWiftgiv35hWn/ijTUhMEficXxrs98b06wYKp9J9fufALNiYVormPu37G+Yd+lsyncu/anuOyUK/dxGvD3HT0bsatrK15x/CUHaX2c/kCptr+mf8X9OIMLrNm8A9998Al0j0gA15vER/8GYwkE43Eh+hdMJEXqv6XJGGKMX6f/1Xawae8wtg1khB0WjoahBoJwclmsbEpieXMSw4aJXakcOgZS2NM9IEICArqOgmnCLBiwU8NwR/px1qoQbnnHVdCc/c8gsx+9MCuHiHH+xM8Ru/Vf4DYFoCZdODEdKjUBCAYwFJYhs4IFQFHAgDS4qUpP3TuXqQLVIiCAWgAU1FsgBQFLZdHLAYT+8xz15icgchO6ERluIIx5z4D3DXlBXqKxXQC0HGBT0b0ohbG4jvdC75PSuwg8EKlevY+1DbCy8no8FbUNhDAgKSBUh6NR713XNuDaWcCmQe/Nj5o9ZvzTmqf3vxgA8HQqxPm8DAAuNLgOQyc8UIGefwIsDK0gEEAGgBf/z3+7BQVK1oKjJmG/89cILjnjkJ17ZmVAV3FSKQso04zy/7uzvVg/tBVPMSSg0A3DMaCp7misP4eRLwwo0wDKi/kAwWEAoKTzZwMAsEwbX9mu4LZtDo5r1fCtpSb+mlHx2x4Xl7VpeHPTeKTvsb0Gbs0E8fQuG4YFnLlQw9XtFhrjYyBA77CBD24C+lI2XnVkBP/e6kItygFdxZia1apTLdZZcwiP7f4OdqVXo7nuSBzd9FosCp0JFZXRrlOFbty79QsYsTuwcP6pOL3m/YirBy+v83C+E3/e8imReeCSZTcgrJdJMTNJj0/VX7P6sA7iye+7/35s2bZtyhaUetCnPKCkgm88T6T471dnPVLnZ4P+74sX8lq8jlPGK+PfJ4X/ig0+4XRgBguLhr8MhvaNotraWpx44ok46eSTsXDRQgEGlJaX6viqdpyMq2/a+MGn3wVT0CAnTJoz5SV8I0AY7TS+J4jzF4Y6XCQEE0Aq8U9W6I+JefovlWgDFBvRoaAiAImxUNfp6wRM2RFl3skxfQK5z8zlHJi2ZESUghPF7ABS/n1Pv3/aVJabW3mc+D0/pqshPasqjjrjYpz3pnfPiY1ote/k9r61yA3aOHr58ft0Nee129d8F5ed/AHomj7u/piZpntwD1ZvuQuXnvqhOXHv1Y4V1q+2v/bnGjNxDOm6G3d14qa/PIy9I2mZWtjPN8/wslgCoZoaBCj+5wEAtaEAFiaiQmH+8W170T2SRTAQRCAYQDASgVXI45TWGiysiyNlmdgynMWevhF09g4hGAiMvi8F00I2k4WTScEdHkAk4OIP//Q2rGxvlAbEQWa9TLd/jXwGhV9/GPENf4DTGgDF+QULgCEAfjiAYAFoMs89P2RPkOFeUIC8Pub9JwuAgABCgHIUUNiXYbpPe4uNdTqphFuVQENYhhsI1qnP/PQV+elxp4FNd7ghwuw9V6w8ffEz2cf77wMAnhVHOohJkcMtELL7PK1w2PtCf6QBWnK9ooPAzMMV1H6mOC6qQ30AhTR+ggZU8+O/OX+S/s90fp73nxMnwyUo5MpRzBAA8ZfnZ+y/QKwkAED6v9ADYAiAl3khayHbfgZCb/k2tMYjDvnxN93xO93j/TSBpmMhZ+WxeXg7XhjZiKcyz8OwC1AVB1HO/57Hf0wbwGMAeKECh0MASp7EbIQA0Dv33d0ufrrRQTKi4jMrbPzd1vF0j42L5+t4j5yTR8utA8AfdhQQjYbwzC5L5Im9YpmKD7Y50AKaQChfHDDxifVUN1Zww1EqTmig6Md0h9XMHz/ZYs0N2urO/8GLPXdg+cLzcWrdexBWaTBXdiPUC7hr079h2OhE85IVuCDxKURIxzpIhffz4M6bsH3wEZy2+B+xqu7Siu/Fb/KhsrmZ6S7+xa9/jVSKiPjkxTfg9zcDAOmY/PD4ibye/vdUyJ/JzZLf9mw2690k2QBygS0V/hM6AYWCYAv4hTR/mzT/EsOfv5900kk459xzMW/+PCHmN1F5qY6vqcbVZL8H1QCef/xB3P+bb8rnNAMgAOPxJRNgsrnORTTEUA5f9G8ytjrDO6hZITeKUwEBrDM2/mXqwGBQGc0aQCE9WXwxwen04L7HjhnxUqiQxbIc5A0ZZioMpRJRTr/N/tmYBrDgpfvzv2PcP72gfuhuxgMDRlvgbbIv/7evobG59aDT/9muat/JrqEd2L59G1524vn7dCznjd8/eTNef8JHEAqG9plXhtNDuOeF/8HlZ370kN2EV9tfMztyqzsbx3B37wA+e+f96BpOjYG5RQAAMwAEYjFo4QgI+TUEdDy3ux/D2QKCug5do2CghmhAx6nz6tCSjKInl8eOVA7dgyn09KUE2MuUYCLu37aQLRjIZzJwshnY2SwSIRVLWutww3mn4ISF8/dhh1R3V3OjdqFnK9TvvQ6a2w23PgBEqQegQIl7LABfDJB/YxTHo0ieLgXzchaUYVPE/wtdAGHgql5M/3wgXxK2SSOfMfcswq3KSdabv3leOetK0T2ZmE1eqzh0VxjWxQCyZ8xPAfCKU3NCM0jL9zz8tOHzw4C7S+oW+AKHpO0L4V9pxLsCtHbgqg5cjU7CohAQz/gfBQBE+zwAgKECxfR/NptzLW+Zp2SogkgeQCCCHn8HLlkANPx9+j9/KzDqQIGStzF82lWInf8xaNHaGQ2rnBuj8eC1gsDuUCGFjmw3Nmd2YH1mM7oLPTBcGRKgi3nBk5Xw0gP6KQMPAwAlz21WAADXxR3dLr623iVIhrcvV9Cvq9gyaOFt7SouaRhjAHBz/9M+BQ/3O7gwbuNvqSCe77RQF1NxxWIF72hyxXz1pS4V923OobVWx3dXAHVUP52DZbLFuj+zC3dt+TiaWo7AhS3/KRT5qynPdv8WT3f+Eg2tS/CqlusR0ipLtVfNNSqty/jtdb1/weqO76GhZjles+QGaAqDr6orh9Lmpro7m7z293/841FRvKnOW2pIV+rNqPQ41psN+r8PPlB3gIW0/3Jx/7y+CBPw6rGu+C5vCKq/2IOoqviurq4Ol73hDTju+ONEuMJU5aU6vqbql8l+9/vsJ9d9CEP9e6FMAwDwnyXt0LFwgPIggDCAKTEllP/lZnMix51PnefCTq8+0/aJLWnFnj7qBFAkyIWmK2BqQl1kG5AbW1/93++n6s47etSogJ8PANi29NJT02YMdNj3afgeD/+4bN4ZFfjza+cNmebPL5kcNTFKzqWoiCZq8J7Pfnc6Q2JGj63mneT9D6T3YvW6B/Dq099Wth13PvkjXHTsWxEJRfcBAAqFPH73zFfwtlOvKcsQmtEbm6WTVdNfs9SEqk7LZ7a1cy++cvdD6PRAANLDBQMgmRTx/2owhGAigb7+EfQPZ6EommCQB7SAcLA2J0I4ZV4jamNB7M7k0JMtYE/vMAaGs4Lyzw+dQTQGKELIDASFXB7IZaHpKha31SEW0pG0DPzr6cfhlEXtVcwNVd3ugavsuhh++jbEf/tPQL0GpdaVaQEFAKAyPxpAFlUyCFAgW6TEIxBAwzwIpHJQ+g3A9BTzGRpAw11bALgNkiXgFxq8QXr3PU+9RCglCJBMFN1z0VwuWPqVObPKdlrWo+r7zDNB7fdi7EnNt3oAu0fS/oXmgzT25cRPg9+rz6NoHuhkQhUBEAEyAuj95zGe4S8YAAQZPLCiOCWzSEkBuARCeGoyAmj8F6v/i/R/Xvx/gaCAIlgBrqXDvPTbCJ7wBmg+kHLgRsr/6SuNsgEsE1kjh4cHn8La9EbsyXeKbA4KHJkVQHj9PSFAZg0g3nU4C8D4sTEbAACvsGnYwn9s1rCrz8Yr5isIh1z0OSqubTbRWjdGOTILFj7bqWFPxsYHW4F23cWX9+h4qsNGU0LFlcuAl8ccfHyHgs3dBlYJAUAH0eDcSwHI+55osbYdE3dvuQZZDOB1y76CqMjpUnnJmyncvvEjsLQcXrH0o1gUPLPyg2eh5u6hp/HQ7q+BEP5FR3wazeEj9+sqh9rmZr9ussxB3/vRj6SAXQXFNwL8bAATefKLT+Ub/xOJ/vl1/XpCKZ+Uzeks4EUNKL2+oPGXpPxjddbjfVH136eLFhv/fpsCegDLj1yOSy+7DPPmzaug12SVl+r4qriDylRkn/EZPL/6f/HAr74lKJDT2NaJK4wz7ou0WyYKC6C+CwX8/OE4afgAASxdUvtFqp8yNPpy/eG/R6Op/rzMBNyvEVAQ6YRGzyfuYtJu9YIJirQu6JmnCCbBL9/oLwYpfAX/8acda5fUBchQadodA0P4O5kAFAL07zVfkGDAPjoLioIFy1fh9R/49HSGxIweW807yXsdygzgr8/8Cm85+6qy7bhrzc9w7srLEIsk9gEACCz+6qnP44qTPi0ETg/FUk1/zZX7I6X/jidfwE8fe1qucx4DIBhPCMOfm/iOlIP+obQAd5NxCd7wXWxOxnDmEU3CzurI5JG3LOzpGcJwqoBIMACuBWQJkUFj2TYM08BIRoaOOZaFlqY6LG6vg5XPYe/uLpwWDeLGN1+EUGB8iMhc6atK2yEA9UIaI3+6HnVPfR9Oqy5DAQQIoAERBaB2Fo1/fkIaEKQhHwSCpPurUHpzQD/T4MnwLkUPwFX53hwJBGKS6l4ISMOa3n0CCKXpN4nUUFyXIQAMO6i28Nr07tO6FiKD3rwqwH4a49KoFuJ+9PYzLti0AHsHYEl9CLmoMKQgCKguXJ10fu9rOuuFJAG/8yqXev+LAQBB/6favxdCwNMQNLFsuOwD3m/elh/RNqk9wEgE0v6VrCNBgbwLx9REJgCj5Thol96M4PwTq+2dw/Ur6AHOHzJZhYNhI4092S68OLQZa3Mb0W3sJawl2QBepgBBYjkMAOzbs7MFAAhxv93Azzc5aEyoWFprw9A03NBqoqFmbCEuZE38e6eGlOHiE/OBoxIaHuiz8fWtKrqGbJzUpuFdLQZu3qUglXPw9pUhvKtR5nyci2WixXpvZj3+svkzWDn/EpzW+I9VN/3ve76PDb1/wYIjT8L5kWsE/e1gFL54NP7v3/l5KEoApx7xHhwTf+1+N+VQ3Nzs980WHfiTn/0cearSVliKQQCK+U0GHvjGty/6x0tMZNizLuP+Gf8/U8a/WJu9RT2dTos7ZNx/KXDhG/+M+/fvRxr/pkjr57eHIn9nvuxlOPe8c+GHKVTYbYcBgEo7qqhe8Tt5239di+7tG8ZSQe3H+fxD/DHhawL435cTB+RvfoYA3wif6NL+uKKxTDZAuIqwgLG2jXde+W312+FrXIlNhBfbPHqs5xyT4afSaPcp+bLOeON9snfRN+h5FD38pP1zrSsGBUqNf7IJsjkphDXu3F74xvlv/yiOPHHuCFFVM+fzvlPZEdz79C1489kfKjsE7nn61zhjxSuRjNXtC4C4Ln71+M247IQPIxqRIU6HWqmmv+bKvfG57drbL0IB+lNpYauF4vT+R2GHotjR0Y+85UKLxcXY5kY9FAqgtS6J4xc1CbG/ERp+ADp7hjCUyiMeCQmdB/k+0F6zhE6J8P4bprD/amIRnHjkPBFunjUsrF2zFoHUMP585eVY0FA3V7pnv9shMiwM7kLhN/+ESN9TsBuCUCJSj0/E/zM1ID80/otBgFAQYBrNggGlOw9kmRKQhi/j1zVYShJ6eBnzC3ptoxUdlB5/Gtl0uAkPv+d4Y7w8v+DvIp3fFPvRotC+cTcvPPiekJ7F2H6TDw5g2/ihZ1444jNQnL1QRIiBt/cPBOEGPQFA76QuLb8A9w4lzpVR778f+++n/mOWgDKOGNOStH+6kglGiJR/9pj4nzD+ffE/Uv9l/D/p/wQA0qd8AKELPo5AvEGsY4fLzPfAKA5EkUwzIwQCN6S3YWt2h2AD5JwcHFgIKbpMRMHhepgBMP5BzBYAwJf2rh4HN61zkTOBkxZqiGs2bljgIlCEGqbSBj7VqUPRFHyuzUZdVIdt2bizT8GPtgF9aQfHzAuguzuFWDKEHy5zUFPEIJj5YTW9M060WD/V+Qu7pdjOAAAgAElEQVS8MHArXnfkTWgMLK3qIllzELdvuBJaOIRXHfEF1GoHJ5ezYWexoe8erN17Gyy9gFMWvBsrE5dMyz94KG5uqnp4E1S+8493obO7q+pT+UazL+o3btMv0vYSGXVhUhXZpADO5IsP686G+J8w5D31/3Lefx+kIO2/OO7fMkyR3s9v99KlS3HRKy/CqmOPnfJeynXmS3V8VT2wig7w+6xgFdC1YzPu+Pan5MZvmqEAvIRvWNPDHwqNbRrLgQDyO1cY9AwJqGQs+wY0GQE8zqf0S1t4TECy0v7x6Yal9YsBgqnaNdW1io17ttMwXOQFtV8a/sXFp/3798n4/3SG70sZkE+o/yfwrs/895yioVbzTkoAYBh3P/0TXHFW+Tj+R174C1YtORW18YayXf3bJ27Cq4/5JyTi1QnUTvXcDtTv1fTXgWpTJdcxTQtfvPN+/H37buiKAj0aR7pgY8DSkPfmeHqg6WGmSndrUy2aG5LSrnRsZAsWuocN5AqGYAiEgsFRTRKmvTRME4ZhCgAgoGtoSMZw7pHzkYgEUbBtPLipA9s370Qgn8J/nH0c/um8M/ZrDqjkXg9kHWbBya2/D8HbPghVS0GpYxYAagEoUhCQxj9FUn0QgPttAQBIb73SnwUyNF45pxfgmioUQ4frUCOkZczAtgNQLAr9eaJ/1OPiRzwzet7pKa/AuBXx9Nyc0OPvxewLzz5F9+jZpzaB530fNcY9IUG5wQHQ5+X883o6IFklrndPYm3h7ejEJMpQ/wV2QUCJx8lQAEH9F9z+4kKKfx4u+0ukP/QMfwr8EQQYpf9LJoCSofef1H86OTQR+w/qer32K1CPf+OUa9aBHDf/F69Vuj73ZQaxLb0LT6SeQ0ehE8PmiNAZ0RQK7OJwGsDSQTAbWQD8a3SkLFy9Tcf6LgtLGjWc3WjhqoUSwfXL5iETn9+tIB5Sce18F82eurNlOvh6h4Lbt9jiPTxtSQDptIFvr1AQJrI5R0u5xZqbmN+9+AHUtrTjosbPCFXmasqu4adw//YbsLjtDJzX8slqDp2xulljCA/uvBFkMuiREF6+8CNYHD5jNG3h/l7oUN3c7O/9+sc9+9xz+Pvq1ft1Gt949g1sUijFAugZC2Np9ypYnOk4CIcFDXO6hsy4ZdR1kfM8+6ZpjDNQ/HZS9I8sBb9wY2NzU+CxEqjw/5rXvhZNzU373baX6vjar4HlHVTcZ3xWj9z5c7zwyN2jNP7pnLt4nNJIj0b0STflcqxQrI+p/PxUgfsq5Zdrk/AsagpCAcUTFuTQ8rUCpnsXM3O8CKtVJJ3Rsmj4SwaBX4oZART8s8hq9cAMVssw/V85kM/77ujTL8C5b3n/zDR2hs5SzTvpAwD3PP2LCUMAHl57N1YtPgV18fLZcH7/+Ndx4dHvRm3y0PQAV9NfM/SIZuQ0fHb3PLUW33joKdgFA71pEwVHEZ5ohYKNmiYovBFdw6L2eoRjESik7KoqBofS6BzIwAqEUZuIIxoOIRCJiBSwVsGAYZki9j+bywtqfywcxnkr5qG9JoacbWH3YBr3vbAd+ZERNIcctER0fPuSs7GktXm/15IZ6ZQZOomRHUH+4R8h9ujNQKIgMwJQEJB6uDEa/KpkAtD4FyEBARkKwDCIgSyQolqdLpTshWieRes5AMVdAtdkej9vnmQGAdMTDSxN7SgEAD1xwHIMABr1o0Wk8/HyAJd43EfTBpbZr4hrknrfBaimZBow1Z/IbjimAzZm/Hvefw88RsALAxBkBRrnLhDgpEv2Jc/tzbVkHzAzQiEnruHGwkCBIEWR93+f2P9i9X8XrqEKIKCw5Hyor74W4dajZuhpHz5NJT1AMIAhQTk7j2EzhU0j27E+tRnrcpthOgUEyNxbvaFnn0A+0zbQl9qNpS0yjpnIY2mZylCezu8H61je41TXnt8SRiRSWaxyaZ85tos/99j46iZFsAAuXa7hE+1U9h8zgF8YtPClXUBtVMMX5jmo9wAAnqsrZeFzu3U8u9tCa62G4xpsfG6ROu74SgbGgaxTbrHeNvAYHu76Kl6z/MtoDFbn/eci+mz37/Bs9y9x5vIP46j4xQfsdqhbMJjbhe3Dj2Jdz50C7W2sWYHT2t6NRm3FjCykh+rmZroPoau7G3feddc+Hr5Kz+szAWhkFxsJtm2Dcf+VGPM8x2yI//kABdtmMnVPGdV/X/Sv2Ptp0/tvOYiEI3jlxa/EBRddOO285S/V8VXpOCpXr7TPsqlh/OL6KyVTYwZYAP41+ewZyxsNjxn2E7XbHycMH6BRX02cP89J1X8CDhT6k/izF7F/EOiZPqgh+Dp0JFmuiN+nQT/+vZW/izSBntq/3z/C+M/ak3s0XRuXXnU92pfMzFw9nTFVfGw17yT7aijTh4ee+yMuffl7yzbh7+vvx4p5x6Ah2Vr299tW/zcuWPlW1CQOAwAz9QwrOQ+f3e6uHrzhG7cgncnDUXUhAEgau6/tEo8EMa+1Tnjw+T5ooQj6cw66+oahhqOI1yQQj0Sg65oABxhaSuOf61wmL7MGhIMBnL98HpY2JgV4Npw3cPf6XejsH4Zu5LC4JQHkMlikK7j21eegtTZ5yKuyC4bd4C6Y996E4IY7oCQKUOJFooARFahhjL4HApANQO89PdsFZgTIeWn0ikEAFXAjgLMIsAgCyKeskClA45gieDLwejRbiqgw2ZowOtd6I6bS+XbcOfsBDACCkj9GUBgFAHQX4IeghTDuAYUisgQKGLsV9E0+kRPRawgnVoIg3prGcBPBRLDh+uLCVKOk0OCo99/39ntMANMDADz6PwoubCcC85xPIHDWldADU4sUV/IeHa5TWQ8UC+dSe6cn149d2Q6sS20RbIA+o3/iEIBd/S/gmPkniSulaK2WlKmo8tP5/WAdy1uc6torFyf2GwDg+TcPGPjc7iA2dFpor1Nx4wobK5nCxCs7hkxc16WiMabhP5ttxDhh+a+o4+LejgJ+PhDGxi4Li5t0fGWJgcX1c/fFKt3cmHYBf9rySQRCMbxq0bXQlOqzF9y75Tp05Z7B61Z+FfX6osrehmnUsh0LnannsGngPvRmNiJrDyJaV4OT6t+BBdHTEFFrpnH28YdWsxmcsYvOgRPROP7j3Xejf2Cg6tb4BjYp/vSg+0ZDNSKBct2W9H96XHwWQdWNKXOAT/8nEGFZxrhz8zdu3uj951/fkKPafwAaFi5ehNe+7jVYsmRmcue+VMfXdJ5jaZ/xme3Ztgl/+u61QshxpkoxJT8WkSrglcTHEwCIEDSoMv2fL/ZHunGQrAABBviK/+KNELdWCXhWTR8UG/z+eGfcvmFKYUD/esVgmH9+Ed+fH3tP5HsLpL10f8V9OK5NioL6toV4679+eXrK3NXcaIV1q3kneX99qS48ue5BXHL6P5TNIvnUxoexpG35hADA71Z/FRcd9R7UJqsT3q3wdma9WjX9NeuNqfICpOi/5vofYkfvgPTuhyJwFVXYoolEDE11UQTJBlAV5PMmegYzSKkhkSUgFE8gEYsII98H7Bjzz3h/w7QQDOioi0XwiqVtOKq5RrwXA9kCHtzWja09g8hkcziiKYoYmUOugx1bd+OUujiue/15aKuvmfH3vMqumZHq5u6n4f7p89C7HwNqXIBhADGyAZgZQPdYAEUgQIhpATUglYWSFfntJBOA1CLbgeuQCVALuPMBKwSQseEDAQaBAIrz8RgfCJim8n9pL+wDJtAW6wb0gpdyUKQEEs2WAoUMA2C6P4YjMFSB6QttIEh+fvHJCQyMpSMG0/754QhCZJBggCsAA5fjjfcsQhRo7Pux/yWp/+gnFsY/64hoChjtp8B99XWILDp1Rp7v4ZNU1wMEAcQa7j38gmWgJ92P51Mb8Hxmw2QAwPM4Zv7J4uDDAMBYp08HAODi/WSviV8N6ljTIemNrz8qgP9ot6BxBQCwc9jE9d0akhEVn2qyUcc0Jl4hg+A7e2y8MAJs7FeQzrs4a0UIN843R/M/Vzc8Zr926WK9Z/gZ/O+OL+L0pe/DkfFX7lcDGD6gRnVctugb0IiCznhxYdh55M1B7Bl5Bhv6/owhYzd0PYRoog7Lms7HqvAboavVgxdTNfVQ3txMdW+T/U5v6ppnnsHTzz5b1Wl8+jyN50KhMMog4PdTKf6XXoiGB5WxZ5r+TyCCwESBdLqi4gMXFP3zjX//54aaepx+2mk49fTTUFMzc5uzl+r4qmpQlVQu22euizu/ex32bF07Kqw8nWuUHsuxEQn76f/kr+UMcd/gpaePMf5MGShp9JWHBYw3uMmKVRDUCYKNXbM0DeBYe8eHEPjvY7m+KG4/20svvylEAsXdjVL5JwIAmNaPMf7FhedJZexJRXD9Iy75f/+OJUdLp8ZcKtW8k+zf7uGd2LZ9K15+wgVlAYDVGx7AkrYVaKopnx3kt499Ha8+7r2HNQAO0iD42b2P4fN3PCBSchE+DAYDaKknrZ8ic4AejgptgN6BNOxAGCoFaZkyMBxCNCTj/vke+Lo3/P9YJIxkNIQLl8/DisYacR6K/t25bjf2pnJIZ7Noa0qisSYqwgbSqSzWb9gBJZ/FBYsbcN0l56CtYV/RyIPURft9WbHWvvhnaPdeByW7FUodoMQU8QFZAHHS/wkAlIAAzBgykvMMfBr0moxxd8gq0gCnEYrSCtghKWznTyqOBUUAA4xZErFIYwyASr375e62HItAePsHAXUALjVgvHR6bkiHS/BWePdprNNwF6qxUpdAzXvx/cUXIiDAcEMuFtQhoMggvftMi0jPP7MeyLnd1T0HozD8/dR/Rd5/ev5p9LO/+DuxA0OBo8RgnvZ+6Od8HIEQYzEOl4PdA0wTatgmRswMevJ9EwMAO/ufxar5ErU5DACMPbbpAACFvIUv9+nY1ltAMh7B49sM1EQUvPcoFVd4Sv67hwxct1dHUFdwTauDNsYteYU6AJ/vVPDIxjSOXlKD1Tw+quHqFTbOa6LHqLIY5wM5CIs3N5Zj4N4tn4cSUXHh/GsQUMJVN8UwC7jlxbfhyPZLcGbz+6o+frIDGH83kNuJ3SNr0JNZh77MZhS0FCKxOsyPn4L22PFoCR6NmDZ7npNqNoMzevNz4GR7OjrwwEMPwVfKn6pJxcZ/cSYAfu8r/lfqveQxuq4LAKDSY6Zqn1g8i8T/6P0vNm4ESFFi/Gu6jpedfgZOP+10NDc1I1AU11fJ9aaq81IeX1P1zUS/T9RnFGz87c2fQGqwT+wHlRkMB/DHDo1xevdZJhuXPhCgwBXpAvmRx8i78kGBqftAagz4sfi8JpcVmQZQZpsRwEDxycue1E9LJK9Nz73NtGRC0kJmBWDjyq1Y4l7YBiZcpIi0IVP6lYoAmpaDXH7fVH+lzeGlmCf9Pdf+CMFw9WvO1H02vRrVvpM7etchN2xh5bLjyl74ifUPYOm8lWgsEwLAvv3V4zfi0uOvQiwam17DD9LR1fbXQWpm+bfCddE/ksG7vvUrbO3uQzwWQlN9Qir5U2PNdtAzYoCEFiUQgBaNQQmExF/+zuwAEgCwZYgMNWsiYdREwnj9sYuwtC4By3FQsBzcu6ULO/pT4t8tNSHEk1EvG4eL9du6kUmloVumYAW0ugauvejlOKJl//Vl5ko/m0YO+dW/QeiBm6CpPVBrXc/490QBCQCUggCkyOdNKFTcZww+Pf90LgkPvyL/7XLf1wqYQWHwuzT4GQZGQ5wPx1Kljp4PBPgTb7mOmVCnxJsR/d8p1y4+nITzgNoPBEy4TAkrEVr5m1+f31E4UKj+GzIUQDTKL57gn8jd5xn/pPozDaFpCMq/mLBJ8+caIrAOz8nG72jgC/G/Mt5/MijIAiCZIA9YbafAed2NiMw/fq4MjZd8O/ywAIYE5K1CeQAgXRgARc6WNksNgMMAwNi4mQ4AsCVl46YuRXiM3hAx8K3OELoGbSxs0PCNZSYW1AeRThn4bF9AvH+fbrHRQsTSK1wc/munjVt3WDi5QUGvGsWLewwc0azja0tNzK+deY/0dN+YMQXtPB7e9W3sTj+J1y+/GYlgeYGiqa43kOnAHZs/iPOXfwaLYzNHK+pOr8eTHT9FX269nD+TGhobluLo2OuxUD8Nuhqclrr/VPfl/34ob24qvceJ6hkFA4889hg2btlc0amEIeF51+lB90u1on9ynXYRDAaFBsBMAQDFoQn5fHZc6jJek2EPtmWNXm/Z0mW4/E1vQWMTvQ2zA+a9lMdXRYOqTKUJ+8x1sWPDc/jzj74k8tvP9BMT9D1XGt6RiCri9lkmHxs0vKWRThA5wI2id0+VsgIm7Scvs4ZQEB7dq46/cx+Y81P/FbdXAgv7XmGMYSC1CFgIGuQLjvcvj8zoed74vQQFpugPggyKggve8TGsOO7UOUf/Z/urfSfX73kSyUAL5rUsLPuo/CwANbH6fcYKleh/veZavOWET4lwp0OxVNtfc+0euWY98MJmfOPeR+FwM8gwMKbuyhYwMJSBpQYF5Z/CgCpTNbou1FAYLo1/14XLuGzqBoRCCEciWNraIDz/7cmIMPCH8gYe3t6DHYNpASgsa0pgRUsNUpZk0GzoHMCOniGRNaC1NoaGiIJcXy+O0BV86Q0XoyFxaAJD/nPm/GNmh5F/7OeIPvJ1IJKBlrQFCOAmVeGAEgBAKQhAQzpnQckZkl4fCQMOY/09r7qYpOoBaz7ghqWxO3pRKvtT1V+RgAFnLf7l8xUhAmVG4dgEKr3t9OBztibw4DGCZUpB/mYC2l4AI9K7rwUAph5UGMJAi5tZCMYEhIW6Pzn4Sol+m6D9j8YwAJYB5AteikFP24yx/gQ+2AaGQZABUBz373n6XSEC6EIpeN5/ZgCghAC9/2oShbM+hvBZH4TGLAmHy5zpgeJMAfukAUzl+2BYOSQjzaiPyxyYhwGAsWe3vwAA6fu/6wfuHXBxcr2G98YK+EZ/CHduNIWWyBuP0vHxFkvEfl3bpaIz6+KqVhcnMqWJVzIFG5/cpWHt7hyObQng9FoV399IERjgH47S8JF5nLdmehs6vXHrL9aP7vohNvXfh1MWvgcras/fb2N618hT+N/t1+PNK3+AeLBxWo0rWBnsGPo7tvTfj15jI8LhGjQlVqA1uQrtgRNQq8+fNUNsooYf6pubaT0QADt27sRDjzyCTNaPTyt/Rt/IoKefsf9+EfH0hjEqrFRpe2aa/l/MTshmMyJWfDS+32MomJ5eAb9fvmwFLn/zm9HQUD51V6X3MVW9l/r4mqp/yv0+aZ+5Lp647zasuff3QsF7pmff4jj4UFAFP36ZGAjwvfhM9SPj+2XawLHQAJ5jtkCmavt4XNgA95KOi4LhCGOlGLSQgJoUACzWCpj0eoqCRG0D3v4f35QU2TlYqn0nn9jwIFYuOBHJWHntmbvW/BSvOOr1SMbGi/yx/wqFPH735Dfw1jM+gUBRyrA52C0TNqna/pqL90Yg5jePPIVb1qwTIHBvfwqprBRk06JxKDRAVQ0K6f/yxRW/iYxJNAo1HWo4glNXLMSZi1vQEg+LPdXu4Qwe2LYXIzRi4WDVvAYsrJMGfUjT8GLnIF7s6kfBtFGfCKOhLgYnM4Lhvb3YtmknvvOWC/9/e98BH1d1pf+9Nl0z6tUqltyxMa7Y9F5iaighJIRk2XTSyCZhCdnAP5XdbNqSZJPshiRLSCMECMFg0w12cK9gW26yJav3qa/+f+e+96TRaGTNSKNm6/onj0bv3fvuPe++++455zvfwXXLFk5GkaXVJ2YECHUi9uqP4dn0Sxh+HUJAheEjLoBTGQFsJIACkPGF4uiZ958ccaTgk2KdB+ilgJbVz8BHvSPFOb4oolnXtoSad9BEGJg300QPMA++Ddey7nU8mpeUeL4Z4HpMSD+ry5sEf4QOIG8/hSkowf6rk3GASP2oz6wQsoF+txwlOpEeEuzfgvzHo9eYIcOATvxc5Axz8UCEvPvE0BoH/SfYv038F6W/E4KFZ+EAWvn50G75KVy5ycOQ0rqZ0yePmQQGGABCsU4oahReVy4kwXlKQrzhyPJGc3yi6pKUh7v2SA0AlALwP1oFhGQDdxUDF2Xz6AqpeKjFiU21xN4KXDnbgX/JjuKHXRL2dWp4fwmHNfn96cgiMQ331wvYWRfBvCIHvlem4ME2DzYdklGWK+Dhag2L8sSkHpYxm0HDNGy/rF88/B3U5FyCcv+StNP+xV9iX+uz2Nn4JG4767/hEDwjHlZjzzv4x8mfoifaBCnHg0W5N6PSvRpuIXtEoQkj7khCxdNhczMaWZDyvnbdOjScPHlKAjS6hu3pt69nbnD7yfRS7Ucm4f/xyozJSxAFpf2LL8xoEZfuz+P24MYbbsSK5cvHXCk70+dXqnMi/rzhZEYevad+/DW0NhwxDU8juUgKdUxoPOD19Id7pRIWQE0zhIvEwymZsf3x+72JMASYz4mVecAKUYgpOujH3BubHAbxhdICEg8Ag0uTLIZDyVghBlfe/WXULKT3zljdmRRu3ilOGW5+JVZdu+33uPzsm+GQBnvwSS5Pb/05rl54F9wuz4Ax07Gu3g68uOcx3H7eF5lxaCqWdOU1Gcdovqtk3P7TJ3Hw6IkBBLC82wve8prGz3P2OxEHZgXg8AewbEE5zptRAo8oINslYX9rDyP8iygaeMPAsqp8lPg97D57BAF7mzqxo6GTiSPbLeGcynzUdQcR6erEwf3H0NPaitsX1eDHH7ppMopsRH3SQu2IPPcgvJv/CLXACTFbheEdxgjAwgFUcORZE12mEYAY9VluPQoHIIb8LICfASh5gBABtCR7UVanH9FkDoC+k+HA+p0ZAUxjz4BCGQxYVVK8ifSve2CmATqZjAHxj3DEMgAkVf4JCUCcBhEwj6FO2jqhT8hrH4cSICOGShlYSI+gTwk8GQ4IAUDHiASQUFnk/Y8YMMj3QoAJapPxCFK2gRyEbv1fZM2+YNKuuSOaTKdhpb40gMTO3htph8fhh8thev5PlRJvuHR5ozk+UXWHGzMdH0kaQCIq+msH8FyLjhlZAu7PVeD1mrCYjl4F9x6ScKBJhd/N4dNzAE3isbZFxzU5wO1FfJ9Xn+BcP27k8ExtFDV5In4yi+BeOj6yX0Jrj47V1RK+Xa7AR3lO0yjBkILXDSfmaDJmZVF6mcxtDDL9st5c/xsc6dqAWxY8ColPH8Ko6jEc6XgL/zj5czgcPswuuxSLPbdBIIj/JNgQZVpeaUyDSXEqbXIIAfDugQNDpgSkc+z0fnanR6P8UxsEhxUESr82srlvKytm31SGSqDP+NAEuo6t/Nvn0/UK8gvwL/d9kYUgjHU50+fXSOSbiswioSAe/+YnQJ69TKYGjO+vbQAwY4E5uKywgFTi+/sUCaZE0J6WjAEUKmC6lBKV7ZE+B8nkm7xt05svqwYUlvKv3yBgx/rHI2bCkX5EQCr30LCU/xmzFuKGj391UkL/7XGkMr/i17nntv4a1y65i3GWJJZoLIJndj2K9y75PDs+gHjR0NHUdgLbj7yMNSs/MuK1LhX5j+U56chrLPsxmrbt5/Hx9Zvw8F9fYUq6+QyQc5c8/BI4eh8R7J8URHpoKRTAm4XconyUzyzD0uJcpvxLHI/DbT3Y2diBmEzE0RKWVhSgKMsDieeY03p3YwczENB8KPG5sKwyDyfDUTR0h1B74Ci62jqhh3qRKxj4xwMfRZZn5M6V0chlLOpq4U5Efv9xePetg17sAO83mBGA81AoQJJwAOJcIc86KcgxHRwp/mQUoKIT9J4HNPKukzGgGnAXAEHnKbpOCAwRICg90/8T9hhJY6I8gBAC5JNxyv8Ql4iFLfJBUtLjmP3Z6RbZHwXlU5w/KfwU88/Cy0jZH6z8m1fhoCucOffIKMsW67jYf9vzT39jrP8GdJlnUQhd538Bgau+zFAsmXyPjMXcONPb7DMABGNdULUYsj1FfTIZqQFABocDghvbdSczGJXoMi7hwvBSPIxVRto2VR+rusO1TcdHYgBoDar4SaeI5qiOG/OAq7Jp42UuAvQieKVFw38e5tHSo6MqV8AlpQa2dWjIC0h4oEBFLqUvsc59q0XFN2s1Fg/6b3MELA/wePCEiJdrZWS5OHxjvoHVBamjACjd2GPtHN5o0lCaI+K+XBX5nsxBJTP9sn7t6A/QFq3FTXN/AJE/1aI7+NEmWe9qego7m3+H0oJzsKzoLpZGkOvDVU38cpBpeU38iNLrAd2jjZs2Yc877yQ1AJgw4H5Pv906ef4JEZDqCydeKbFj/9lrbwQGALstUvYjkTCD+yd6btirmGUCMGGe9nXoc9Xylbjt9ttHdO30pJt+vHG67Z+O56f0TBoGOloa8ddHH0QsYm3IxkgY/XPLMBV5B8+cSOmw/1svFGbslQQOAv1YBH+2W2lo5v9UB2Yy+5vFZPsnWL+mmen+GKM/nRDnzU80FlAogEzepxSzGlgPF2tTcrpw2xceQXZBcaodnpDzUppf1vu/N9iDNw89jWvP+dCg9YJk197dig37n8SNKz8xKJUpHT/UvBtdrT1YvnDqeudSldeE3MwUL2o/w9v3H8X7H/3DgOw19rvB3i3zkoNxALiysjCjshTZ+Tlwer2Y4XPDy/PYcbwNDV29kBXik/Lj3JlFyHY54ZUElmVjw9EmNPZEEDMMVPg9WF6ej5ihYX9nEIfq29B4vAGGojADgNzTiZ/fuQbvPXfxuLyPUhTXqE+LhnqgP3YL3Ee2QC109yEBmBGAfkjpj+cEoO/k+SdjDBl1SY+mlHp2oZh7ZggIA3o2IFQBWjZAnnsxyb6Uo3AdMuSkOBSjCzBO9sfrJ1aTo4AWr7zHwf/ZueTlJ3I/ysdH2Yds6L+FBGAbkrj07pbnn/5MXn8Wl0zrMhk+aP0dUvm3oP8yD6E9BrVqAbRPvAyne2rzSKR4l6b8aVYIgIFQrAu6oS8IwMEAACAASURBVCHL1R9XfSo4/FDHVHDYKXgQdDix1AhDjciodXjRAQHnqkHkGuakHUnbtrTHqu5w/aLj6YYA6KqBxzuA19p0zPYLuC9fhdM10HKvaTreaNXx/SM8Gnt0lOUIqPBr6FUM3FvOY3kcD8D+TgVfPWSgvVfDZXPceLDUwKFuFQ8cFlHXpuHccgEPVOoo9aWmxCtRBV+u47G7Ucb8Mhe+UaYhxzI4ZGJ2Z/pl/Xztg4gZQVw/+98hcul5TOu6tzD+gNLyxbg856uM2G+ylUzLa7KNb7j+0MbohXXrcex4XdJT6Xgi9J+87fRzKlhwMi8kbbSI9M/2pI1U+bcNEnaav4GkZ6bBQlUU5v2P7yPP8XAIEh782oPweAbCdYeT00iPn+nzayRyS1lmpGDtehsv/+En0FRrc5XhzAB2/wfOdYPF+DsdJuFdamR/tnphQlRtcj6qS4z/tjGAvtuAsD7FJMFbT31iejz9YsXp0ynk0WSIGEKZanZWAMvL2WcZsD3/A1EIhAqIkVcpFah/wk21Egzg0ts/hfkrLx7JLR/XOqnOL5LlwYY9aOk6igsX3jioj+z4yV3o6GjHqoWXJVXgdhx/GXliDcpLKqesgpeqvMb1Jo7wYseb27Dmu48hxkLC+p1CdoYM9t5yOpGfn4fymTPg9HrAU7Yav5+Fyxyua0YoIkPTdXjdTly5qAoFXhfyXS5Qloy1RxoQVnnI0Siqc3y4tKYYPYqKkKLgjaONOFjXCo34duQo9GgEalcbllWW4ul774Qjg4S4IxRPRqtFu1th/O5uOI9uhp4ngs/WAEICuDmAsm0lGgHodtBe3Un7RPJ0K+AYwZ+NBnCaEH8tZCr3fBEglgAuyhZAeRiJSI8DiLeFGQD6+VvMgcWFB7A1lX56AL0JiPUCTg8QpbbZwjpQFhTfb+lS5mGrvhpjqQuhRkz2//gMABS6YLczhPLPmlI4luGAo36zmP+Bnn/6zo5HdRhRwAgBelhguQI673sdeWUmefx0mfwSYAYATVdA8f9O0Qun1G+5SVfRpim4j3fjqOjGlXwYBZzGCAQpqm8n70EnL2KFGoQf+hljAGjriuGbHQ4W+39HIXBZjrlBSywM3t8k4JlaFb1RAzWFInxGBDeUiLihhJjJzRpEBEgkgZuPRFGWI+E/qg2UZIl4vkXHf7xrQiqvmyXii6UanM7hjQDtHVF84jCPjpCG91Q78bkSQLRSSGVi+mbyZU0kW08d+DTcrlxcU/UweDs9SQod7ZVb8PzB+xHwl+HSsvvhFCanhTKT8kpBLJPulGg0ir89/zxa29qSPycW6z8ZAajQZ6JinTgoW1kiuDNTaCiO0vqJ98SnKwym3CTE+SdT/pmBIk75p2sHAgHMrpmFC8+/EDPKZ6R76RGff6bPr5EILl2Z7XrjBbz1zK+tdEypunxG0rOBdWg+UtpAp4M4AgYeS824lVwZp5YYDxn9Y2RVZtt921drb2rD+OONbYnXTTTSJRrmFMVAVCYETT8PQGp9N/tEXSHDWvXi1bj6g5+Z1NB/+w6lOr8YOqp2LYoc1aipnJt0fdxw6ElUupajvCy5gv/mO89jadUlcLvd0waA0T9yo26hJxzFR378BPbWN/VFDtnPBKFzXC4HispKkZ3lZqkAHV4vQ870xDQ0tAWhaGYazCyvG7Mqi1CT60Ox1wVV1rHxZBfCECDAwBy/AytLcxBSdPSqCg619+CVPUehqBoM4s2JhsFpKvSuDuS7BPziwzdhZXUFhMSFZNQjnrgGSK5y2zEYT90H6egmGNkG+IABeDhwHg4gsjtCv3pF0xjgoFAAjtgTKaUKQCE3tDARPwCx/bMceQSjJzSAFV/POQGuAKBU0Q4/wJxMNumf9UkwfIYGIANC0IzHl4Pm7wahxzSA9/SjBeh8gvAPMCazdCxmKAIhqQilwBG6kBZO+rHRAfS7RV7Icq+yTVP/TYjz/LOoAI1jBoA+FYWUf0VjzP6MA8CC+xsh4gDgTANAhDKbOdF59y9QsPiaibvB01dOWwLMAKBoUQSj7Qh4isHHwVzSNQC0Q8AmZzZWxLoxi6xqcRkEIoQMkHzI1lXM0SKMhCT+eHzPhyPiS7dfmWqb2kkHARCLqHi0S8SeDg3n5XD4YJ4BzymU8nBExY/bJKw/SoYTHTMLBCzOBz6VoyI7y5QXrQG1HTK+chjoDGpYXeXC18vMvK/3H5OwrV5Fno/Ht+ZqWMIIAYfegCpRFd9p5PFanYyybBEPVxmoznAqwVQ3N6nMXFmJ4q+1n0SubzYuL//KgLk6XP09zU9jW8tvsWbOIyhwzh7u9Ak7nkl5TdggRnFhiqF+a9Mm7D84mAOgX+GOMbI1Uv5tzz9TSBKIw+IV/Uwo/Paw4iH/lN4vMc7ffE5N72cy5X/unLm46IILMXPmTDid6YWxjEK0rOqZPr9GIr90ZUYpuna8sRabnv2NqSuPIKxkJP20lWvzkxxXPCP+s1D2fU2mpVCPwAN/qr4nQ+IQRw5B/cljGe8FTaefcYOD2+PFXV/7GURp8iG8kskm1flFa97fd/4Kl8+7kyGGkpUXt/8elyx4L5yu5OvK+u1/xpVLbxvJ9Jo0dVKV16Tp8BAdMdExOn7y/Jv46bqNLMUf6Vj0d6dDRF7AC6/Pg6y8XFCoJln1RI8XTV0RtHdTZhnzcfGT8j+/Gm6nhCq/Bz5OwMa6VvTIGkSXCxeVZ6Mm4GHZNXpkFbXt3Xj7SBPau03YuB6NwoiG2TqldHciwCv42MUrcO8lq+BynF4p3JgRoHE/jLUPQTyyEYZbAZ9jgCN920v5Vi0jAIUDsPyrhAwgFIAVEkBhAUTQSIYRUqRpQx6WTYOATRRISjnB6OEBeDcA+iHWfnI6UUx9yDyXeegphCAOip84V2yl3Y7dZ5ZRUvyJ5Z9+V0yif9FCAPBxyj0jA7Sg/8xYQN/trABW1gK25pKt2vT6M9Z/9gcKETA9/wzVRQCVmGHaJ3phohsIKUDGArgQvPJzCFzxOcZVMaJ1e7I/rKdp/5gBQFbD6I22I89XPmCY6SjaNO02in7wmoYLjFBSD389JGwRfbhc60EZWdvGIMXgaIwH1J/h6qdsADCA5zp1/LXZgMfB4zMFOub4h/fIh6Mqnu7g8atDQHfYDAe4Z4aKNcViHxlgOKbjoQYOm+uicEscPl0j4tp8Htt6dPxnnYijrSoWlIj4UoWKswJi0rgjWk/+0qbjsUMKqL2Lql34aokOB1k9M1gy+bIOyR149sAXUFa4DBcWfSblVIIUk/30wc9iRv4KrMz/cAZHl/mmMimvzPdufFqMRCJoa29HS0sLTjY2oamlmSn77OUty30/Ngogvlf08iEyP/qxPf6j8fInjrhf+VdhpvczPTDxxT6H0AyU4sn+Tv3xeLz40n1fZAiAiSjT8yt9qY9EZnTft778DLat+1P6F8xoDYPB+QkZIDFjQBzMOO46Y7lpG6z0m/tQUvgV1QClyDXzG6TA7D+UMmUZACnl361feARur0lkPBVKqvNLVmNYv+1PWHPuXUmHRYaUddv+hGtWvC/5ccMAGQiuXXYnBX2k/P6cbDJMVV6Trd/J+kPPRltXD+7577/gQH0TeIFHfo4PgSxSGkkx0yG63XB4fAhHYqhv6mIp/HiXC4bDyWD/syoK4MnNhdPhwMwsD94+0ozemApREHDFrBIsKPQjKBPsX0Nddy821DaiOxRBlPK/k9E8FIRhxZPrvd2YkcWjOODDT++4ATNyJuY9NZb3jpCkzAjw2g8h7F8PTgiDywa4LIDzkeWUOAF469PiBmAGAGJPJUWe0ACEDhBNIwFLq0KWFBbrBMiayRkQIq2IvPl0Iy3EgE1crVJYgK3M2/FTCaNm/AOWAs+uYaXx48kYFBcS4KBzqL04ZZ8MBbYBgCEILMSA3R5bgPv/TgYARhPADBn9yj9j+dcNRiPA9eoM7k8oAGYsUFiMBOTz7oTzmvshuE+/uTKW83AytJ0xA8BJTsI+0Yvz1R54jOQQf5pX2yQfZM3A1U4zNRaFCCSW4ZTwoY5T+36/iz00ydql64y0bbuPqRoAantUPNYhoC1m4Kpc4OYcWi8SY4CST4FoVMN/tQhYe1RnSIDZBQJuKTNwfbYOB1kjDeBgl4JvneBQ16YgP0vAzWUibgxo2NjL498PcuiN6ji/QsTDFSqyEmL6FVnD610GHqs3UN+lYkauhC9XAmdnp04emOrkzeTLuiNSh+cP/isWVK3B0sAHUu0CWkKHsP7o13Hd7O8h4CxJud5EnJhJeU1E/zN1zXilob6+Aa9ueAO9wSBi0SgzANgGATvmmZTroVj8M6Xc2H2ia4dCZAYfSBpoH6dP6qdtoIg3QHzyY5/ErFk1E2Yln55f6c/QkcqMNu9vv/An7Hj1GbaRH+8SD7e3fydya1E04/xtItrEfo32eUlU+O32GQGgahMAmp7O0V7LfAjN/7Jy8vGeex5AXlHJuKEuMnFPU51fbV3NONZ0AMvnXTTosrTf7+xqx6G2rVg5++okxw10dnfg3cYtOH/+1IbppiqvTNyb8Wrj4IkmfO3JdeiWY5AEvi8jAF2fYPrBiILusAqNPKw8gfoBj0tC1ewqhhKQsvxwOZ0I9kRwoiPI4vcXFWfj3IoChBUVEVXHsc4e7KhrQXc4hkgkCsqUQUqrFupl6AMyAngMBaW5HqiREK6dU40Hr79ivEQw7tdRWg9C3fBLiLueBcd1mWH6fo4h8zkfGQAs+D+FBVBYLO3fKTSAjAEsdZ9tELBQEsTyb24KzM/eMLiOkEWoF+dYY8YCa7jsXMH8zpOzjreUe1LyLa4wOoUMDqxtS/knWL8dz88TCoCyE5gEw6yQIYIMAFTok4hY2GSyPiltHwtfMJV5FtNvx3RZnn+m/NNx8voHAS5ILK4W9QBB/wUPtOW3gL/iPkjZpZlZy8d9FpzZF7QMABEWApDrGxiLmioCQAGHXYIHgmFgkR6BCGNIRbvT4PG6OweXIYQyiyMg8RaMREmnZyosiMh2iXDpE2sAoIX6R90OHOtSsDqbx105Oly0cKRRQhEVj7UKeKHBQHO3jhwvj+uqeHy8QIPTJYCs/bu7dfxXA3CoRYbPyeP8Mgk3uGU80e3Ea8c1OEUO99QAtxWCefY1RUNnVMP/9Uh4vV5BV1hj6QTfV8rjihwuZQNFGsPIKOS4oWc3Xjr8/7B63icxx315yt3Y2fQX1PduwdU1D40odWDKF8rAiafj5iYDYkF3dw9eWL8eJ06cYN6rU5WMKBUJF4iH9BPZX6Lnf4DyTxkJLJKdPkI2UGy2A9/9znczIY4RtzE9v9IX3ahkZhjY9sqz2LLuz9CJGDARj59+d0ZUI9EYQI0wtAxlHOvLAkB/M43UZjdP/ZwldsSs008qaDP+07uK7UftNGdxKITRPqtmzD8Ht8+P6z/+NeQVz5hSyj/JMKX5ZQBbD72GAn8JKosGk2yRbF/e+xfMzl+MiuJZSVFJmw++jIA7F/Mqlo5oDk2WSinJa7J0NsV+0P1750QjfvjCm2jqDZrkmZqOnlAUnT1hKKSwUaF88aKI/PwcFBdmw+FyQfJlwRXIRldYQVtniL0dS7K9WFVVhHZZQUTV0NYZxOHmTkRlM2yOnknm/Y9GoMsxZkMT1RjK833gNeIEiELgBbz+hXtSHMHUPE3pPIHYP56A4+3fQlBaoOdI4H0aQwIwckBCA1BYABHi0Q854OiTjAGElrWNAOy+UFw/ZxoHrHUU3SFwXREzfj6+kG5Oiy/Vs8mobQOAkGzdJcXfUuhZOxQ+kNgmwfUtJALz+pNhgD4tWwEZASgMgGD/hLoiQkOm0MfF/Mcp/wz2H9IZ5J8jrz8dI4QAKf+iF9qKW8Ffci+k3Ipp5X9qTn+wNICqJqM32gGvMwCHaEKPqKSabq8FAt423FiBCIotGMpQdWl+btWdOCm5cIcYQiQWF7OSwnWH6lcYPCMZrJIMSDAQTtLucGNK5XgqaQAPdSt4LORgz+dH/Soqs9JT/m35H++U8ZNOCXuaDJYikIwAd1YauC7XQIFPZAa8lzp0/LZeR0OnCp4zkO8TUeQy0KNJeKdJQ8DD4/0VBkoFFZtlCcfCBho6FciKgeIcCZ+ZAZybwzPo2ViUTL6s97euw6bmn2HNvEdQKM5Jubvt4WOIqB2Y4V/Sz2CVcu3xPTGT8hrfno/91Zqam/HCunUsPGA8i6m4mKkHZdnkH0gk+6P+6JrWh06g7/GcBLqq47r3rMFVV181nl0fdK3p+ZW++EctM8PAkX3b8cKvvgMQx84EGQHiR57ofY9X9k1UjYluJeOA+XtyLhmT6Z/2mWaaP4Y0jTMcJD4no1X4+8YQnxbQ0HH3Q7+E1+efcso/jSeV+aVqGp7Z/nNcOe9OZPkCg9YfQhv9evP9+MCSbyQl+KP79NdtP8NFM29Ffm7BlN6wpyKv9J/yia1hP487Dx/HN555FQ3tXegORkGcOPazx4wChoGivCwUFOXD6fEyNIAzOwDe5caeYx1wOR2QRAGXzy9Hp6YiqGjo6A6h9lhz/wAJecPzMBQZWjjE2qffCz0C8nJ8iHZ1sHecz+nCi/d+aGIFMw5Xl3vbEdv6JBxv/BfEUBP0bAm8VwefDRhuQgRYIQEUFkCOPCIGJOWfjAG0LCYaAsgoYC6e5oLYHgQXipmefV7q9+ZTOwy6fyr9gK5FSACLzO9U8pAV06tvw/wprIMcEaT4m4t0v/Jve/3t5APUTzJSKAYMivUnGgMCOUYNU/knMkAyGNAleC+0lbeCv/jTkPKmbjaRcZhak/4SzABAvQxGO6FqMWR7+3PmpmoA2KY7ERMEnGsQ56hZTlWXDEu/4XJwORdGNaWzSCinqpusbbKL1XEOeKBjpsN8JifSAKApOrZEgSJDR1WWMOKXrSpr+GG9gWMxDs1hAXVtKpwisLRMxJdKFMwISBYSQMNLXRzebtPQFtTYc17s5aAIThxv1zAjR4AXMTQEdZb3ucAvYHa2iDU5Bs71j43n376lmXxZv1b3fdQLb+N9Jb+FJIwvedp4PcmZlNd49Xm8rkObkj179+GNDRsQU8wQorEs8V79aDQCRRmYxo+u3c8JoDHYf7xxoK++biA3kINPffpTKCgoGMsuD9v29PwaVkSDTsiIzAwDrSeP468/up+RcfUp4Gl62dPv/WlYwzagcDzySytxwye+BpebWLzGL+NCJqU63PyiudLR04L1e5/Abas+y0Kd4gsdP9lZh53vbsJ7zrsjqfc/HAvixW2P48ZVHxtUP5NjGY+2hpPXePRhLK5hvy/2Hm3At55+Fe+caEKMpbclRzMhyETkZnvhcZlQc3d2LnhRguFy40hLEIpAyr+IJTWlyPI50BUMI9TTa6b6I8YHilm3cN4GscZTLnlCeSsKAqKOsoIsqNEI8/6Toe7DSxfinktWj8VQJ1WbJHcl2ovY/tfgeOm7kJr3Q/M7wft0wGeSA3IeKySgDwlgoQFoyaFNeZ8hwOIEYEYA64fF54TAkYJNxKR2XtVTSYHIF+31LBXnXEzuV/QJLUKQK0KckcffNgqQcZa2TfQnPQ7yrxpATDcjBijFX8iM+SdPP0ffmfJPEQYcDFcOtPPvgrT6bgjZM0as20yqCXAGd4aFAND4KQ2gTOz8npI+cphUQgDawiqed+ZgidyLKjIPWWU4GH+Tw4XDkherQ+2DsmMOVzfxeDcv4rjgRI0SQRGxdg7BLUB/T7ftxLmRKgdApubUK20a/ueEhiIXh07VgXdOKmz9WFEp4dtlMnxeM0UgGR3eDBIiwMDxMBAKKcjzijjRw6M9qGNeiQgtEkFZrgM35AOrvICQYcK/ZGPO1MtaUaP48/6PoXTGYlyS/cVMiXfStZMpeU26gWWoQ8FQCC+9/ApqDx8e0/1+v/KvIxwOQ7Xyuifz/BOkUo7FBsQ09yv/OnRZw6233YaLLrqIGeAmskzPr/SlnzGZGUBvTydefuJRnDy0l3WE4nAp/na6pCYBlqiQxS5rWHjRGpy35gMQKT3XFFX+adTDzS8GDz+5GXK3gSULViUV1JbDL6EiayGKCvsdOPEnNnUdw7ETR7Bq0WWpCXoSnzWcvCZx11PqGt3vrt4QXtlzCE9t3ouDre3wuSS4nBIESxkkQ7ODiC5FJxp7ZIRUA0JWAIX5Acwsy4ccDiLSG8ShumbECA1r5++k94/tDWaefwUeTkN5kZ+x2lM9ekPluN340a3XYmZBXkp9nuonkcx1TYHSuB+R13+G7O1/gJYlwfCI4Lx2SADAsawAVmiAnSKQOAGYIcDKHEDhAaT8Mw+/hQQgmffGwOlJkLZ0nrmw9RsHqL5l6BlStuTxt7MExEj3oph+SilInn5CVtN3E5ZF8fx9LP/2FoQg/YQOIDoAUvQJ2h+k9H5WhIGNBtBF8LIM3VOI2OWfg2fF7eA9uVP9lk/3n6acbQAIx7qYASDgLuqLA0zFALAhKqJLcuIiuWuAIj+cou10O/Cs7sVsOYRqZpbqL8PVjT9O4S27BQ8C0FClxeA/RXrBqWgAeLdHw/caAJEDbvKqeLLLiXcaaUEHzqlw4P6CKCpyHH0xm2QICEU0dOvAxjCHFk3As8fASAGXzJDwcGEYRfn9YR5j/RRk6mV9qP01bGj6Ea6qfhhl7rPHutsT1n6m5DVhAxiHC+/eswdvvPkWojHTg5HpEu/Vj0QozZ8ZppTIoM48B4oCRR6MDLD7pKsaFsydj1tvvw15eRO/mZqeX+nPlkzKzJ5bG5/7HfZsWAvdmlvp9+rMq8H2yMQ77Qtg9XV3Yf6KC01lZgor/3QXU5lfL+98GufNvQZut2vQjac0pM9v+x3WLP8gy3ySrGw7+CZm5FWjKK90yk+cVOQ11QdprxNRRcEzb27Hb7fvY+haCuWIfxed7FYRFZ3gJQe82X7Mn1cFLhpmBulj9W3o7iVtziwsJM0KB2cpB2NReHkdlWV5zFMcC/aYxkgOuGZONb545YVwOaZGKs1M3W9mCIh0o+Otx5G9/psQDJmhATivDo7QADY3AEMCWKEA9MhRaAA51BinH9efMYB+Z7H+ZLQ04fksHIA4AgRLtgbtL0j5j+MRMG9Y/7AYWQsP2FwQLJ7fIvTTosxzzwpB/q3r0FeK82ep+uJtzNQsnc+yAAAGQfzJ608M/zLAUQgAHaeoAUWC2BuGXDoT0Zu/B//s1eAdyVOQZuoeTLczfhLoMwD0Rtug6TKyPf0viOEMACGDw5/gx9JoD6pp5sSV4ZR4n1vCPsOBE5qA5UovXHHEXsPVjT9ez0k4InqwQumFG8mzD6TTr+GuPd4IACID/HariKaQjg8VGqgRdPyiXcK6wyoL2Vk0Q8K3y2UU+5Pnaw1HVHynScJLhxS2ntw8R8RninS4KK5pHEomXtaqLmPtoQcRk3pxXeUjcPH+cej5xFwiE/KamJ6P31UJBfD359fiRH190hSXI+1JPOSfefXlKGhznTTeX9fNeP84sj97k0Xn+7P8DO6f4w9g1erVmDlz5ki7ldF60/MrfXGOicwMA831x/C3n30dskwwX4tXYhoNMOgG9aEkOA45+cW45fPfhcNJVN0Ti6ZJfyYlrzHc/NINHet2PoFrlnxwsGyIX6LpXZzsOIQLFlyfFJJL3uLndvwSVy/6EJyO8TP+Z0o+ie0MJ6+xuu54t2uHCRG/xks738FvNu1CVyhsZgWIKujsCkKX3Cz+3+H3Y1ZFIbweJwtDa+/oRUNLV5+DmLQ5gxRDXYdOqWkVIo4WUFqUDZEzIIdCDFVDBqQspwMPXXspllWWDWlQGm9ZjPf1dFVGz6F/wPX3++E4+S40n5NlBeBcOrgcIggEOMoSYIcEkDGAlHzaVw8wAFCMP8wsAvZ6xSD5Ojh5mDDGOD42Nn7G5m/VYSn7LKmQt5+l/SMFXmNErKT0s/0I/Y36w4gADabgM44AOj0G6FEOIHb/sAnz54j1XyY0hAhBVsAHFYSXXwnc8ig8gUI2hozxuIz3TZ2+3iAJ9GUB6Ao3IuAuhFPqz587nAFgt+HAO7oD18idfbH/9hWGU6TpeIfB4zXVxTIHFOv9D0Mqdek6rWEVL7lyMF8OocZKgZFq3ZGmCRxvAwAt2i+26fhLJ4fVuTw+nGuwcX+1zoFd9QpDGr13loBPFmnwe620IQm3ublHwbebHNhcp8Ahcri8RsRXilQ4CbI0xiUTL+vm4H6sO/IQZlddhnP9/wxuUNDIGA9iHJvPhLzGsbsTdqkjR49h7QsvIBKlQLVRdIO9N/vN40SmRUR/BPmPJ0qLJzajHO+k/CcaB2jzVD2zGvPmzkNZaSkzAAQCAROiPEnK9PxK/0aMmcwMg821t559HO9uepGlfWKGgPS7eHrWsNKU0aZTkhy4+I57Mevs5eDJU3YalVPNL1p3DjW8g85wC1bOuXTQqDVdw4u7f4vFxVegtGhwTC7Vb+powK5jb+CqJe8fMvXjVBLnmD2Pk1QIdA9VVcMb7xzGv/5hLYKhKFRNN1HjogMunw+VlcXwZ/sZoqizowf1TZ19TP/sDUdknboBzlpf8gIe5OV4GWRcpXeolZKT9MrbF87Fpy5dzfgEzlRlj4wo9D6PdTchsv4H8L/9Wxi8Bs0jgXNp4LwAn0WwfzNtYJ8hQCLvP2cq/FTokwwDjCgwYWWnrxqR7MWlQqeljf5OoADaNsRzpNvbFF0zCf3oO3nxLaOxLptGBo6FHliFvIT0Q3H+FBpgKf6EANCDFhKAVC/y+MesWH9NYMo/J0hovfkR5K++i8kikTh2kj4u091KQwLcS9tPGB2henicOXAz5b9/8pxKmXa4HVjH+TA31I0Si/k//rqpKOI0f99SHIjowAo91GdESKUuXevVmAONooQ1ceEHqdadKgYAGudbnRp+1QQUeAQ8VKDA5ZbQ1C3j3046sfOEwjKSnFvtqyl1UwAAE2pJREFUwEMlCgKUszRJ6Q0q+FKDE1uPyPC5ONyzgMcHmUFvbLebo31Z06Kz/vC30CTuxo0zfoSAWJLG9J56p45WXlNvxCPrMfNytHdgy7ZtOFhbC1Lc09Wc4pV6ao88/maKpOQs/0NB/unluGDefFx80cUoLCyEx+uFmEDUNbJRZr7W9PxKX6ZjLjMicTt6EG8++2u0HT9sxo+eyUiA+CwJuobFl92MxRe9B75ATvo3bwrUOKUBAAb+vOMRXFrxEeTnFg56X4eiPdi4+yVcvvymIb21G2qfRKV3GcpLqsb8fT8e4h7z53E8BpHmNZgCbxjYsPNdfPSxv8HQNKi6Dq/LgYqqUnizSBsFguEYjjW09e/j7XWEbfMICq6jMMeLgFeCZvHWsCwA1D6AskAWfn3XLfA4zyzo/6luhxILI3LgVTg2/BTCiV0ArwJuAxyJyMeBJ7WJyMeJG4ClCCTYv/VD322FnKFurf02/SpZe3VCZqg6ONrDkGJvl3jYvnVOfD/Jy88iNuJJAlkaQEvhp09S7C1jAUVa6xEeTOFiCj8ZEAxwBCCw0gEaqgFe9ECZvQry1V+Hv3TeabFmpPm4nTGncy/v2G/IWhh5vrJBKdJOxcbfLDlxSJdwnmaShiSWVJn8j0V0vMr7cLURRDZnTv5U6rbqPJ5XXThfC6KU739oUqlL1xhploBU0gBmevacCGr4fqvA2KO/mqeiONuE+4eDCu495sDuegVOCbhjrohPl+hJU/rRQvFuu4yHjztxqFlBSY6Af55pMELAsUoBSH0czcuaXkr729bh7aZfYHnNh7DQc2OmRTvp2huNvCbdYMahQyIn4tjxOrz+5ga0trZCJev4ECVe4adT6Dt58U3F3yLNiYv1t8+xP8nrT/H+ttGMPPtlpWV4zzXXYtasWVMCLjk9v9KflOMlMwoneXfzq9j+yjMIdbVNinSB6UtrlDUoNtbQIUoOVC5YjhXXvA+5QxDbjfJKk6b6UPOL1qfeSDfWbfsTbj7vnqTs/dsPbUDAnYuasrOSjocQJc9vfQJXnfM+SFLyMMFJI4gUOzJez2OK3Rm30+z31+OvvI1fb9wBWdXhdUsQRQG8JEExBDS29SJmp4GzesaUe00Fb2gozHbD5+5X7tm7zPL+53s9+PZ1l2F+2entZEn3htme73BrHYxtv4Njz99hdB4DBxWcx7C8/wDvNQAvGQEsLzyFBZAxgH7s8AC6eLzCRMo7HU/8O30nj31isUn/7OP2KTYagCn//UYARi9AZH8xw4T7E9TfOoeT2VLLUvsR/B+SF1rhTERWfhjeJTdDdPmYUWioFLDpynH6/MknAW7tf95nVLvL2Jw0yPNlkcjQ74KuI3r9RwcpyzI4HBDdKOI0FCqD0/jRMNNRxN8yPAgZwBV8mIG7h6srOiS8pTnZpv0CfiAR2HB1R3t8IgwAmqLhf5qBLb0cbi3mcU2cI2Rfm4J/OyriWJuGIj+Pj88Crh9CqaeF7ECHgoeOO1HbqKA0R8BnanRcmc+PGTv5aF7WXZEGrD30VQSKi3FF/r/BwZ3+5COjkdfkW17Gvke2vHrDvdizdy/ePXCAIQMUi7Xf7oHpQdEZLJI+CTFAP7plMEiGhLG9LjoRJMVifcgAUvyLi4qxcvkKLF+2HG7P1ImrnZ5f6c/JcZWZRWr31nNP4MDmlxENEU7z9M4WEB/jLzndKKtZgNXX342cgsIzAnZ6qvlV27gLUETMrhio4NPaFI6E8bddv8BNSz4Blyv5GtTW2YK6tnewbPYl6U/8SVpjXJ/HSSYDuu+hSAyPb9iK5/YeZPtljfbpsoJmS/mn1ICMUI7UN43SQusMJVpa4GeZBOwSr/y7HQ589oIVuGbR3EmLXpsMt4L2DLET28Bv/QP4w5sgdB9hCrwu8OAcBjgP8QQYgMvmCCBjAHnCLEQADcJW+MkowEABlgGA/h5vHLAZG+2B23B++k5KPH2P9/iTEq9RqIep1DNWf4L3E7Sfkf5Z5xM/AEUDyDo4jQwUbmj5NVDPugo45xa4CmZCECgczZj2/k+GSTeGfeBe/dw1xiwu29xkEOGVBV2l3yNzV6L7iruRCJentHtdLhdqDBlqJDmRRTpQ/B6Dx1p3HlZHu1AB5ZSp+mi+d7vd2G04cVasF3kseWV/See6yeQ6XP3x5gBgz7pu4I+tBta26jg7V8AXCg0ItKJbXsw9bQoeOiLieIeOshweD8zSsTKP4rcGj5Ae6udbDDxaS1lJdJZJ4OFyFXmusSEFHOnLOii34JVj/w7Z2YPLyh5Arlg1ho/B5Gl6pPKaPCMY354kyqu9vR373nkHe/btQ1d3lwltJGZfIj+yfsgAQGWo8Jc+MkBdZyEB9NK3/5aTk4OlS5ZixbLlKCoqGt/BZuBq0/MrfSFOiMwsdMqON17E23/7X8YYzYMDEcLZG/f0RzKJaliwYxZbSs4GgcOiS96LFVfcBMnhOKM2n6dCALyw4/e4YN4aZHkCg27ejvqXgB4PFs9fPaSX7qmtj2J11Y0ozjt9cnZPyPM4iR4d6ko4GsPHfvkUDjY2Q9cM9IQiZoy/9VzFK/m0Zy4tDMDnoWB1szDYv+WMJr3w0+eegztWLYUknl78Gpm8bfEKsRyLQD6yEdKuv0Gv2wKh+zB4cjA4yBBgcQNQWICDEAJkDKDfLSOAHQlAfAEsU6AdFmAZBOxO0w0iJb/vu6XAM6XA8vTT74rOUvwxZZ8MADJnKvz0Q7H/pCIZvPnJEAFEJshBc7igFy0EZl0IbcHVcJbOh+Rwn1Frbybnx1Rsi3vt82uMGsE0AJC1EHbsKhkA5qxA12V3DTAA0Na5VXAgyymg0FARjMQRWMRJYDhFOvH4Ps6Jk04vLol2ItdtkmYli9OPgsMWZwAlnIqZ0eCIyAeHapv+Ply/J8IAQP3a3qXhsXYeuS4eD+TKcFrpDtlaoBn4WTOPP+5XEZENrKiS8N1KBX5LjokTU1V1PNHOY0M7hxm5Ar6YHYOP0piMQRnJyzqqBvHq0UfQxdfhkop/QYl0+qb9SxT5SOQ1BrdtyjSZTF4E1W9oaMCGjW+h9lBtWmOxFX0WGmB5/U14FBi532WXXIrKyko4pmh6pOn5ldZ0YCdPpMxoPkbDIdTt34Xt659EV0s9IIgMtss28FOFKyBO4WApsHRiq9ZQsWAlzr7gahRVzILT7TkjPU7J5hfd99bOJmw99gKuOefuQeFFmqZj3Y4/4rJF74WTMiIkFKrf3tuC9bv+D7efd19f/vj0Z//kqzGRz+OkkYYBtLR34qbv/w5tXd19SmS8ksocyIaB4oIAAj4zfWSf8dBic892u/Chc87CbauWTJqhTaWOyNEwlKObwB1+A8bRbZCa90FQeqGLPAyJjAHkYQc4yQAnmMYA9BEFMksMOKbuGGaYwFCUXLYxgLH/k5efMxV6MhDIBjMAmFB+yzDA0AJ0rpl+kKNwAlLeSPfPLoFcfi7EmUugV62Go3QhC7maLmeeBLjXvrDGqOFTNwCo4NAlOVAh6kz5HimZXjJF+0khBzVGFBc66SrJ297LudDh8uBiIwgjOhh9MJwCP9rjE2UA6I1qeDIsIo83cJ2PiDoGrhTBsIqH6kW8WafC6+Dw8bk8bs2n85J79lXVQHNUh08EApQNYIy4ANN9WQdjbXil7jsI8i24sOLzKHcsO6OeynTldUYJJ8lgTyUvUuK3bNmCF19aD3WYfOvx/ADk9Y9Fo33KiCSJuPH6m7B61Sr2t7EmzhzLezo9v9KX7oTLzFLyaQ6fPLwftTvexLG9WxCLhMyNPynXjLjSSvKd/hAzX8PuS3z/aO/rcKK4egFmnrUM5fOXwp+dO0ApyXxHJn+LQxkAXj/wFMqc8zGrav6gVKRHm2rRFjqMFTXXDpkNceuxF1HiWIjSktIpvWZNG8kHz2H7ffXMP3bjW0+9jN5INC7ln4kM53kOBbk+BHxmeIjpbOaYHugURFxcXY7rF83F4vKy08pANBFPvBzphdZSC6NuG3RCBhzfDCHYAh46VEkAR1kAREL8azAofaAN/yclisj7yTgwjAGAgZ1t2D8p/PResJR6St/HYP2gdwF5+3VwMRW8hSDQ/EWIli4FX7IQzpmLIRcugjOnNCmvyETIb/qaEyOB9EMAJJGlIMmxUshl0gDQxonYI/mwio+igNMGoAtoQWviRGx1+HERF8YMTktqfBitgn+q+p1BGWUFLsyrmpiYX5bHlRbxxHQi1tw52a3g60dF7GjSUF0g4oEaDedkj41nP9Xpms7mub57F7Y2/hqaO4bVxZ9AqfPM8fzb8kxHXqneg9P5vOHkRRul+vp6rHv5JdQ31JvZAhKKvZmiWP/49H5erxdzZ8/BVVdexdj9T4cynLxOhzFmegyTSmYWRwARBh7cvhGHdryB9sZ6REPdbNNvw3onJIuABWVlXkj2ouLACwJ8/lxkF5WievEFqD5rKVweL7tF0zGm5kxNNr/IePnitj/i6uXvg5CQ9jAmx/CnzT/A9Qs/hkAgJ6lyH4vJeHX3k7h62fvHjN8n089Zqu1NqufR6vTG5m14/sQrqQ4hM+cRIlzjsOttDu/uD0MUKFWbyehPxM4lBQF4LcI/UvwJ9q8aBubn5+Lei1ZiXmkRXJJ0WhmHMiPYkbXCQgxVGXpPE/SWWsgn9oE/vglS/VaIoS5wHKVhNKC4RXCUGpj28SztH6V+1U9tALC7pBp0urnQW0XXBdMQQMcUhSn9xKuieXIgly+DXrESroqzYeTNBOcvhoPI/abj+0d2k0+zWtzGz19v5IleeAwhpRAAYhylnKRjoWgr4LCbd0NxOLAKYcDy8NPcbuQkbJN8mKNGsNypDYkQGIt+2fd8og0Aw809MhD8XzOHJ44Q6QuHO6uB9xcMbTAYrr1MHE/1Zb2r6S/Y0fg7FBUtxGWFX4ZTpNwqZ15JVV5nnmSSjzgVedHLrqOjA29v2Yxt27dDVkzkUF+sP8uzrIKUKnqJu11uxuq/5JxzGOzf7Z4Yg99Y3ONU5DUW153KbU5WmdmbOPpsPFGH3a89g4YD26HKMksRZuduZnnAKQWYOelHfytsOL9ljLDjjql9UjIITlpYMQc1yy5F9cIlcFnPD4tRHsJ4PfpOTd0Wks2vw43vojfShnOqLxw4MAPYf3IbQt1hLFuQcMw+0wC2H30NIi/g7Kohzpm64prQkJyhxPa34+vxqwN/nBCpioqEEztnoqNJgQAeDklCUZ4PhFxjhYGEOOR6vLhxfg1uXbYIAa9nWgkcw7tFiCxVDoMLt0NuO45o0yFwx9+Gt24T+M56RrBu3xtCBmhkvOGJjJvC9UWmwPPawPBqgx0UwFH4lKpBUDQrBMyE79IarwTyIJevgFp+LlyVSyHlV8Dw5EJ0ktF1aqMXx/B2nbFNc7WfvcVodeoo1z0pGQBsSY2Vok15APa5sqBwHKojvfAYOo4LLhwXnKhRo5htRBGw4t+ToQ/Gql807sluAGB9DKn4RbcDQYPHHb4YzgpMbgRAd/QkNjf8Bh1yLaoLLsHZee+FkzszlX+6f5NV2ZisK2Q68opEItizZw9eeGkdI/cjxYk8bZTajxR/n8+H+XPnYeHChaioqEDAP5h4a7LKIdV+pSOvVNs83c+bCjKzjQFkxKLQgK62Zpw4uBcn9m9He8MR6H2bSZ5tLsk7zyDB8c4kS6FPvJ/MZEAeoz7jgbl5FUQJgaJyFFbMRWn1fBSWVcDl88PnCUCUJMSUaF9WodN9joxmfPHzi+4jGSj/svVRvOesf0LAn93noWV8ENEo1u/9A65d8gFI4uC4XTonIofx3Nbf4IZl98DpdJx2Ht7J+DxOpAGA5p6oOBBqygHXkwNODUAnXDnz8vIQHVFUl3hw//k3YnaRGXIzRhGfo3kMTru6fWGFREJM669CTs0gwh2NiDW9C7FlL8S2g3A01IIPdYDXYuAYQbF1d4jEjx5xWoAJuMgSOJgrtiY6gawA1EApwkWLoBYvhlQwE57CKkiebBgOD3iRUhFYiBAru9tpJ+TpAY1KAtyXnnrW+ODrv0KM11EUEwdlAei5+p/GHWrvcDuwVXdiP+di8z5Pk7FQCaEEKsuacSolP9MGgIb2cJ+AifDw7JpsnFU9udPRxaIaQwS5nPyEv/yHe1k39O7EnransbzkLuQ5Z7IX1plchpPXmSybZGNPV16k8B+rq8Mrr76C4yeOI8vnQ0V5JWpqalBVWYksfxacDueEPzdjdZ/TlddY9WMqtTulZBbn4bc3oBTWEu7tRqi7HbFQD3q7OtDT2Yae9hb0tDciGuqBHAmBQmDIBSVJDriyAvD6c+HLLoDHn42snFx4s7LhcHng9Pnh8QXgdHtZbnkWdmBzYxiGacTkOMha8gxBU+nej0dfE+cXcT0cbd6NWSVLBq1DshLDyc7DqCpcMGTXYkoEHZ2tKCmoGDNun/GQy1DXmIzP40QbAOgh5AwOnC7CUCU4g1mAKgKSglhWN66sXI2vLPwncJpy2r7bJnJODndtyuRl4/ZNIkYK2NfYJ8eyDckIdZyE3NMMQ1NhhLsgnNwOSeuGITigBWqgBcoBhxeCJ4Csgko43D62XzYozyAp+GzvbCr8zFQwxfmKhpPp9PHRS+D/Azzxcj+S3XRF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rot="5563101">
            <a:off x="7994274" y="2546838"/>
            <a:ext cx="1447800" cy="1946999"/>
          </a:xfrm>
          <a:prstGeom prst="rect">
            <a:avLst/>
          </a:prstGeom>
        </p:spPr>
      </p:pic>
      <p:pic>
        <p:nvPicPr>
          <p:cNvPr id="8" name="Picture 7"/>
          <p:cNvPicPr>
            <a:picLocks noChangeAspect="1"/>
          </p:cNvPicPr>
          <p:nvPr/>
        </p:nvPicPr>
        <p:blipFill>
          <a:blip r:embed="rId5"/>
          <a:stretch>
            <a:fillRect/>
          </a:stretch>
        </p:blipFill>
        <p:spPr>
          <a:xfrm>
            <a:off x="7508064" y="5288489"/>
            <a:ext cx="2420222" cy="1158653"/>
          </a:xfrm>
          <a:prstGeom prst="rect">
            <a:avLst/>
          </a:prstGeom>
        </p:spPr>
      </p:pic>
      <p:sp>
        <p:nvSpPr>
          <p:cNvPr id="4" name="Rectangle 3"/>
          <p:cNvSpPr/>
          <p:nvPr/>
        </p:nvSpPr>
        <p:spPr>
          <a:xfrm>
            <a:off x="7048812" y="4156055"/>
            <a:ext cx="3528530"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Comic Sans MS" panose="030F0702030302020204" pitchFamily="66" charset="0"/>
              </a:rPr>
              <a:t>Yeast--3 micrometers</a:t>
            </a:r>
          </a:p>
        </p:txBody>
      </p:sp>
      <p:sp>
        <p:nvSpPr>
          <p:cNvPr id="7" name="Rectangle 6"/>
          <p:cNvSpPr/>
          <p:nvPr/>
        </p:nvSpPr>
        <p:spPr>
          <a:xfrm>
            <a:off x="6965931" y="6405437"/>
            <a:ext cx="3504486" cy="369332"/>
          </a:xfrm>
          <a:prstGeom prst="rect">
            <a:avLst/>
          </a:prstGeom>
        </p:spPr>
        <p:txBody>
          <a:bodyPr wrap="none">
            <a:spAutoFit/>
          </a:bodyPr>
          <a:lstStyle/>
          <a:p>
            <a:pPr algn="ctr"/>
            <a:r>
              <a:rPr lang="en-US"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Mitochondria--4 micrometers</a:t>
            </a:r>
          </a:p>
        </p:txBody>
      </p:sp>
    </p:spTree>
    <p:extLst>
      <p:ext uri="{BB962C8B-B14F-4D97-AF65-F5344CB8AC3E}">
        <p14:creationId xmlns:p14="http://schemas.microsoft.com/office/powerpoint/2010/main" val="281854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540529" cy="868680"/>
          </a:xfrm>
          <a:prstGeom prst="rect">
            <a:avLst/>
          </a:prstGeom>
        </p:spPr>
      </p:pic>
      <p:sp>
        <p:nvSpPr>
          <p:cNvPr id="3" name="Rectangle 2"/>
          <p:cNvSpPr/>
          <p:nvPr/>
        </p:nvSpPr>
        <p:spPr>
          <a:xfrm>
            <a:off x="235587" y="1583174"/>
            <a:ext cx="3930884" cy="830997"/>
          </a:xfrm>
          <a:prstGeom prst="rect">
            <a:avLst/>
          </a:prstGeom>
        </p:spPr>
        <p:txBody>
          <a:bodyPr wrap="none">
            <a:spAutoFit/>
          </a:bodyPr>
          <a:lstStyle/>
          <a:p>
            <a:r>
              <a:rPr lang="en-US" sz="2400" dirty="0">
                <a:solidFill>
                  <a:srgbClr val="262626"/>
                </a:solidFill>
                <a:latin typeface="Comic Sans MS" panose="030F0702030302020204" pitchFamily="66" charset="0"/>
              </a:rPr>
              <a:t>Select all the statements </a:t>
            </a:r>
          </a:p>
          <a:p>
            <a:pPr algn="ctr"/>
            <a:r>
              <a:rPr lang="en-US" sz="2400" dirty="0">
                <a:solidFill>
                  <a:srgbClr val="262626"/>
                </a:solidFill>
                <a:latin typeface="Comic Sans MS" panose="030F0702030302020204" pitchFamily="66" charset="0"/>
              </a:rPr>
              <a:t>that are true</a:t>
            </a:r>
            <a:r>
              <a:rPr lang="en-US" dirty="0">
                <a:solidFill>
                  <a:srgbClr val="262626"/>
                </a:solidFill>
                <a:latin typeface="Benton Sans Book"/>
              </a:rPr>
              <a:t>.</a:t>
            </a:r>
            <a:endParaRPr lang="en-US" dirty="0"/>
          </a:p>
        </p:txBody>
      </p:sp>
      <p:sp>
        <p:nvSpPr>
          <p:cNvPr id="4" name="Rectangle 3"/>
          <p:cNvSpPr/>
          <p:nvPr/>
        </p:nvSpPr>
        <p:spPr>
          <a:xfrm>
            <a:off x="766623" y="895618"/>
            <a:ext cx="2491388" cy="584775"/>
          </a:xfrm>
          <a:prstGeom prst="rect">
            <a:avLst/>
          </a:prstGeom>
        </p:spPr>
        <p:txBody>
          <a:bodyPr wrap="none">
            <a:spAutoFit/>
          </a:bodyPr>
          <a:lstStyle/>
          <a:p>
            <a:r>
              <a:rPr lang="en-US" sz="3200" b="1" u="sng" dirty="0">
                <a:solidFill>
                  <a:srgbClr val="262626"/>
                </a:solidFill>
                <a:latin typeface="Magneto" panose="04030805050802020D02" pitchFamily="82" charset="0"/>
              </a:rPr>
              <a:t>Reflection</a:t>
            </a:r>
            <a:endParaRPr lang="en-US" sz="3200" b="1" i="0" u="sng" dirty="0">
              <a:solidFill>
                <a:srgbClr val="262626"/>
              </a:solidFill>
              <a:effectLst/>
              <a:latin typeface="Magneto" panose="04030805050802020D02" pitchFamily="82" charset="0"/>
            </a:endParaRPr>
          </a:p>
        </p:txBody>
      </p:sp>
      <p:pic>
        <p:nvPicPr>
          <p:cNvPr id="5" name="Picture 4"/>
          <p:cNvPicPr>
            <a:picLocks noChangeAspect="1"/>
          </p:cNvPicPr>
          <p:nvPr/>
        </p:nvPicPr>
        <p:blipFill>
          <a:blip r:embed="rId3"/>
          <a:stretch>
            <a:fillRect/>
          </a:stretch>
        </p:blipFill>
        <p:spPr>
          <a:xfrm>
            <a:off x="235587" y="2636520"/>
            <a:ext cx="4668024" cy="4009133"/>
          </a:xfrm>
          <a:prstGeom prst="rect">
            <a:avLst/>
          </a:prstGeom>
        </p:spPr>
      </p:pic>
      <p:sp>
        <p:nvSpPr>
          <p:cNvPr id="6" name="Rectangle 5"/>
          <p:cNvSpPr/>
          <p:nvPr/>
        </p:nvSpPr>
        <p:spPr>
          <a:xfrm>
            <a:off x="5654040" y="1490841"/>
            <a:ext cx="6096000" cy="1569660"/>
          </a:xfrm>
          <a:prstGeom prst="rect">
            <a:avLst/>
          </a:prstGeom>
        </p:spPr>
        <p:txBody>
          <a:bodyPr>
            <a:spAutoFit/>
          </a:bodyPr>
          <a:lstStyle/>
          <a:p>
            <a:r>
              <a:rPr lang="en-US" sz="2400" dirty="0">
                <a:solidFill>
                  <a:srgbClr val="262626"/>
                </a:solidFill>
                <a:latin typeface="Magneto" panose="04030805050802020D02" pitchFamily="82" charset="0"/>
              </a:rPr>
              <a:t>Did any of your answers change from your Warm-Up response? If so, why? Record your changes and your explanations below</a:t>
            </a:r>
            <a:r>
              <a:rPr lang="en-US" dirty="0">
                <a:solidFill>
                  <a:srgbClr val="262626"/>
                </a:solidFill>
                <a:latin typeface="Benton Sans Book"/>
              </a:rPr>
              <a:t>.</a:t>
            </a:r>
            <a:endParaRPr lang="en-US" dirty="0"/>
          </a:p>
        </p:txBody>
      </p:sp>
      <p:sp>
        <p:nvSpPr>
          <p:cNvPr id="7" name="Rectangle 6"/>
          <p:cNvSpPr/>
          <p:nvPr/>
        </p:nvSpPr>
        <p:spPr>
          <a:xfrm>
            <a:off x="6034482" y="318908"/>
            <a:ext cx="5335115" cy="830997"/>
          </a:xfrm>
          <a:prstGeom prst="rect">
            <a:avLst/>
          </a:prstGeom>
        </p:spPr>
        <p:txBody>
          <a:bodyPr wrap="none">
            <a:spAutoFit/>
          </a:bodyPr>
          <a:lstStyle/>
          <a:p>
            <a:pPr algn="ctr"/>
            <a:r>
              <a:rPr lang="en-US" sz="2400" u="sng" dirty="0">
                <a:solidFill>
                  <a:srgbClr val="262626"/>
                </a:solidFill>
                <a:latin typeface="Comic Sans MS" panose="030F0702030302020204" pitchFamily="66" charset="0"/>
              </a:rPr>
              <a:t>Today’s Warm-up</a:t>
            </a:r>
          </a:p>
          <a:p>
            <a:pPr algn="ctr"/>
            <a:r>
              <a:rPr lang="en-US" sz="2400" dirty="0">
                <a:solidFill>
                  <a:srgbClr val="262626"/>
                </a:solidFill>
                <a:latin typeface="Comic Sans MS" panose="030F0702030302020204" pitchFamily="66" charset="0"/>
              </a:rPr>
              <a:t>What else do you know about cells? </a:t>
            </a:r>
            <a:endParaRPr lang="en-US" sz="2400" dirty="0"/>
          </a:p>
        </p:txBody>
      </p:sp>
      <p:pic>
        <p:nvPicPr>
          <p:cNvPr id="8194" name="Picture 2" descr="Image result for reflec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855" y="3368271"/>
            <a:ext cx="5300345" cy="254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80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17693"/>
            <a:ext cx="6096000" cy="6740307"/>
          </a:xfrm>
          <a:prstGeom prst="rect">
            <a:avLst/>
          </a:prstGeom>
        </p:spPr>
        <p:txBody>
          <a:bodyPr>
            <a:spAutoFit/>
          </a:bodyPr>
          <a:lstStyle/>
          <a:p>
            <a:r>
              <a:rPr lang="en-US" sz="2400" b="1" u="sng" dirty="0">
                <a:solidFill>
                  <a:srgbClr val="262626"/>
                </a:solidFill>
                <a:latin typeface="Comic Sans MS" panose="030F0702030302020204" pitchFamily="66" charset="0"/>
              </a:rPr>
              <a:t>Comparing Objects of Different Scales</a:t>
            </a:r>
          </a:p>
          <a:p>
            <a:r>
              <a:rPr lang="en-US" sz="2400" i="1" dirty="0">
                <a:solidFill>
                  <a:srgbClr val="262626"/>
                </a:solidFill>
                <a:latin typeface="Comic Sans MS" panose="030F0702030302020204" pitchFamily="66" charset="0"/>
              </a:rPr>
              <a:t>Note: If you do not have access to Amplify Science at home, your teacher will provide you with an alternate way to complete this homework.</a:t>
            </a:r>
            <a:endParaRPr lang="en-US" sz="2400" dirty="0">
              <a:solidFill>
                <a:srgbClr val="262626"/>
              </a:solidFill>
              <a:latin typeface="Comic Sans MS" panose="030F0702030302020204" pitchFamily="66" charset="0"/>
            </a:endParaRPr>
          </a:p>
          <a:p>
            <a:r>
              <a:rPr lang="en-US" sz="2400" dirty="0">
                <a:solidFill>
                  <a:srgbClr val="262626"/>
                </a:solidFill>
                <a:latin typeface="Comic Sans MS" panose="030F0702030302020204" pitchFamily="66" charset="0"/>
              </a:rPr>
              <a:t>Today, you learned the following:</a:t>
            </a:r>
          </a:p>
          <a:p>
            <a:pPr>
              <a:buFont typeface="Arial" panose="020B0604020202020204" pitchFamily="34" charset="0"/>
              <a:buChar char="•"/>
            </a:pPr>
            <a:r>
              <a:rPr lang="en-US" sz="2400" dirty="0">
                <a:solidFill>
                  <a:srgbClr val="262626"/>
                </a:solidFill>
                <a:latin typeface="Comic Sans MS" panose="030F0702030302020204" pitchFamily="66" charset="0"/>
              </a:rPr>
              <a:t>Living things are made of cells.</a:t>
            </a:r>
          </a:p>
          <a:p>
            <a:pPr>
              <a:buFont typeface="Arial" panose="020B0604020202020204" pitchFamily="34" charset="0"/>
              <a:buChar char="•"/>
            </a:pPr>
            <a:r>
              <a:rPr lang="en-US" sz="2400" dirty="0">
                <a:solidFill>
                  <a:srgbClr val="262626"/>
                </a:solidFill>
                <a:latin typeface="Comic Sans MS" panose="030F0702030302020204" pitchFamily="66" charset="0"/>
              </a:rPr>
              <a:t>Cells are very small—in fact, almost all cells are microscopic.</a:t>
            </a:r>
          </a:p>
          <a:p>
            <a:pPr>
              <a:buFont typeface="Arial" panose="020B0604020202020204" pitchFamily="34" charset="0"/>
              <a:buChar char="•"/>
            </a:pPr>
            <a:r>
              <a:rPr lang="en-US" sz="2400" dirty="0">
                <a:solidFill>
                  <a:srgbClr val="262626"/>
                </a:solidFill>
                <a:latin typeface="Comic Sans MS" panose="030F0702030302020204" pitchFamily="66" charset="0"/>
              </a:rPr>
              <a:t>Some living things are made of just one cell.</a:t>
            </a:r>
          </a:p>
          <a:p>
            <a:r>
              <a:rPr lang="en-US" sz="2400" dirty="0">
                <a:solidFill>
                  <a:srgbClr val="262626"/>
                </a:solidFill>
                <a:latin typeface="Comic Sans MS" panose="030F0702030302020204" pitchFamily="66" charset="0"/>
              </a:rPr>
              <a:t>Think about how the scale of cells compares to the scale of other objects. Launch the </a:t>
            </a:r>
            <a:r>
              <a:rPr lang="en-US" sz="2400" dirty="0">
                <a:solidFill>
                  <a:srgbClr val="FB6A27"/>
                </a:solidFill>
                <a:latin typeface="Comic Sans MS" panose="030F0702030302020204" pitchFamily="66" charset="0"/>
                <a:hlinkClick r:id="rId2"/>
              </a:rPr>
              <a:t>Scale Tool</a:t>
            </a:r>
            <a:r>
              <a:rPr lang="en-US" sz="2400" dirty="0">
                <a:solidFill>
                  <a:srgbClr val="262626"/>
                </a:solidFill>
                <a:latin typeface="Comic Sans MS" panose="030F0702030302020204" pitchFamily="66" charset="0"/>
              </a:rPr>
              <a:t> and complete the table below by finding examples of objects at each scale that is listed. Some parts of the table have been completed for you.</a:t>
            </a:r>
            <a:endParaRPr lang="en-US" sz="2400" b="0" i="0" dirty="0">
              <a:solidFill>
                <a:srgbClr val="262626"/>
              </a:solidFill>
              <a:effectLst/>
              <a:latin typeface="Comic Sans MS" panose="030F0702030302020204" pitchFamily="66" charset="0"/>
            </a:endParaRPr>
          </a:p>
        </p:txBody>
      </p:sp>
      <p:pic>
        <p:nvPicPr>
          <p:cNvPr id="3" name="Picture 2"/>
          <p:cNvPicPr>
            <a:picLocks noChangeAspect="1"/>
          </p:cNvPicPr>
          <p:nvPr/>
        </p:nvPicPr>
        <p:blipFill>
          <a:blip r:embed="rId3"/>
          <a:stretch>
            <a:fillRect/>
          </a:stretch>
        </p:blipFill>
        <p:spPr>
          <a:xfrm>
            <a:off x="6248400" y="982980"/>
            <a:ext cx="5593080" cy="6073140"/>
          </a:xfrm>
          <a:prstGeom prst="rect">
            <a:avLst/>
          </a:prstGeom>
        </p:spPr>
      </p:pic>
      <p:pic>
        <p:nvPicPr>
          <p:cNvPr id="4" name="Picture 3"/>
          <p:cNvPicPr>
            <a:picLocks noChangeAspect="1"/>
          </p:cNvPicPr>
          <p:nvPr/>
        </p:nvPicPr>
        <p:blipFill>
          <a:blip r:embed="rId4"/>
          <a:stretch>
            <a:fillRect/>
          </a:stretch>
        </p:blipFill>
        <p:spPr>
          <a:xfrm>
            <a:off x="9715500" y="30480"/>
            <a:ext cx="2476500" cy="571500"/>
          </a:xfrm>
          <a:prstGeom prst="rect">
            <a:avLst/>
          </a:prstGeom>
        </p:spPr>
      </p:pic>
    </p:spTree>
    <p:extLst>
      <p:ext uri="{BB962C8B-B14F-4D97-AF65-F5344CB8AC3E}">
        <p14:creationId xmlns:p14="http://schemas.microsoft.com/office/powerpoint/2010/main" val="664759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495550" cy="628650"/>
          </a:xfrm>
          <a:prstGeom prst="rect">
            <a:avLst/>
          </a:prstGeom>
        </p:spPr>
      </p:pic>
      <p:sp>
        <p:nvSpPr>
          <p:cNvPr id="3" name="Rectangle 2"/>
          <p:cNvSpPr/>
          <p:nvPr/>
        </p:nvSpPr>
        <p:spPr>
          <a:xfrm>
            <a:off x="162560" y="628650"/>
            <a:ext cx="5364480" cy="3046988"/>
          </a:xfrm>
          <a:prstGeom prst="rect">
            <a:avLst/>
          </a:prstGeom>
        </p:spPr>
        <p:txBody>
          <a:bodyPr wrap="square">
            <a:spAutoFit/>
          </a:bodyPr>
          <a:lstStyle/>
          <a:p>
            <a:r>
              <a:rPr lang="en-US" sz="3200" u="sng" dirty="0">
                <a:solidFill>
                  <a:srgbClr val="262626"/>
                </a:solidFill>
                <a:latin typeface="Forte" panose="03060902040502070203" pitchFamily="66" charset="0"/>
              </a:rPr>
              <a:t>Warm-Up</a:t>
            </a:r>
          </a:p>
          <a:p>
            <a:r>
              <a:rPr lang="en-US" sz="3200" dirty="0">
                <a:solidFill>
                  <a:srgbClr val="262626"/>
                </a:solidFill>
                <a:latin typeface="Forte" panose="03060902040502070203" pitchFamily="66" charset="0"/>
              </a:rPr>
              <a:t>You’ve been learning about tiny organisms that are made of a single cell! But are there objects even </a:t>
            </a:r>
            <a:r>
              <a:rPr lang="en-US" sz="3200" b="1" dirty="0">
                <a:solidFill>
                  <a:srgbClr val="262626"/>
                </a:solidFill>
                <a:latin typeface="Forte" panose="03060902040502070203" pitchFamily="66" charset="0"/>
              </a:rPr>
              <a:t>smaller</a:t>
            </a:r>
            <a:r>
              <a:rPr lang="en-US" sz="3200" dirty="0">
                <a:solidFill>
                  <a:srgbClr val="262626"/>
                </a:solidFill>
                <a:latin typeface="Forte" panose="03060902040502070203" pitchFamily="66" charset="0"/>
              </a:rPr>
              <a:t> than a cell?</a:t>
            </a:r>
            <a:endParaRPr lang="en-US" sz="3200" b="0" i="0" dirty="0">
              <a:solidFill>
                <a:srgbClr val="262626"/>
              </a:solidFill>
              <a:effectLst/>
              <a:latin typeface="Forte" panose="03060902040502070203" pitchFamily="66" charset="0"/>
            </a:endParaRPr>
          </a:p>
        </p:txBody>
      </p:sp>
      <p:pic>
        <p:nvPicPr>
          <p:cNvPr id="4" name="Picture 3"/>
          <p:cNvPicPr>
            <a:picLocks noChangeAspect="1"/>
          </p:cNvPicPr>
          <p:nvPr/>
        </p:nvPicPr>
        <p:blipFill>
          <a:blip r:embed="rId3"/>
          <a:stretch>
            <a:fillRect/>
          </a:stretch>
        </p:blipFill>
        <p:spPr>
          <a:xfrm>
            <a:off x="6120130" y="314325"/>
            <a:ext cx="5624830" cy="3695238"/>
          </a:xfrm>
          <a:prstGeom prst="rect">
            <a:avLst/>
          </a:prstGeom>
        </p:spPr>
      </p:pic>
      <p:sp>
        <p:nvSpPr>
          <p:cNvPr id="5" name="Rectangle 4"/>
          <p:cNvSpPr/>
          <p:nvPr/>
        </p:nvSpPr>
        <p:spPr>
          <a:xfrm>
            <a:off x="4867559" y="5946894"/>
            <a:ext cx="7324441" cy="523220"/>
          </a:xfrm>
          <a:prstGeom prst="rect">
            <a:avLst/>
          </a:prstGeom>
        </p:spPr>
        <p:txBody>
          <a:bodyPr wrap="none">
            <a:spAutoFit/>
          </a:bodyPr>
          <a:lstStyle/>
          <a:p>
            <a:r>
              <a:rPr lang="en-US" sz="2800" b="1" dirty="0">
                <a:solidFill>
                  <a:srgbClr val="262626"/>
                </a:solidFill>
                <a:latin typeface="Kristen ITC" panose="03050502040202030202" pitchFamily="66" charset="0"/>
              </a:rPr>
              <a:t>Explain why you chose these statements.</a:t>
            </a:r>
            <a:endParaRPr lang="en-US" sz="2800" b="1" dirty="0">
              <a:latin typeface="Kristen ITC" panose="03050502040202030202" pitchFamily="66" charset="0"/>
            </a:endParaRPr>
          </a:p>
        </p:txBody>
      </p:sp>
      <p:pic>
        <p:nvPicPr>
          <p:cNvPr id="1026" name="Picture 2" descr="Image result for microorganism gif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60" y="4033197"/>
            <a:ext cx="4309072" cy="250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671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58616"/>
            <a:ext cx="5212080" cy="5509200"/>
          </a:xfrm>
          <a:prstGeom prst="rect">
            <a:avLst/>
          </a:prstGeom>
        </p:spPr>
        <p:txBody>
          <a:bodyPr wrap="square">
            <a:spAutoFit/>
          </a:bodyPr>
          <a:lstStyle/>
          <a:p>
            <a:r>
              <a:rPr lang="en-US" sz="3200" u="sng" dirty="0">
                <a:solidFill>
                  <a:srgbClr val="262626"/>
                </a:solidFill>
                <a:latin typeface="Forte" panose="03060902040502070203" pitchFamily="66" charset="0"/>
              </a:rPr>
              <a:t>Supersized Microorganisms</a:t>
            </a:r>
          </a:p>
          <a:p>
            <a:endParaRPr lang="en-US" sz="3200" u="sng" dirty="0">
              <a:solidFill>
                <a:srgbClr val="262626"/>
              </a:solidFill>
              <a:latin typeface="Forte" panose="03060902040502070203" pitchFamily="66" charset="0"/>
            </a:endParaRPr>
          </a:p>
          <a:p>
            <a:r>
              <a:rPr lang="en-US" sz="3200" dirty="0">
                <a:solidFill>
                  <a:srgbClr val="262626"/>
                </a:solidFill>
                <a:latin typeface="Forte" panose="03060902040502070203" pitchFamily="66" charset="0"/>
              </a:rPr>
              <a:t>Choose two microorganisms from the Scale Cards or the </a:t>
            </a:r>
            <a:r>
              <a:rPr lang="en-US" sz="3200" dirty="0">
                <a:solidFill>
                  <a:srgbClr val="FB6A27"/>
                </a:solidFill>
                <a:latin typeface="Forte" panose="03060902040502070203" pitchFamily="66" charset="0"/>
                <a:hlinkClick r:id="rId2"/>
              </a:rPr>
              <a:t>Scale Tool</a:t>
            </a:r>
            <a:r>
              <a:rPr lang="en-US" sz="3200" dirty="0">
                <a:solidFill>
                  <a:srgbClr val="262626"/>
                </a:solidFill>
                <a:latin typeface="Forte" panose="03060902040502070203" pitchFamily="66" charset="0"/>
              </a:rPr>
              <a:t>. Make a Scale Model of these microorganisms, where 2 centimeters = 1 micrometer.</a:t>
            </a:r>
          </a:p>
          <a:p>
            <a:endParaRPr lang="en-US" sz="3200" dirty="0">
              <a:solidFill>
                <a:srgbClr val="262626"/>
              </a:solidFill>
              <a:latin typeface="Forte" panose="03060902040502070203" pitchFamily="66" charset="0"/>
            </a:endParaRPr>
          </a:p>
          <a:p>
            <a:r>
              <a:rPr lang="en-US" sz="3200" dirty="0">
                <a:solidFill>
                  <a:srgbClr val="262626"/>
                </a:solidFill>
                <a:latin typeface="Forte" panose="03060902040502070203" pitchFamily="66" charset="0"/>
              </a:rPr>
              <a:t> Label the name and size of each microorganism</a:t>
            </a:r>
            <a:endParaRPr lang="en-US" sz="3200" b="0" i="0" dirty="0">
              <a:solidFill>
                <a:srgbClr val="262626"/>
              </a:solidFill>
              <a:effectLst/>
              <a:latin typeface="Forte" panose="03060902040502070203" pitchFamily="66" charset="0"/>
            </a:endParaRPr>
          </a:p>
        </p:txBody>
      </p:sp>
      <p:pic>
        <p:nvPicPr>
          <p:cNvPr id="7170" name="Picture 2" descr="image of Supersized Microorganisms copymast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1" y="-548323"/>
            <a:ext cx="6172200" cy="383902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png;base64,iVBORw0KGgoAAAANSUhEUgAABAAAAAIgCAYAAAAbYRuPAAAgAElEQVR4XuxdB5hV1dVdr7/pDEU62AuI2LAGBXvX2GuMxlijUWOJscVeY+/daIq9F6w/tthRARGQ3qQPTJ/X/m+f++7MY0QZYIbZ8/Z6XyYzzLyy91p3He9ZZ599AlWJZAZ8EAEi0C4IBLKfShG2C/z8UCIAapAXARFoXwSowfbFn59OBKhBe9dAgAaAPdKZsR4EOOjq4YKR2ESAGrTJO7PWgwA1qIcLRmITAWrQHu8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gPViWTGXtrMmAjoQICDrg4eGIVdBKhBu9wzcx0IUIM6eGAUdhGgBu1xTwPAHufMWBECHHQVkcFQTCJADZqknUkrQoAaVEQGQzGJADVoj3ZuAb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nAmtZgJpMBMhkEgkEkEglMnvQjnnv6aTz3zDOYOWMmEokGlJd3xnY77ICjjzsOO+28M0pKSx037rUAAgE/apOUrXbSNABWG0K+ARFYdQTW9KC76pHylUQgPxGgBvOTV2bVcRCgBjsOV4w0PxFYkxqUCbxM3utq6/D5p5/i8UcfwZdffI6CeCG69+iBrl27IhKJoLKqCj/99BMWL1qIbt26Yf+DDsJBhxyCPn36OBOABsDqXYs0AFYPP76aCKwWAmty0F2tQPliIpCnCFCDeUos0+owCFCDHYYqBpqnCKwpDcrEPZVKYeyY0bjh2uvw9RefY9iue2Cn4Xtg/fU2QNcunVEQjyMaibgJfkNDA36aNw9ffPEpXnnxWSxcuAAnnHQSDj38cHQqL89TNtZMWjQA1gzO/BQisFwE1tSgS/iJABFYPgLUIK8MItC+CFCD7Ys/P50IrAkNyuS/ob4er778Mi7929+wzXY74MBDjsK6a/dHMBhCMBhEKBh0q//ys5gA4VAY8VgMBfEIqmtq8PY7b+Pee27HehusjwsuuggbbrQxyVtFBGgArCJwfBkRaA0E1sSg2xpx8j2IQL4iQA3mK7PMq6MgQA12FKYYZ74i0NYalMl/XV0tHnv4Ydxy0834/Umn4zdDhyEYCCAcDiMmk/wCb+U/HI4gGgkjFAoh5IyBgLQLcN/j8QimTpuOm2++AalkPc694AJsOmgQtwOswoVJA2AVQONLiEBrIdDWg25rxcn3IQL5igA1mK/MMq+OggA12FGYYpz5ikBbalAm/9Lo75n//geXX3Ipzjz7fAwYtDkyCKAgGkVBQQFisSii0Sgi4TCikSjC4RAi4QhCoSACAfnymv5lMmnEYhEsXLgY119/Nerra3D2eedh4002oQmwkhcnDYCVBIxPJwKtiUBbDrqtGSffiwjkKwLUYL4yy7w6CgLUYEdhinHmKwJtqcF0Oo0xo7/DoQf+Fif+8TRsvtW2aEgkUFxUhFgkgng8jlg0imgs6n2PyMQ/5Mr/5btM/mVLgFQLiAmQzqQRCYcwa84cXHrxhRg0eBD+cPLJ6NK1K02AlbhAaQCsBFh8KhFobQTactBt7Vj5fkQgHxGgBvORVebUkRCgBjsSW4w1HxFoSw1WV1fjoP32Q9/efXHYMSeitq7O7euXiX88GkVhYYE38Y/Kyn8EsWikcfXfTfxzJv+yDUAMgVQqjXg8jI/+9yluvukGnHzqydhrn32cYcBHyxCgAdAynPgsItAmCLTloNsmAfNNiUCeIUAN5hmhTKfDIUANdjjKGHCeIdAWGpTSf/l6+cUXcNEFF+LyqzeOwh4AACAASURBVP+BWDzukBMDoNCV/sfcz7IFwF/9l54Afvm/bwBIc8BQKOCaBAayPQHkNAF53Hzz9ahYWoFTzzgD66y7LqsAWnht0gBoIVB8GhFoCwTaYtBtizj5nkQgXxGgBvOVWebVURCgBjsKU4wzXxFoKw3W19dj3z33xIBBW2OvffZDTU2N1/RPVv4LCrKT/yYDIBaNISINAIMh1wdAVvT90v9wKIigmADyPRBAMplCKBzCN6O/x5V/vxinnH4qdt19d1YBtPAipQHQQqD4NCLQFgi01aDbFrHyPYlAPiJADeYjq8ypIyFADXYkthhrPiLQVhocN/Z77LXbLrjmxjtRXFoG6Qcgq/rS+E/K/2UbQEE87ib9YgrkGgAy0fd6AYgR0LT6L9sAxACQh2wFaEgkcdFF52Od9dfB0cf9Dp07d2YVQAsuUhoALQCJTyECbYVAWw26bRUv35cI5BsC1GC+Mcp8OhoC1GBHY4zx5hsCra1BKf2Xhn2PPPgAHnvkUVz89xtQWVXl7efPNQBc+b+3DUDMADkFQMwAaQAoFQDy3MbyfzEE3Ov9aOGqAKLRMB7/52P49LNPccaf/4yNNt6YBkALLlAaAC0AiU8hAm2FQGsPum0VJ9+XCOQrAtRgvjLLvDoKAtRgR2GKceYrAq2tQd8AOPmEE5BOA0cedxIWV1R4Jf3B4M+2ABQUyORfGgBGf7YFYBkDIFv+7/OQSmfcloD/ffop/nHzDfjLhRdg2+23z1eaWjUvGgCtCiffjAisHAKtPeiu3Kfz2USACFCDvAaIQPsiQA22L/78dCLQFhoUE2CP4cOw3Q7DsePOu6CysjJ7rF+gsQmg1wBw+T0AfrYFwG0J8Pb/5xoA8u9JU6fjnLPPwFnn/BnDd9kFQZ4GsMKLmgbACiHiE4hA2yHQFoNu20XLdyYC+YcANZh/nDKjjoUANdix+GK0+YdAW2hQ9vvvuM02+O2hR2HQ5lujtrbWASdbA2SlX/oAFMbjyxgA0YgcBRhy1QD+FgCZ4DszwD8JIBRsLPGXCgAxGn6atwBnnP5HnHzaKdh9zz0bjYb8Y6r1MqIB0HpY8p2IwEoj0BaD7koHwRcQAcMIUIOGyWfqKhCgBlXQwCAMI9AWGhQDYIchQ3DoEcdi4GZbOgNAJv/yiEQi7hSAgljMGQFyDGA0EnET/2jU++5W+4OyZcBrANj8FAB5H98AmDt/Ic447SScdOrJ2EMMgHCYfQBWcD3TADAseKbe/gi0xaDb/lkxAiLQcRCgBjsOV4w0PxGgBvOTV2bVcRBoKw3uvMP22HWP/TFkux1RXV3deESfbwDISQBNWwBiiLqTAHINAK9poG8AiH8ghkAg2wgwnc44kKfPnIM/n3Ua/vTnP/EowBZedjQAWggUn0YE2gKBthp02yJWvicRyEcEqMF8ZJU5dSQEqMGOxBZjzUcEWluDfhPA4489BiVFZTjw0KNRsWRJowEgzQClAkB6AMh32RIQjUURi3hNAL0KADn+L+RW8kNSBZDdBiAmgG8AJJNpRMIhfPXdaNx4/dU497xzsN0OO3D1vwUXKQ2AFoDEpxCBtkKgtQfdtoqT70sE8hUBajBfmWVeHQUBarCjMMU48xWB1tagbwDcc+cdePH5F3HuX//umgCGw2G3Z18m9gXxuHf8X2MTwFj2FACpAJBjAMPZUwMC3vGBAfkecN+dAZABEskU4vEonnv+Wbz73ls48+yzMWDgQBoALbhQaQC0ACQ+hQi0FQKtPei2VZx8XyKQrwhQg/nKLPPqKAhQgx2FKcaZrwi0lQa//vILHP7bg3HtzXchGi+A9AWQh0zipfQ/Lk0Ao1FnAshRgNIE0KsACCMcEhNAegCEGif/Ug3gtgAEAs5IEANAnnvVVZeiU+dO+N0JJ2Ct7t1pALTgQqUB0AKQ+BQi0FYItNWg21bx8n2JQL4hQA3mG6PMp6MhQA12NMYYb74h0FYarFy6FDvvsAP22e9ADB2+JyqrqpbpA+C2AGRPApCfI27/f9g1BPQMAK8KwE38ZeXflf9LNQCQSmUQDgcxdeYsXHLReTj62KOw7wEHOGOBjxUjQANgxRjxGUSgzRBoq0G3zQLmGxOBPEOAGswzQplOh0OAGuxwlDHgPEOgtTXobwF447VXcc6ZZ+HUP/0F62+0Cerr6105f+M2gOxJAFIF4JoBigHgjgL0qgDkSwwAeY2YAN6XB346lUYsFsZDDz+AcT+Mxeln/gkDBm7K1f8WXps0AFoIFJ9GBNoCgdYedNsiRr4nEchnBKjBfGaXuXUEBKjBjsASY8xnBFpTg/7k/6svPsepJ52E4bvtjR2G7oJUOt04ifefI5N+VwHQaABEl6kC8BsBhrLHAQoHYgKkUmnE4xFM+GEcbrzxOuy9/744+LDDUFRUlM80tWpuNABaFU6+GRFYOQRac9BduU/ms4kAEXA3E1kYvMOE+CACRGBNI0ANrmnE+XmqEchkpL+de8hkVx4yYc59+L9vrTxaS4P+xP7HiRNxwnHHYf0NB2D/gw5FIOh19JceAMlk0v0sz5WV/gI5DSDHAIhGpfw/BDkq0DsNIOhVAQSkCsDDQvoELFm6FP+4+XrEC6I4+bTTsM6663L1fyUuCBoAKwEWn0oEWhuB1hp0Wzsuvh8RsIIANWiFaeapFQFqUCszjGtNIuBPnlv6mSv7/F9739bQoG9SzJ83Fyef+AdE46U47MijEY5EXQl/SVGRm/AvqaxEQ0NDY1l/NBptrAKQn2XiLyaA3wfAqwIIIoAAxBqRaoHqmho88siDmD59Mk446UQM2WZbyGv5aDkCNABajhWfSQRaHYHWGHRbPSi+IREwhAA1aIhspqoSAWpQJS0Mqh0QkInxzJkzMH7cD5g+fRoWLliAZDLlVsn79e+P9dZbD+tvuCHKyspadbV7dTXomxFVlZU48/TTMH/ufBxzwqkoKPRK8osKC1FaXIzi4iJ3fN+cuXNRsXSpy0Em/P5JAPJdJvKuCsCdBCCT/7AzC6QfQDwWxU9z5+JfTz6GGTOm4qhjj8HOw4ahkKX/K3210gBYacj4AiLQegis7qDbepHwnYiATQSoQZu8M2s9CFCDerhgJO2DwJKKCnz04Qd47513MPenn1BUVIzyzl1REC90Z97X1dWhtrYaixYucKvnW229NQ4/6mj069/PBby61QCro0H/s6W0/+ILL8SXn3+Oo447CV2793Ql/8VFRZ4BUFKCspISlJYUI5VKYNrM2Zg556fG57jJvkz05QQAqQJwxoBnDkivgLr6enwz6iu8+vILCEdDOOSww7D9jjuipKSkfUjr4J9KA6CDE8jwOzYCqzPoduzMGT0R0IEANaiDB0ZhFwFq0C731jNPpVIY9dVX+O+//oUF8xdg3Q02xkYbbIS+fXqjc+dyFBQUunPvGxIJ1NbUuIqAH36cjHFjv8G0aVOwx95744Q/nIR4PL5aJsDqalBMgNtvvQUvPPMsfnvYMVh7vQ3dxF7ikkl/SXGRMwDcV3EhIpEQauvqsWDhYoyRaodp09C7T1+UlZa6agdnAoRDEHzEHJn843h89uknWLBgHjbfcgvssdee2GTgpigsLLR+Ca1y/jQAVhk6vpAIrD4Cqzvorn4EfAciYBsBatA2/8y+/RGgBtufA0aw5hGoqanGKy++hLdHjEDnrj3wmx1+g002GYjy8nI3AXbN74IhVwEgj6BrCJhx1QDz5s7EyI8+xXvvjkBZp1JccvkV6NW71yqbAKuqQX/1/9mnnsK9d92J4bvvh4GbbQ7pWSir9sUFBSgtLXUT/06lYgAUucm//F3K/2fMmI7rb7geP/zwPYqKSlDWqQydyjq5Jn+JRAKLKypQXVWFzp07Yf0NNsCgwYOxxZZbonuPHm6LAB+rjgANgFXHjq8kAquNwKoOuqv9wXwDIkAEHALUIC8EItC+CFCD7Ys/P33NIyCr+f/997/w3jvvYosthmCnnXdFz569UBCLZSf8AbfyLwZAKBRwk/+gNMILBJwxIDPo2ro6jB79LR557DHU1izF1dddj35rr71KJsCqaNCf/Mu2hRuvuw5bbLUttt5uqAPTTf6z+/6lRN9N/ouL3NF90so/nc6gYvEC3HX3XZg0eRL2PeAASP+AyqVLIcZIMpVyvQBKSkpR3rkcffv2Q/+118Za3buz2V8rXa40AFoJSL4NEVgVBFZl0F2Vz+FriAARWD4C1CCvDCLQvghQg+2LPz99zSKQTCTwwnPP4aUXXsCQIdtjl932RHmnztmGdyG3si2TfGl8J3vixQBwXfDFBAhKL3y4CbQ3kU5j0qQJuOvOO1FVU4lb77oLZWWdnEHgzsxr4WNlNeh3/P9m1Ne47G9/Q68+62L3vfZFMCSxh7Jl/8UoLipEWWkZOpUWuQZ+En86k0F1dSUeffQRfPzJx/jzuee6ngbS26C2ttZ9pdMphMMR19xPyvylH4Dk09rHH7YQnrx8Gg2AvKSVSXUUBFZ20O0oeTFOItBREKAGOwpTjDNfEaAG85VZ5rU8BP738cd4+IEH0b//uthn3wNR3rmL63DvnXvvdb1fngEg7xWW1f/sQybhYgSk0mlMmTIRl156KQZuNggXXXKJm4S3ZLLsT+R/SYPLew//NZN//BGXX3IxRn83FqeddR569OrtPrNIyv6z+/1l73/nMtnXH3OT/1QqjUSyHs88+xyee/YpnHL66dhtjz0QzMbrv3cubi3Jg1fayiNAA2DlMeMriECrIcAbn1aDkm9EBFYJAWpwlWDji4hAqyFADbYalHwj5QhIE7+777gDs2fPxaGHHY1evXs3HoMXCYsB4E/+pSO+t/IvVQBS/i8T6FwDwE+1viGJQCCDkSM/wLXXXYmrrr0GO/xmqDtur3GPWw4uPzsxQKoFfFMh+91pMltB0GgS5Px77pw5uPrKK/He228jHi/AUb/7AzYZuJkrz/e6/Re77vzue1FB4+Q/k0nhrXffw/333Y3DjzwSBx96CKKy7WE5n+fHRAOgbS5qGgBtgyvflQi0CAHe+LQIJj6JCLQZAtRgm0HLNyYCLUKAGmwRTHxSB0dAJtKvv/oqnv7Pf7Hd9kOx7fZDXbO7WDTmjrqTn8UEcJP+UMhtAfC3AYSlD4DfAyDbFNCHQ0rq6+uTSCTqcONNN2DmrOm478GH3MS6cWKfyTRWBEgc8lVfX+/23C9etAiVlUtdc0F5yBGEncrL0alTJzeJlyP53CO7rUC68t90/XV4/tlnEY14nzFw0GY4/JgTsFbXbigpKUan0lKUFBejtLjA5SMr/4FgBp99MQrXX3cVdt9jN/zuhBNQVFzsXs9J/pq/uGkArHnM+YlEoBEB3vjwYiAC7YsANdi++PPTiQA1yGvAAgJLlizB7bf8A9Onz8ahhx+Nbl3X8gyAWMztcXcVAM4E8PbRuz3/gWwPgJwqANcIMMcESKUzSCZSSKVTGD1mNC684BzcfNut2HLrIW6i70+wZV99xeIKjPv+e4wa9TWkhH/BggWor6tHMplwjffkIZ8fjcZQVFSEnr16YsCmg7D5Fltg7XXWcSbAvXff5bYw+J3+pUKhoLAAO++yO3578BHo1rUrigpk73+h29Ig2xSCIeCHCZNw2WWXYODAjXH6mWeic5cunPy344VPA6AdwedHEwHe+PAaIALtiwA12L7489OJADXIayDvEchk8N233+KBe+9D1+69scuue7py+Xgshlgs6k26I1GEwyFnBkgfAK8CQBr/BV3pv1Tgy2RbjgX0jgT0HlIBkE6lUZ9IoqG+FpdcdjH69uuNC/92sft7KpXCrBkz8N677+Kz//0Ps2fPRkXFYtTV1iEQCCIelxhkj37IPT+TSbsj+BrqG5BBxq3Sy9GEmw0e7LYFvPj8c6iqrHKl/2JURKMRxGJxVy2w+55746ADD0Of3mu5WGXlPxINYdbsubj875eisCiOv5x/gdv64BsTec+90gRpACglhmHZQIA3PjZ4ZpZ6EaAG9XLDyGwgQA3a4Nl6li89/zxeeuElbLfDzthok4Fu8lwQjzsDwFUARPxtAF4FgBwB2HQSgGcG+CaAmzxnqwAy6YwzAVwvAKTx76eexuuvPofnXn4ZFRUVeOvNNzDi9TcwadKPbuIuJf7SWT/uPjvmTh3wTh7wqg5cOX4ggGRSDIV615W/YvFiV2FQsWQJEg0NKCjwJv8SsxgIvhkgRsHQocOx6+57YL21+yMcDmJpZTWuuuoKLFw0H+dfdBHW32ADTv4ViIEGgAISGIJdBHjjY5d7Zq4DAWpQBw+Mwi4C1KBd7q1kLqvwD9x7Lz766H/Yd/9D0E3Osw+H3SQ8Ho0i6qoAIs4IcBPykBwHKCcCZLcCZI8EFLzkWMDc1XO/zD/htgGk8dXXX+HSi8/Dldddi3feehuffPgBFi+uQGlZJ0hXfpmse0cKer0G/H4D8t03AprMADl1IOOO6BMzYerUKa4yICSVChK3VDEUFCAe88wE9+94HP3WXg+DB22Knj16YMRbb+G70d/gb5ddii223MoK5erzpAGgniIGmM8I8MYnn9llbh0BAWqwI7DEGPMZAWown9llboKArKLfccstGDNmHA44+Ai3Ci+N/2QlXb67CoCo1wfAMwFC2YaAXhWALMrLd2cAZL9LRYD/8I8DlFX76TOm48TfH42u3bpgzuw5blLeqVO5awooWwf8Sb//3a8AkGZ/shXBMwG8LQhecz5pGgjU1FTj+++/R1VlpXdyQdyf8Bc0VhPI79PptPsqL++M2bNnYeGiBbj4ssvdcX986EGABoAeLhiJQQR442OQdKasCgFqUBUdDMYgAtSgQdKNpVxdVYXbbvkHJk6YjP0OOgzRWNxN9BsrANxqesRN1sUEcAZAKIxwJOwaAfq9AAQ2vyeAPMfvBZBMpZFMplBXX4/58+fjd8cdjvnz5qJ3nz5uhd57j+Ay5f7+ir9M+GXinvvV1IPAMwHkS0yM7777BkuXLnVxyr5/WfWXLzEy5Hf+CQOS14wZ0zF58mT8/aqrcNiRRzrjgQ89CNAA0MMFIzGIAG98DJLOlFUhQA2qooPBGESAGjRIurGUnQHwj5sxYcJk7P/bwxGWhn+hkJs8u0aAOQbAstsAvJV46Qcgx+nJwxkHsQiCcjRgthmgXwFQX5/AhB9/xNlnnYKamhrXmE/KB9x+fXfEoFfyn7vvX352xkPWBAg7AyL7udnjCMUAyCCAKZN/xPTp01zDQFe9kDUA5LXyvmIAyM+LFi3GuHFjcfqZf8Ipp53ufufKGPhQgwANADVUMBCLCPDGxyLrzFkTAtSgJjYYi0UEqEGLrNvKua62Fnfedhu++3YM9j3oMBQUFEIO6JPJvDMBsvvp3b76xom49AJo2qcvJoB06Je/FxTE3BF7udsApEy/omIJ7n/wfrzw/NNN+/mzDf7CUlHg/5xd9fcNAX8/v0zUxQCQ736PAL8CQE4MqK6uwuTJk1BdXd04+ZfX+tsT5P0rqyox+tvvcNSxx+Dc8893xwly8q/veqcBoI8TRmQIAd74GCKbqapEgBpUSQuDMoQANWiIbKOpShPARx58EO+/NxK77rkfunZbyx3PJ/v5ZW++qwKIeFsAZCuAm4jLhD27Yu9W7UMh1DXUu8l2YTzuTICY6xsQcqcAZNJJ/Ps/T+G+++5yx/j5q/Kh7KRfDAT/d437/rN/yzUApLN/bgVA48kAWe6WLl2CefPmLfMZ8qdgKOSaBX4z6mvsstuuuPzKq9ClSxdO/pVe8zQAlBLDsGwgwBsfGzwzS70IUIN6uWFkNhCgBm3wbD3LN157DU/99ykMGrw1NthogJtAy+RaJuVuT718l4qAaNTt/W+cpDsTIAzRyeKKCldqX1gonfdjKHQd+KMoLIzgs88+xyWX/A3z589zFQZSHdDY1V8m+sGfl/77n9G8AiB3q0BzA0B4lEqApUsrkUgmkEomHbViAIz6+iust/56uOm227D22utkmwhaZ15n/jQAdPLCqIwgwBsfI0QzTbUIUINqqWFgRhCgBo0QbTzNiRMm4K7bb0c4UoChw3Z3q/bykAm2TMRl4i9d+J0BkN2XL43+ZOVfTIJkKoXZc35yfyuQCgBXBRBHYbwA6XQDrrjicnw48n2UlJa6ivvcI/3EQMgt/2/+s29CiBHg9wDwTQD/yMDm9Mlqf21dLepq61BXV+s6/3/wwUjss9++uOX2OxCJRmkAKL7maQAoJoeh5T8CvPHJf46ZoW4EqEHd/DC6/EeAGsx/jpmhHKNXg3vuvAPfjvoOu+21H8rKu7pJs28CyITbrwRo7Mgvq//OFIgglU5jxqzZ7jVSKVBUWOi2C3QqK8P7772NO267yW0bkOd7Hf+9hn9Nq/lecz+/CeAy3/3qg1is0QD4tW0APp+yjaG+vh6yLUBOCZg9axZmz5mFZ154EZsMHEjaFSNAA0AxOQwt/xHgjU/+c8wMdSNADermh9HlPwLUYP5zzAw9BD764AM8dP/96NtvPWy17Y6NVQA+Pm7l398GEM72AJCGffJzOIT5CxaiYsmSrCkQdVUAyGRw+81XY/z48YgXxN2qe+7Ev/Fn935NBkDuSQDulIBsI0L5LL8ZoN8IUL433wogHf/FjEgmk25LQGVlpesB8MnHH+HY43+HK6+9jrQrRoAGgGJyGFr+I8Abn/znmBnqRoAa1M0Po8t/BKjB/OeYGXoILF26FA/ddx++/OJrDB2+O3r27ttYBeBjJI0BZTLuJuKNHfy9bQCy4r5g0SLU1de7p8sxf6O/+RKPPXSvm9xLowDp1t989d+ZAM0MgNx9/s4AkNMH/M+NeMcCysQ/9yvXBPANAIlJVv+rqqtQX1eHOXNmY8aM6fj48y/QpWtXUq8UARoASolhWDYQ4I2PDZ6ZpV4EqEG93DAyGwhQgzZ4ZpYeAt+PHYt77rwTtbUJDB2+GzqVd/mZCeCvvHsr/02nAUh1QH1DAyqrqpwJIH975smH8NVXX6KgQHoBpLMVAP5KvxwVKIaA/29vUr+8fgCNJkD2GEI5DUB+5xsA/uTfrwaQzxITQCoApKGhHA1YU1PtTIq3RryJx/71L+y7//7uOfJaPnQhQANAFx+MxhgCvPExRjjTVYcANaiOEgZkDAFq0BjhytOVCWvzh7tGW2kSKxPn9955B0889hiKSjphyHZDUd755yaAfKS/T98/DlC+S7f9dCrlJtrzF8zHHTdfjaqqKvdcf7LtGwjL9gCQ3gBeT4Dm5f+5z/MbAnrP8QyDXCMgFxuJQb7EBKivr3MmgMTwxRdfYPguw3HPgw+6LQqthZ3yS6dDhUcDoEPRxWDzDQHe+OQbo8ynoyFADXY0xhhvviFADeYbox0rH5mwZtJpt4otpezylUwm3LzVddwvKEAsFkMsHneTYc8LWL0Vbdkr/85bb+HZp59GMBTF4C2GoFfvvq4EXybULqasEeGvuLsmgf7qfDjsVts//L938NLzT7vy/tyHbANoKvFvqgLwVv+9ZoC/ZBL4BoHfiNA3DXIrAfzPajIAEm7/v4ddEjNnzsSiRQvwxTffIl5Q0LEuCCPR0gAwQjTT1IkAb3x08sKo7CBADdrhmpnqRIAa1MlLvkdVV1eHBfPnYfq06Zg+fRoWLliA2prFSCaqkEnXQ+oAgsEo4vFiIFCCbmuthV69e6Nf//7uuxgDq/OQifKHI0fiheeew/z5C9Cv/3pYd/0NUN65qzMbZBKf+5AJuFQP1FVXYe5PszHq6y/xzajPkU6mEQg2GRJNVQCy2t+0eu8m/dnV/1C2EqB5s8Dc7QFiAOT2CfBNhVzzwzMrPPNEDADZnpBoaEB1dQ0++uB9jJ4wEb379FkdmPjaNkKABkAbAcu3JQItQYA3Pi1Bic8hAm2HADW4atj6q1NVlZWYNGkS3n/3HTz5z39izqzZyCCD7j164qCDf4s999obGw8YgE6dOrkPWt2Vs1WLlq/SjAA1qJmd/IpNxq3Fixdj/LhxGDP6O8ybMx4LFozD0iXTEEgvQnFxEp06BVEQl256QCIB1NVlsHBREAEUIF64Nsq7boyu3TZ149qAgQOdMeBXBqwsWhLPhPHj8drLL2PsmDFIJlMoKilD127d0alTOeKxmBszk9Jor6YG8+bPx8L5PyGdbMDbb41AOBLGWmv1cBUL8rzc7Qu5VQD+sYD+BF+MADEBcrcC5Db783sEeM9r6hkghkDuGC6GhL8FQEwAMTXECJA43nzjNbz34cfYasjW7AOwshfGGng+DYA1ADI/ggj8EgK88eG1QQTaFwFqcNXwl5u+Jx9/DDddfz169eqDYbvuhYGbDkL3bt1cN+qKpUswacIPGPHW6/hh3Fgcf+IJOPPsc1FYWLhqH8hX5S0C1GDeUqsqsYqKCoz+9lt89eUnmDT+/7B00Xfo1asOG28UwzrrFaFn9wxKSsKIF0iJvKyce1dmOp1BTXUCFYvrMHlKGmO/r8eEiSHEC9dH37WHYuBmO7pJbrdua61yvtI9f8zo0a4iYOLEiUgmEm61X77kIZN1BIFUKo3Oncux42+G4srLL0NlZZUzVxMNCWe8+iarXwXgr+Dn7uP3y/9dNUDOsYD+Pn+Z4Dc+J3sKQO5rmpu40o9AJv+5RoA85/333sGjTzyBfQ84kAbAKl8ZbfdCGgBthy3fmQisEAHe+KwQIj6BCLQpAtTgysErN5affvIJrrvmapSWluOII4/DRhtt4laqvOOrIoj6navDXlOqCT/+iCefeBTffz8Gp55xOvbed19XWspqgJXDPl+fTQ3mK7MK8spkkEgmMenHH/HB/72Nrz57AYm6MRg8KI0hW8XQs1ccRcURt9ofDAbcVyQScoHLfvwAogiGgggEoojF5PcZ1NbUYsH8Gnz77SKM/LABSyr7Y+NND8COQ/fAoMGDEYtGV63pXSaDVDqNisWLq0qDhwAAIABJREFU8dNPP2H6tGlYtGihm/SXFBeje4/u6NmrN3r07Okm6NtssQWkAqu0tNQZBfK7aLZzfyolTfnq3WvdKn7zrQDZib1/NGBjZUBQcvUMAH+Mln/71QHyu+YN/cQA8CsBfBNAnj9y5Pu47c47ceQxx9IAUCCF5iHQAFBICkOygwBvfOxwzUx1IkANtpwXaZT10Ycf4ITjfofb734YvXv3cTd2RX6TrGgU8VgU0ai3d1TOopYb6kTCu0GcMn0GDjloL5x73nn4wymn0ABoOfR5/UxqMK/pbb/kMkB1dRU+/+wzjHj935g9fQQGb1qNHbYrQNeuUYQjQdehPhwJIRIV8zKEaDTkGQABmTSXIBiUrUtShl/kTAAxADKZagB1CIUWYsH8pfjis/l49Y0kMqEh2GPv32PosJ3RuXOXlc678bg8aQCYfXWuSSrl9bJ9YfasmZjww3j89bzzUFJaipKSUsTjMVddVVBQ6MZeea6cDLB48SJIrwOvkV+w8XtuV38xAXJ7AuQ2B/Qn/7nfmycmcfuVCmIAyBYA6R9AA2ClL4E1+gIaAGsUbn4YEVgWAd748IogAu2LADXYcvyfe+ZpXH/V1bjg4qvQq3cf15FaumMXxGKuAqCgIO5WvyKRsPtyBkC2W7bcINY3JDF7zk8495wzsN0O2+IvF/7V3azyYRsBatA2/22V/cKFC11vkldeuA8lBd9i150DWG/duCvvl6Z50Whwmcm/TPydARCNACh2k/9AoBzBYLl0L3E/e4+0MwEymSoACwDMwY8T5+P5F5dg7Li++M2wE7DP/vuhT5++q5Ra7j5+Ka2XioAZM6ZjyqTJmDhxAn6cMBHfjx3rJvk9e/VCUWGRG4eb9yEQE2HpkiWYNWsWGhrqEQp5nf9z+wHkruz7fQFytw3IxL95JcDykpKJvzzku8Qs8fzf++/i7vvvx6FHHMkKgFW6Etr2RTQA2hZfvjsR+FUEeOPDC4QItC8C1OCK8Zcb0qlTpuDgA/bHNTfdhUg44ib88iU3eoVxb+JfUFiAeDTiVn+cAeBKZ+XGuak5VU1NHRYursBxxx6O62++EVtvsw0rAVZMQV4/gxrMa3rbJbkFCxbg1Zdewqsv3o0N15mE3XYpQHknGY/kaL8gorGQK+kPhoOIRLzVf/m9mACRaBGCwW4IBIpzDACvCsAzAqQSwDcCKpBKzUA6PQtLlszFiBEL8OprcWy+zTE48ujj0bdfvxbn71cANNTXQ+KfNWumm/RPmvQjxowegx8nTID8rby8HOVduqK0pMSV90tllosm+z33A+V38+bNw9y5c7PH/gkG0t+g6XQAZwJkm/3lmgS5TQF9c8E/krB5UrkGgPwciUTx7jsj8OyLL2HXPfagAdDiq2DNPZEGwJrDmp9EBH6GAG98eFEQgfZFgBr8dfzlprSmpgYH7LUndt3zAGy2+Vbemdiu3N8zAKQCwH0viCOerQDwtgEEXV8A/yFGgNyQLq2swTfffYMzz/gj3hk5Ep27dKEJ0L4yaNdPpwbbFf68+/CKisV4+YUX8crzd2PQxpMwbCc5ys/b4x+LyVF4ss8/6AyAiHxly/6l6Z/8PhTuhFCoF4C4W/33yv87O5wCATmeT4wA/yHVAJVIp+cjmRyD6qqp+GDkXDz9XBE22+p3OPb4k9CjR49f7Angr/bX1dZh4cIFbqV/6uQpGD/+B4wbOwaTJ01xY6acCNC5c2e331/258upADLxbz7pl/fzS/L9ffkyfs+ZMwepZBIhty2ryQTIbQ7oVwD4E//c1X9/4u9vBci9aJpvAXBmQCCAke+/hy+++cadltC4vSHvrraOmxANgI7LHSPPAwR445MHJDKFDo0ANbhiA+Ddt9/GbbfcilPPPN/ddEZl9T8qTbGajAC/IkD2osayVQCuk3a2qZR38+xVAtQ3JLBkaRUuueRC9OvfB3+95BIaAB1aRasXPDW4evjx1U0I1NXW4s03Xse/H/8HNl53HIbvFEYs5s2/ZaL/awaAt/9ftgd0RzDYObv670/85d9SBVC8XLgzaEA6Nc2ZADXV0/D+e/PwzAtl2HHY6TjqmGNRWlbWOMa5SX8mg9raWixYuACzZs7C1MkTMHPGWHz3zSiMHTMDCETRpUtn10tAJv0yAfcb7OVWVPkGgj/xl+f4z2v6OQHZDtFQ3+C2PngTfM8IEFMkt+TfTfTl965KwGvUmmsISPK+GeBP6v3Vf/mbf3JBdU21O2px7MSJzuDlQx8CNAD0ccKIDCHAGx9DZDNVlQhQgyum5dCDDsRuex6ItXr0cjeF/t5/qQJwpf/xuCv7l+/SBFDMANkC4DUCXNYEkJtGWb2qqqrFvAULcdaf/oDX33lnxUHwGXmLADWYt9Su0cRkIvrVF1/g3juvQknsA+y1WxSFhRk3Brkvt+r/yxUA/laAYLALgsG1mhkAUqUkWwL88v+fp5bJ1COdnupMgKql0/HKq/Pxxjvr4LCjzsU+++7rVu5l0j9//jzMmjkT06f9iJnTx2DqlFGorhyPddZOYq3uXTB/QT/Mm98diUTY7fPPnWD7RqpMtGUslb/lduD3J/25v/caAla6owLFAPAn8U1GQNMkf5meANlKAWcaBJq2c/mv9w0A33yQ36fSKfdc2b5QWlaK9z74EOGI9FTgQxsCNAC0McJ4TCHAGx9TdDNZhQhQg79OypzZs7HbzjvjqhtuRwbejaIYANFo1H2XFX85esptB8huC5Dyf78ZoLe6JCZA9kxtMQCSadTW1rkb19PP+CP+cfutrpkVHzYRoAZt8t7aWc+YPh133X4DZk15EgfsHUSX8oxbwY7FvdVu6fTf3ADIPQFAVsPjcTEIChEM9kIw2B2BQAkCgUh2C4CMf15FwC89MplapFITnQkwb/4sPPnkYkyYtCWOPPZMN2ZOnzYR06aMwvQpXyKVnIb11k1j663LMWCTKLr3CLvGhFOmFuLlV7tg9JhCJBLeUaq5K/2/NOGXybccySdH/8nPUvLvVQNIZ/56pFNpZwD4E/fmlQDN9/w3lvtnqwAC2fF/ece3yrkFbvU/u///u2+/wR9POxWXX3kVy/9b+0JvpfejAdBKQPJtiMCqIMAbn1VBja8hAq2HADX4y1jKDd2Lzz+PO267HX8+75LGm1BZyZIVf9kGkFsNICaA/C0mRwGKSRCJuJMA/FJSMQLk5lTet6Ehgdq6Otx3/z3ov3YvHH/iH7gNoPUu6w71TtRgh6JLXbBuW1F9PZ7+z3/w8rPXY+h2czBgw4A7Sk9W9YMhr9GfNP6TbQAyDslE2/s54CoD/D4A3ikAsue/DKGQdPGPZvsAyMR/xQYAkHT9ABKJ75FMjseE8Qvx2OO1mD67N4qLEsikZmLAxgFsOySKgZsWo3PXAoTDclSqZ4xm0kAsHsS06UV44l9dMWVqAZLJptL65ZX4NxkCSVcxkGsQeCX5Mjn3uvTnbh9oOtrPOxlADBBpECjfc80A18g1ZyuXVw2w7GXgKhLkkERXmQCMGvUV3n7//1yTV+7/VycZ71qoSiT94yZ1RsioiEAeI8Abnzwml6l1CAQ6sgZzb6xyj47yV2ha48br6iv+jmlTZ2KfAw9rNADk/SNhWa2Kui/Z8y9VAPKz1wRQKgQi7rSAqNsK4N1gek0AvZWihkQC1TW1eP+9t/DWW6/hyaeeogHQIRTT+kF2ZA22Php8x5VCQFbHAYwdMwZ33no1gok3sNeuMj6l3cReJvgh6fofDTkDQCa3Xi8A/+fs5D/bCNAzAKTRX+fGib/XCLDEmQF+RcCvxZjJ1CCVmuwMgKrKyfjyy6X4YXw9Nh8Uw8BBZehUHkcoJCvzGSQS3qRfGhN6jwxSyQziBSG89EopXnqlBNXVEbeSn/vltgZkV/z9Cb8/+ff34edWDviTfz/u3P9eLDvZ940AzwRoMgm801yWt/qfi4UYBfPm/oSS0jK8+8EHKCgoWCk6+eQ1hwANgDWHNT+JCPwMAd748KIgAu2LQEfUoH9jV7l0qTviSUpfZ06f7rr1F5eUoHuP7u74qe49eqIs23xqRTduv8TC2Wf+CdFwHNvvvHvjU+TzZVXfHfcnK/7ZSgB/W4B8l9+7LzkNIHv2tHxPZzwDIJFMoqamFt+M+gK33noDPvz0s/a9EPjp7YZAR9Rgu4HFD/4ZArL6/8Tjj+DNl67CnsOr0Ku7twodjYr5GEAoEnAGgF8NIEaA/Nt1/Y9KbwDvb2IMND1PjgEsz5oAYgDI5F8aAEpFgJgBv7yvPZNpQDr9E1KpCairG4+62kpnOBSXRJ0B2lDvxecOSHFL6VLiD1cBkE55poD87YcfUnjgkV6YvyDW2AtAVvI9I0BW9r2f/VX+ZDLhWQjyZtlH7rifu2c/txJAntrU5b/JrPUqAn7+5R8J2JwI9/7BoDu94Obbbsdxv/89V/8V65UGgGJyGFr+I8Abn/znmBnqRqAjadC/gZs5Ywauu/oqjPr6a/Tq1Rsbb7IZevXpi6LCQtTV1bsmU+PGjMKEieMxePPNcfFll2OdddddpZuxs//0J0TCcewwbFkDQFiVcn8p8/eqAbwVf7f6L7/L/t7vMB0OhaSCVv6HVFrKXZNuC8C3o77EnXfejI8++1z3hcLo2gyBjqTBNgOBb7zKCEycMAH333UNElXPYo/hYaRSSTe5dx3uw97e/0jEK/2Xn73Jf/b3jdsAZOXfe55XBVCAQEC674sRIH0AxASQXgDlMl3OmgDh5cQsk/k6ZDIVSKVmIJn4HtVVc1Fbm0RRifRKCbmKBW+iDrcvP5Xyyv+TiRQSDbI9So74y2DJknrcef+6mDbDOwHAW+mXL6/M3y/tl7HUfyxvcu4bAr9kAuf+3ZvwN20HWNYA8IyC3If82zek5WQBOcqwuLgIb7zzLrv/r/IVvWZeSANgzeDMTyECy0WANz68MIhA+yLQUTQoN1lLKipw1x2347WXXsGee++HPfc+AL179nSr7LIvUzrvy0Rbvstj7vyFePnl5/DM0//F8F2G4bQ//Qk9evZcYRlnLiM3XHctxo0djwMOOWqZ1/k3jW6VP2fC7+37934nschXKBxGMGclyS9ZrWtowIcj38WoUZ/hgUceXam42veq4ae3JgIdRYOtmTPfq3UQkFXwF59/Af95/G/Yebs5WKc/kEykGw2A5tsA3L5/2QawvCqAXAPAHQcYRzDYH4FAOLslQIyATq4XgLcdQE4FkJ99I8Cf/NcAcixgeo5rCFhXNxPVVQ2uyqCgMOIm7okGadKXzk78027VX8wA+S4mQCqdRk1VEnc93A9Tpjb1AJDXNhkA8vqEMwckjkQi6Sq+ZHz1V/hXVPmVWxXgM+KbAP7k35/0i6HiPTxzZdlHwDUbnDF9Km67+y4cdsSRLdoy0DpXAd9lVRCgAbAqqPE1RKCVEOCNTysBybchAquIQEfQoNykTRw/HnsMH4Yjjvk9jjjiWASzx/H53ff9xnu5TfcEkkTCu0F89PHH8MB9t+PZl17GJgMGtAgtuZEc8eYbuO7Ka3DOXy9fpoIgt8zUNwFk4u9XBbjJfzh7FGDOedLywfK+chSgPP752EPY8Tfb4KBDDqUB0CJW8u9JHUGD+Yd6fmQkpuj999yBLz+6EUccLEeUyuq4V1nvSvyzTQBdoz9XBeA1/XNVAK43gPd72YPvnwggf5NjA6UiQI4D9HoAyMp/BMGgtw3A2w4gE3/pJVDkwMxkUshkqrMl/bXIZOYilZqKhvo5qKmudqv38plemb+32u+MgOy//fJ/r7w/g6qladzzaE/MmNVUAeDM02TSbaEqLCxAUVER1lt/A/Tr3xfPPPU0pFN/YVHRSpkAuVdC8+0Dvhkgz/Em/U19ALy/eZUMoVAYM2dMw4477YQHHnkExcW+OZIf11k+ZkEDIB9ZZU4dBgHe+HQYqhhoniKgXYNyQ/b1V1/hovPPx6GHHoVBWwxxq+qxWMw13JPvbg++O3rPW333TICgW3WXmzMxARoSKXz48Ye48opLcNkVf8cee+3Vogn3ooULsdP22+Pv1/4DgWD4ZyWg/g2jm/D7q//u6L+Q2xog32UFyT8JwLtRziCZSqIgFsff/noOHn3ycXTp0jVPrzCmtSIEtGtwRfHz72seAX/c+WHcODx4z5UIJV/BLkPDqK9PNI5rbv+/TOzDQYSjMgYFsxN7f/9/bi8AGb+atgvIZNczCQoQDJZlTQBZ/RdTQL7LdgAxAeTqDeUAIAX+csTpEmQyi10vgIaGOaitrnbbAJIN0vxPJvEZJOR7Skr/02iolxJ/6Y+ScZUAYkZM/DGEx/9bjAWLwkg0NLj99TK+FxUXYeNNBmC33XfHkG22wTrrrYdMJo1777wTN994Izp37urGXPldSysB/HG5eW8A+b1fRZBrBni/d//vxvalSypc6f+/nn4G62+4IVf/17wkVvoTaQCsNGR8ARFoPQR449N6WPKdiMCqIKBZg3KTO23qFOwydCguvvw69F17XRTG427CXxCPNx7BJz9L2b/83m0DCAdd4z2/hFPeR1aOKqtqMH7yFPzh+MMx4r330b179xZBdsYpJ2OjTTZH37XlRtM7W9t/5K4Y+fv95bszIrITfzEkGstJA0Fv/2omg6WVlXjgrpvw/KuvtigOPik/EdCswfxEPD+ykrHn/XfexaMPXIAtBv6IjdcPuONFc8vT/SoAmfyHmlcBxDyjVMZLdypA9sQAv0+AqwxwfQQKEQxKPwCpApDtAPJzWc5WAK8CwHskXRVAJlOLdHoxMpl5SCbmoa6uBjXVCVQuqXdGgJT/+5N+yUMMAXmkMwE0JIKoWJLCq28WYtRoMRwKUFpahs0GD8ZOw4dh6yHbYO111nET78ZxOJ1GVVUVLjzvL3j9lVfQqVNnBIJiAHvjdUtPhPmlk2X8z8kd+735fwDlnbti3PejcdbZZ+Psv5yHaCz2M6M4P664/MqCBkB+8clsOhgCvPHpYIQx3LxDQLMGpbnTUYcdim223QmbbbG1u+GTSb4r+29WASBbAKQCQAyAiKsA8G4Oc1d0pOy+qqoWb709Arfeej1ee+ttlJaW/nolQCaDTz/9FBedfwH+fP6ljaWluRdC7k2mVB3I9gRnAsjqv/wsv8saEo39qTMZ3Hz9lTjgoP3wx1NPa1E1Qt5dfEzIu0azOPBMal4QK4OAjI/P/Pe/eObJ83HgPjXoXJZ05fQyafcb4edWAcj+f1fq78r7/e0A3nev8Z/X/E4m/uGId1yg/F7GUM8EkB4AZdmeAGIAiEFQ+rOQM5mEawLoVQEsQqKhAnV1dairTWLh/BpULJImgRl3/J9rBOgm/QFUVCQxe3YA02bFMGV6EapqumCzwVth6LBh2Hbb7dGzd+9lJtbNm/vJv3+aMxvnnX0O/vfJxygpEaNi2aZ9q2IESILNtwa49wFQUlqKddddD1OnTkU8HsEDjz6OPn370gBYmQu5nZ5LA6CdgOfHEgHe+PAaIALtj4DWyYfcYD38wAN46j9P4azz/uaa/Pnl/l7Jf7RxC0A8HvOqAbJbAWTFPRzyKgDk4XdqlpX3uvoEKiurcc65Z2DwFpvh3PMvWKEBIPtND95/P2w6aEtss+Ow5a4mNW8m5Z8t7Y4AlB4AMtHzb0alsmHyRDz8wF0Y+b//ubxW1Kyq/a8URtBWCGjVYFvly/dtHQTk2NNHH3wA77x2KY47Qpr7ecfg5RQouX97x/15E32v+3928h+Wscmb/MvRgDL59/sDyOq51zfA6xcgNpX8OxCQ0wFkS4BnAEg1QPOHHAMISBWANAJcgERiCerrks4AWDCvBosX1kEa97tJ/+I0Zs0JYPK0MGb9VIxEqic22Ggwhg0fjm222w7de/RYdqU/62wsb7z0J+mzZs7E3y+9BO+98w6KiopdQ9bcCXxz4+DX2Gg+8ffNADF6yzt3Rs+evdx/i6TR69sj3sDpZ56FM885B/F4nGN661zmbfYuNADaDFq+MRFYMQK88VkxRnwGEWhLBDRqUG66Kisrsc9uu+Kk089FaVm5u8lyX+GwqwCQnxurAOTnrAkQlQqASMS72c2uuufil0hKFUANFlVU4JSTj8Prb7+zzA3mL2G9YP58HHLgATjx5LNQVt6l8ein5jeiPzMC5G48WwEgN41S+l9XW41brr8S//z3v7DhRhv9/I69LQnne6tDQKMG1YHEgJZBQMaZJUuW4PGH7sZXn1yDw38bQTrVdBxe7pNdGX+2vN/vCeCqAfwJf0x6lWQbBjb+zlv5900A+dmrDJAVdekL4DUB9E4CaL7KLhUAVZ4BkKpCQ0Oda/onJf9z59Ri4oQaTJ4CTJ4ex/SZBQiEemPQ4CHYZbddscWWW7nj85Yp7/+VSf/PzQevjmbe3Lm449Zb8OLzz7uqCG9C3vTs3Im9Z5os29V/eX/3ficVFCF07tzFbSGT/9aIsSwGgPSLGTXqazzz4ovYesgQGgDKNUsDQDlBDC+/EeCNT37zy+z0I6BVg19+/jmuv+Y6nHDKWaivr/e664sB4K/0y/dsA0BZ+XdfMe/vXh8A7wbXrcRnb+685ntp1NbWoa6+AZdcehEOPGg/7LnPPi26Wftw5Ej88YTf4/Q/X4B+66yPdLaT/y+ZAP5qkX8VSCxLKhbhwXtuw6lnnIZjjj2uqSpA/6XCCNsIAa0abKN0+batgICMZfPnzcOjD92GiaNvx0H7RNyReD8/ns77MJnge/v5vRV9fyuAK/mPBhGNSYPTJhNAVv7lqEB5iFkg//ZMgKAzLGV8BWJyIB4C2VMAvM0sMkmWPgBVSKcbvAZ/DSn3JX/6+JNKPP5EHWoTG2HHobtj2PBh2HSzzVBe3vlXy/tXBbLq6mqMeP013HvX3Zgxfbp3ckxUqq1W/t18Y1f+GyRbC2TrmJgKYgD428wKCgrwxRdfYN3118Oj//wningSwMoDvQZfQQNgDYLNjyICzRHgjQ+vCSLQvgho1KDcbF1w7rko69wDAzYd7FbbZT+93GzJlz/hl59dNUAk0tgQ0GsG2HQagH9Uk4+ydKCWUwGWLK3CByPfw22334hPvviyRQaAxDF92jTstduuOPKYEzFkux3d3lb/4RsBzasA5N9yc/j9d6Nw52034tEnnsDwXXdt0We279XBT18TCGjU4JrIm5+xagj4q9Nzf5qDh++/BdMn3IOD9ouivq7hFw2AXBPA6/bvGaRuou//nPM73xjwqgC8/gByncrPMoGWagB5yK6mYEgqAORLjgWU8n8gk864lXdZHZfJf32dHHuawetvLsVX32yG4078O7bbYYemMVB6AixnJX7VEGp6lXz+7Fkz8cxTT+HZp5/GvLnz3H9L3BGtYTnW0K9eaOrA4Sb02RzSaTmdIJ1tlhhxk35nPMfjKIgXuHFdTAF5jr/V7PXXXsX9jzyMA397sAuE27tWl8W2eT0NgLbBle9KBFqEAG98WgQTn0QE2gwBjRqUc5632mwznH3+JSgpkzOo5SYt4yb5ctSeP+H3jv5rMgD8CgH5vd8I0B0HmL3Jcw2n0ik0JJKoqanDrDmzsf8+wzFmwgR06iSf07KloR8nTsQN11yDmTNn4/iTTkdxSSkKCwrcjWVNba37khtMqTxoSDRg0oRx+OD9d1FaWoTz/vpXbL7FFi3+rDYjnm+sBgGNGlQDDgP5GQJNBsBPzgCYNuFu/HbfKOrrf90A8E0AvwKgsRogW/bvTfo9YyAqE35Z8XdNAJsm/l4fALgKgFwjoHmQcpyfmK0yMU4k0kg0pNz7jnh7Kcb/uAOOPv5yDBo8uM0nyL4Zm0qlIL0B3nz9Nbz1xpuYOHECamtrs2EHvPE4EGhqyJlJO+NZ/tshJm9hYZGb/Mu4Lt/j8QL3XQwAMQT8Jq/y91mzZ2P2rBnupJm1unfnWK9UwzQAlBLDsGwgwBsfGzwzS70IaNOg3HTJXsotBw3CTbff71Zpcs9hlkm+rPxLL4DGLQGxGCJh6f6f/Z1UAPhH8WWbAcoNmjt+z92YJt0WgKrqauyz9854bcQIrL+Bd3ZzSx4So9w87rP7bjjz3ItRVtYJ/Xr1Qv++fVBUGMXMWXNxz713YMzob/DVV1+iV+/euPu++7Hl1lu3+DiqlsTB5+QHAto0mB+o5ncWMgYtXLAAjz50O34YdQt+u18EqVRyheXt/lYAOQnAP/bPGQI5JoBr+heAOxpQfpAGgfL4JSNgeUhLfKlUGumUVwkgBoAYsG+OqMSk6b/BcX+4HJsO2qzNDQA/ttzu//V1dZgxYwZ+GDcO474fi2lTpmLRokWoratzxkZxcTF69OiJjTbeCBtvsgmef/ZZvPryK27y71ehFRYVOfPZNwFcI8BQyP134ZDDjsLzzz2F/uv0x5VXX+P6A7T0vy35fdXqyo4GgC4+GI0xBHjjY4xwpqsOAW0alEm6lNnvMnQobrr9gcYGev6qV+5WAJnwy3YAZwhIdYAYANltAp4B4B3Hl9sHQJrwJRJJNCQSaGhowHHHHIy77rsPm2+55UrdpElTwKMOPRTn/PUKFBcWok/PnujbuwdisQjGjPkeV19zGY474QRsuOFG6Nevn6tc4E2gustfRUDaNKgCFAbxqwj4jVIff/gefPp/V+KoQ6QM3TsFYEWPRhMg4h375x8LKOOTrPy7lfAA3MTf+112td+dBuCV/YeyFQBeU8DlP2QbQDLpbQNI1HsGwAsvLcXCyv1w0mmXYZ11111jBsDyjIBlopYtCBKgy31ZI3jmjBk458wzMfq779yKv/w3xW0FkEqAmFcFUFRU5AyPwYM3x18vPA8TJs/C8KHb4IVXX8FWQ7ZZESX8ezsgQAOgHUDnRxIBHwHe+PBaIALti4A2DcrN4tTJk7H7sOGuAiCT7aAvKPkmgFvtz0703ap/dvLvfpf9mzMKpAw/GHQ3q/5DKgBki4Ec7SeVACeMXG3xAAAgAElEQVT8/nDceued2HrINis1QR83diwuv+RSnHjq2SgrKUGfnj3Qp1d3d7P86BP/RQB1OOZ3xyOTTrPRX/te4uo/XZsG1QPGAB0CdbW1eOzhh/H6CxfjuCMCiEak+76Ura+4kml5JoAc/dfY7C+7BUCaAzozIDv5l91Yufv/c8fW5rR4fQDSrgIglUy7LQGPP7kU4cLjcda5F6PbWmu1K5O5xwEuT4O5JwH864l/4tabbnLbLKSRoPSakYm/bAXwtwFsPWR7nHLyKSgtKUY8HsJVV1+L115/Ba+8OcIZBDSA25Xun304DQBdfDAaYwjwxscY4UxXHQLaNCg3XbK6PmTzzXHz7fcjEPIm8bkGgNeN2lvx9wwA+e43/gt75f9+oyepAJBVnex7iMEg+0GTqZRrBnjU4fvhqedfwCYDBrT4Bk1ifP6Zp/HxR59jt732Q7euXdG3Z0/07N4F4XAAp55+Og4+7BDX6I8PIrAiBLRpcEXx8u86EJCx7Lmnn8aTj5yL/fesRo9uKTfJbokBIBn8zATI6fSfu/9fTAB55BoBMpxKQ8Dch7uOA2LUNv3WM1zT7hdLlzTg4cfr0G+Dv+DPf/mLW0XX8liRBqurqnDOWWdh5Pvvo7Cw0P23R75k/3+3bt2xy2574MjDj0KXruXOYJb/ZiUTKey08w444aQTceIfT3b/faEJoIVxgAaAHi4YiUEEVjToGoSEKROBNYqARg021Ndji003xV8vvQaFxSXLHA/lGwFyg+XvyfQn+2IGSNM/ZwZkS//lu0z+3VGA0t1Z+gBkMm4LQGVlJY44eC98PWasW41amZuz0/54EtZebwA2HbQ5+vTq5SoAunXp5FbgfrPTdnjw0cew0cYbr9R7rlHi+WFqENCoQTXgMJBfReCjD0bioXsuxEbrjMXmmwZRX//LRwEu743EsPSP95MKANfkD03N/6QJYOPkP2sEyOTfrwLw39MNr3LMYDDgTAhvnPb+KlUA8pg2LYHnXy7CDrtcjN/9/veqxsZf06DfP+DrL7/EuWedifnzF6C4qBhdunXFwAGDsP1Ou2KrzbdAcVEhykqLEY2E3HGzRYURvDxiJM4+7QS88e676Ne/P69mRQjQAFBEBkOxhwBvfOxxzox1IaBVgycccww23WJbrL3uBj87H9o/d9k3AZoa/mWPdwoFEc5WDsh+TXl+bhWB3NDJ/v+J47/HtVdfim/H/eD2dbb0IStvm228Mc698FL06t0PfXv1Qt/ePVFSXIjFSyqw7ZDN8fk336JTp06qbnJbmh+ft2YR0KrBNYsCP21lEPDL06dNnYL7774OVQv+jb13jyDRkFhhI8Dmn9NoArij/mQm763u+3v/5fnLbAGIZisCnDPgHXMnWwdyH/4pAM4AyFYlfPl1Pb78dgAOPfpyDBs+3CspUPJYkQZ9vK+54gq8+fob2Gf/g7Hu+huiS5euKCmWkv84OpWVoWt5J5QUxx0mYgLEokH88eRTkEg24N4HH2RDQCV8u0u3KpHMKVZRFBlDIQIGEFjRoGsAAqZIBNoVAa0afPvNN/HvJ/+DQ4463k3Wl7c676/MiAEgnZbd92z5v1QChJwJEEAw4B1p5T/kdfL1xOMPYeNNNsDpZ57Z4om6vG7+/HnYYuBA3HHv4+jatSv69+mDnt27us/+5rtvcOopJ+LTL79yjf/4IAIrQkCrBlcUN//evgjIWCRH1D143334vzevwDGHeX0AZPK9snNraQTov6b50X/+5N8ZAdkTAdwEKtsg8NdQkNV/qQiQaoDnXqxFQ+BwnHP+Zejdp0/7gtfs01ekQf+/NfPmzsWJxx2HAYO2wg5DhyGVTrseAJ3LylBaWoLysjJ06VSGeDziDADpFTB56gzst++uuOve+7DTsGHuk1em2kwVUHkUDA2APCKTqXQ8BFY06Ha8jBgxEehYCGjUoH/E1V677YqLLr3W9QFoftPk35D5KzP+xD/YaAB4e/9dE0BXBeDewU38ZQU/Ho/hL2edjBHvvYeCwsIWkyav/fLzz/H7XYbj2k0Gokv//ui51dbou+vuKNpkEzz+7H/xwScf476HHv5/9q4DPKpiC/+bze6m94QAgdA70hERkCpdQEWRItJ7R2woggqC7emz4LMiluejFwERlQ7SBEFKgIT03nu25H3n3J1kE0CSbALJZq5f3LC5d+7MuXfK+ec//5GLvBJbtXqfWBn7YPV+IlWr9Xt27cK6z55HpzahaN4YyMu7czrA27VQAAECBKDzRBhAAQtAVfhdSSxFWgNR0Sb8uEmF9l2exax580rFuCrJPaw9pyR9UMw5mzduwL//9S88Pmo8agUE8hzj6uwMN1dXeHp4wNPdDe5uztDYqzn8QaNR4ZO1/8EPP3yL7Xv2cJpBedx7C0gA4N4/A1mDamyBkgy61dg8sunSAhVugcraB8nRfmHJEkRFxWLEyDEFdii+c2Kp1MwOv5kFwI6/nR3H/6uF+JLFttjuHZthNObinfffL7WNv/z8M2yfMwfTNBp4OzmhpqsrvJ1doPXxwUtJSXjgpZcw7NFHJQBQastWzwsqax+snk+jarWaxr+oyEh89MFqxIV9hWED1cjPN1jVCEs2gNjxFyAAFWzJCBDArIbSBxY7hPo/sbAOHM7F5ZBOmDJjObp07WpV/Sri4pL2QbI3ZY+ZMuEZGPUGDB85Fiq1hkMAKBsMsQCIDeDh5sahAHQQS8Cgz8bjI0eiW4/uWPTc81IQsCIeYinLlABAKQ0mT5cWKE8LlHTQLc97yrKkBaQFCi1QWfsgLbSyMjPxcK+emDB1Lrx9a/Du/T9RJwUYQM4//dC5BALQ9j99ir8nxMXg1ZcW45cDB1Cvfv1SOepUxvOLF8Hhs89Ay1g/V1f4u7jAk2JAtVo8euMG1pw+g4A6dSpVjKt85yuvBSprH6y8FpM1s7QAZTX5/tv12PT9y+jfOx2BtfOh15edBSDKFnH9lrR/ivkXAoCEpxYXA7SslwhFSEsDftxoQEDj6Xjh5VeYMl/ZjpL2QTEHXb1yBWOefBKPjhyDZi3vA8WSuzg7Mwjg6UEAgDs83V2g1dozAKDTqrHvwDHMnDoem7fvQJNmTZmJVnw+k6EBd+/NkADA3bO1vJO0wE0WKOmgK00nLSAtUDEWqMx9kBZbRw4dwqTx47Hsjbehc3Bix/52QEDxsACRdonBAIDV/wkIeGPZc3j7X++ha7dud3T+Le9lMhqRmZmJCePG4tHDh+FnMsHP2Rm1XF3hqtPBXaPBwORkbLoSxEwEeUgLlMQClbkPlqT+8px7ZwEBakaEh+OdNauREr0OI4aUXgPgdi2wFPcrAgSY0wIWTwVYvBza/T98TI8LQe0xfc5ydOvR494Z6x/uXJo+KOaEN1euxL6ff8bk6fOh0TlAp9UqLABmArjBx8sT7q4K2GHkdIjZWPbqCoSG3cC6774rAhCLuUoI3NI1Egyo2FdFAgAVa19ZurTAP1qgNIOuNKW0gLRA+VugsvdBWmx9/umn+G79t5g8Yz6cXVz/kQlg6bAXCQ+ws0NWRhrW/vsdDB32CBYtWXJHJ512aK5dDcKhAwdx+shhRJw+DUNMDLxNJkwhrQGVCj5OTvBzcYGTVstxreO9vbF+9x5+UHIBV/7vqy2WWNn7oC3a3NbaRGPdti1b8PV/XkanNjfQtjXloacd5vJpqSUQwDv/5vSAxUunVIDk9JPyP4USRMUC237Son2XuVi4ZAmnbq2MR2n7INk7OzsbQ/v3R4vW7dGn/yAYDEY4F7AAPODu6gJvTw84OihisCSEGBoailGjR6JDp46oXbs2cnNy4e3jjSZNmqJx06aoVbs2tBoNh67Jo2ItIAGAirWvLF1aQAIA8h2QFqjEFijtwueeNIUWt9u2YsKYsVj6xlto2qQ5q1+L1H63qpMAAsiJ1+l0iI4Mx4qlz+Lt9/6FkU+N+sdrqbyE+HjMmz0LR3buxNM6HYbXrAnK4qwjQUEl+xU7+CwqSMwClQpRAPolJeHDtZ9iwKBBMs7znrwsVe+mVaIPVj2zVqsai5Cpd9eswYnD7+Hx4Xbw8aLY8/IDAYRBi6f8I6ff8jui/tNhNNlj+096ZBgGY9Vba1A7oE6lfSal7YNifvl93z4smDsH0+c+hxr+Nbl9FP/v7uYGNwYAPFkQ0F5txywAOzsTtu38BV99/hE8PT3Z0U9PS0NkZAQSExNQr149PDV2LAYNGQpfPz/FXoQclBeSU2mfwN2vmAQA7r7N5R2lBQosUNpBV5pOWkBaoHwtUJX64JnTp7D6jTeQlZ2HgYOHoWZAYEFcv9htp4WZ0ACg38NuXMe+PT9Brc7H7PkL0LNnT1503W53PisrC2s/+hC/fvYZ+iYloRfF91OKQZWK0wwSAKCl3X8HB6gcnWFH8awqO+Tn5cGQlYHLSYlYm5qGtA7tsWj5CrTv0EEyAcr3lbW50qpSH7Q549tIgwTbKSQ4GCtXrEBu2mYMH2wHjb2hwvxH8klpl7/4walX1WocPmbAuSttsfj51/Fg9x4MmlZWR7YsfVDYfNa0aYiNjsH4KbORpzfAUQgCurrCy8MDHh7ucDMLAhI0kpObh7j4ZD6PGBFkL9JsiI6OwtEj+7Fly0akZ6Rj5uw5GP7oo3BydraRt7RyNUMCAJXrecjaVDMLlGXQrWYmks2VFqhQC1SlPih2Xb5d9zV+/P6/mLngBd4doUUVxefT30kQKyIsBNeuXMKRw/uZprl02St4/MlRd6SfkvO/cOZMJG/cgMW+vnDQ66G1t2en38Henh1/R3t7qB0cYOfuCZWLG1QEBOgceGGbbzQgPzkJ6qgIbE9JxrNpafh840Ze/P4TW6FCH7AsvNJboCr1wUpvzGpcQRr/rgZdwTurl8FR9RP697aHXq+vMADgVqYmZ5ZCoc6ez8cvh2rimSkvYOzTT3NK1srq/DMuYW6Mwl0o2SHmo5joaPTt0QNPjZ2Atp26IC9Pz0KH3h4enBXA090d3h6u0GjsOUzgRkQMcnNzoOWwMXtoaG7R2LOGgIODlnVmdu7ehW+++g9atm6FJS+8gFq1A0pWKXlWiS0gAYASm0qeKC1Q/hYoy6Bb/rWQJUoLVF8LVLk+mJ+PvT/vwdbN2zF0xJNMsaxZww/+fj6wt1fhyLETeHPVcjw1ZjSaNm+Bps2aFeRdvt2uPy3kUpKT8czYMWhx/Dge0WqhUangqNGw008AADn+AgxQu3vAztMbKlcCAJwYBIDaHiDhP4MepvQ0mG5cw+XoKEyMjcWMt97GhMmTq+9LJlv+jxaocn1QPs9KZwEaw4hKTkKAF89+jNEj7eHtmY+MjDzk5RrN4UgVV21iqdNhZ2ePP88Dvx7ywqixCzFlxgwGBCq7HkpZ+2C+ycTAxvqvv8L77/0Lzy99A2qNhsFmNxcXDgXw9PBgMMDFWYfwqDhkZGWys6/VKLoxxCxTq5XMNWRHEqp1dNLiyuXLWL16JestvPzqcjRo1KjiHmA1LFkCANXwocsmVx4LlHXQrTwtkDWRFqjaFqhqfZAWup98+G/Ex6eiU5du8PfzYwCgpp8356f+z5fr4eHhiOGPPXZTeMDtnlROdjYWz54F182bMYREqsj5t7eHhnb+CQAgFoC9PX9Hn2oPL6g8PGHn6g44OSsMAAvhJqaGpqfBcO0ywmOjMT4+Hv/6aRfayXCAqt1ZKqj2Va0PVpAZZLFWWEBJBfgt/vftqxjYNwX3tVRz/L+Dkz30eUakJufCaCy/7ACiqjTUUcy/2l4FlUqDQ8dNOPyHD8ZNXIhJU6byLved0rda0exyu9SaPkjtozlkYN++aNqsOUY88TQyMjMZeCY9ANICcHV2QVZONvR5ejg46GCvtmeQgAT/FOdfbU5dS00ibRkTHHRqREdFYNWbb8LBSYcXX34FNWrUqNRMinJ7IHehIAkA3AUjy1tIC9zOAtYMutKq0gLSAtZboKr1QVpszZg8Gc1adUDTZi1Qy98ftfxroIaPJ8dSPvvCixj6yEBO8VeSg0QCV73+Gk6uWoUZDg7Q2dmx40+7/uz4m+n/9DuFAdAPMQBUnt4KAOBIDADHAgDAMvOAKSkRxit/43RCHEYkJOD46TOoGxhY6XfDSmI3eU75WaCq9cHya7ksqTwsQGPOqZMn8P7br8Lf6wiGDNBwaBTtHDs5a+DqpkVOtgGR4enIytTzOFkemnIEKFBZOp0aaelqbNyRi/DohnjxlRUYMHAwNFXE+VdcbuUoTQhAIQhCwIoK5//6C489MhRzFy1FncB6oLmFGABOjo78d9rpd3RU0gXS7r+9vZoBAOH8K89FxeES9HwIXCFxxUtXLuGtNWvQunULzF24EA6kOyMPqy0gAQCrTSgLkBYouwWsGXTLfld5pbSAtICwQGXvg2L3SHxSnH7v7t0wbdYi1KpdBwE1a6K2fw14ebpBrVZh2IhHsGLlSjRv0aJEjnZ0VBTGdn0A81JToTWZoLWzg86C+k8OfxEggCibrm6w8/CEinQAnFwKAYBiKa7yc3Nhio2C/uplfB4Xi+DhI/DOhx/Kl09aoIgFKnsflI+rclpAgI1xcbF4/913EfTXpxg/WgN393x2aF3cdHB0sldAAHcdjEYTIkPTERmWBr3eBI2GxOfyeQefDho/73QIFgGJ/zk66pCdAxw7lYef9+WjYdNeeOmV19C8ZUtoNErqu6pyWNMHxdwUFhqKHl26YO6iF9GkWQvk6fVwdnKCg07HmWicSPTPHOuv0+pYE0Ch/yu7//RD9H8B0BAQYDCa+Lns3rUdm7ZswqgxYzBw8JCqYtZKXU8JAFTqxyMrZ+sWsGbQtXXbyPZJC9wNC1TWPigWt7QjEhcbi40//oivv/oSwdeuwcXFFWveXwsvLx/UIQCglj/cXJxgNJnw4IOdsWXnTvj4+vLC6h+PfGD0yMfQfO9etCHnn5x7Ozv+FKJ/vPNPyv/mEABmB7AIoBfsPD0BzgTgBAgWgHlrjetvMCA/LQWG60FAShL6h4Zi/fkLqBUQUCJw4m48f3mPe2+BytoH771lZA3uZAGDXo/v1q/Hj+tfxMjheWjSSA2T0QQHR3s4uWh5958+HR3sYa+lGPN8ZKTn4fQfKUhJ1sPdzQiNvZqF60igjhx8Ec9veW9yQmk3WqH0A+kZ+Tj5Zx5+P2iAnbYxZs9bjAGDh8LNzd1MZb8zmHCntt3Nv1vTBwUAQNkAIsLCMX3OYmRm5/D8Q2KALo6ODAAQEKDVKbv/ivAf0f/VHAqgpswJ5uw0ZGsCAii9Yr4ZnElNT8fbb6+GvUaFuQsWwsfHR4YCWPmCSADASgPKy6UFrLGANYOuNfeV10oLSAsoFqhsfZAXU1BxTuR1X32FvXt240ZwCFxd3eDm7gYnJ2f41fDH0EefgpeXF2rVqIHaNf3goNMiISkJnTq0xmMjn8D0mTPRqEmT2zradJ+Lf1/AI+3bY7WTE+z1emjMzj87+Wb6v/gUoAD9m8AAexdXcyYAV6icnBkAUGl1pIJVuDCjrABZWTDGRCD7RjC+SUrC0QcfxDc//PfO4IR8QauNBSpbH6w2hq/iDaUx7NiRw3j/nRfQqO55DOinhVFvZOff0VkDZ/px1cLZRQOdgz077jQ8paflYcHCSBw8okfjBvloe58G9erao4ZPHhwdtNDpKE1qoXHouszMHCSnahAeacTZv/JwNVgNX/8WGDt+Mnr3HQD/mjUZHOA5pTziC+7ysylrHxTOP81RA/v1xex5z6JO/UYwGAxsBwEACBYAAQA6pv/bQ6vVQGMvNACU3X8GAlgTQAkHoH8bDCbYqYG9e/dg69YtGDHycfTrP+AuW8j2bicBANt7prJFVcgCZR10q1ATZVWlBSq1BSpVH6RNc6MBu3buwKyp0+Ds7IwGDRvBwcGBd65ot4R+fP380W/wcPh6+6C2vz9q1vCFRqNGaEQ4liyaj4iIcNwICcHzL72ECVOmsBjTrRala1atRPAbb2CwSgUTlU9xmhQCQDv+ZhCguB6ASAVIuzcqV3clEwBnAzADAER9VSm5sSktILKzYEpOhCE0GLF5eXg4NQ2/nzwBf/+aVXKhXKlf5ipauUrVB6uoDatbtWk8jAgPxycfvo3I619j9BMaUGg4OY5K3L9C/ycAwMlJAzu1inf3HR3VWLUqApGxPdB3wBiEhlzF0cO/4+8L5wBTIpycTHByUIESm5Afn5MDpvlnZuVDb/RE/QaN0OWB7ujVdwAaN2kGDw8PaHU6c5aBqrXrb/nOlLUPUhYAlZ0dvv7yC/yw/lvMnP889AYj7+YrTr6WGQBFAACtDroC578wAwADAObdfwIByPmng0I0iA0QGR2LVW+sQJNmjTF15kxmFcij7BaQAEDZbSevlBaw2gJlHXStvrEsQFpAWkDZrTHboSziR+VpQlrQEtV/yoRncP3adfj6+sLR0amAIkmLKfqh2NLk5GQ8PGgYevbsAz8fb/hTBgCNCj/t+hmbt2wELcpSU1MQHBwMnYMOn37xBZo1L9QEELs2Yx57FEP374djXh4rLpEtiAXAYQDmLACcDYBAAVrMmYEBER6g0elg5+IGlbMLawFAp4VKo1VSAtJBDICcbOSnJsMUE4Wc3FzMjYnBpM1b0K1Hj/I0nyyrClugsvTBKmzCalV1Gr+ys7Px3+9I9X8pxow0ol5dRcDO2UXLAAD90M4/0f+Jum8y5kPnoMYvexPwwUfAnIVr0aNXb1D2gJycHKSlpiAmOgpJSQmIioxARkYaF+jk7AxvL1/41wqAj48vvH18GJAlIToaj3kOqYI7/sVfGGv6ID2PUY8/jhq+NdBvyKPIzc0roPPfkgFgBgAIzL6JAWAGAJTMAIWACgHUer0BH374ATKz0zFxylTUqlVLhgFY0fMlAGCF8eSl0gLWWsCaQdfae8vrpQWkBWibWnH96f9iIWcZf89/vwsLvJDgYEx+ZjwS4uI5fp+UkVkkiSmSSpwk/dCuR2hoKDv4PXv1Q4+HesPH2xvXb4Tgz5PH4OLqCoqLJbHArKxMhIWF4dLFC/j6++/Ru0/fIm0c0LQJFsXFIYvomuaXwZIFwHGa5rAAYgXQvzk7AP1OYABlDNBoYefqyiAAdA5KGIDQHjCZQEKA+empMMTHItdoxObMTOBFhZkgD2mBygTCyadRNSxgMhlx8MBBvLd6ATreF4JePbQw6I3s4NPOv5OLxiz+p+VwABrcdQ52iAxLx+LnEvBgr6UYM34SPNw9kA9S8le0AYwGA+uoEH2d89vTnGAWplNTnLpZrI7U7WmusAXHXzxxa9aiaampeLhXL4wYOQYtWrWB3mAoAEbKCwAgAUcCBTZv3oBjfxzHk6NHy7SyVnZXCQBYaUB5ubSANRawZtC15r7yWmmB6mwBy7zMMVFROHzoIP44fhzh4RGcpqh2QAAe6tkTXR/sBmcXF14c8mKwAoAAKpvUk4f0fxg6nQPH+NNChxxrSpNEAIDY+RefQUFXeDeE6Kfu7u4cKkB18/bxhaurK9eVFrGUmzklJRmpqak4d+5PZgL07N2H/56eno7H6gRgidGITABE2mcQxMwCIDqm2PGn3X9iAYhwAMtPFg6khTE5/8SbpU9iATCqko/8vFzkp6XCkJ3FQMNZoxH7hw3DitVrKsSe1fm9rqptl/NgVX1yd7/eNF6GXL+O9995HSnxmzFuFI2P+dCaU/6R8+9CtH9nDRwcCTxV3i4Sk3tjZSRSs/pjxpyX0bhJE3b8LQ8e52nMukWzxNhfEXPA3bfizXcsSx8U82hUZCQeGTQIU2bMg59/7SLzJQEAjjodnM1CgKwBoNXxnHFLDYDbMAAIAKDMC/sPHsCWLVsxdPhQ9OqjzGXyKJsFJABQNrvJq6QFysUCZRl0y+XGshBpgWpqAUG137JpE37btw8Z6ZkIrNcADRs25J30/HwT4uMTcCXoCmJiolC7di0MfuQRDBg0iOMZy3UBmJ+PxKREjH3ySURFRnGsPu38C8dfMACKAwAXL15kkIAUpz09PVloiXalatasxb+Lg77LzMzkkIH4+Fhcu3YVG7du4zRVEWFhmN6yBWbb2SHPvNslAACi+NMOmAgFICefnH4WCTSzAgoYAObMAXQu7ZLZkfNvrwarNlEIgMEAU24u8ohqazAgNDcXX3Xrjo/Xr6+mb6BsdnELyHlQvhMlsQCN3ZmZGfjx++/xw7qXMHlcPgJqq3jX3sWlcOefhf+cNdBo1Rw/TqJ+GzfEY/N2b0yctgYP9epd5dL0lcQ+1pxTlj4oAIDLFy/i6TFjMGPuErhTeliVikEAIQLooNVy2ASBAMVFANVmpptIAWiZAYDSAIowAAEA/HHiBNZ/9y0GDh7Ic7I8ym4BCQCU3XbySmkBqy1QlkHX6pvKAqQFqqsF8vPx19lzGDKwP/oPGIyZsxfB28uL40CZZm/elaDFiKODjh3xS0HXsWTRLETHROHnX39jtefyOGiBRA7600+NYvaBl5c31GqF5k/3pd9ph0SEAFDsP/3Q3ylmlaj9xAAgAECoT9etW5evszyobQQCJCUlIjY2FrFxMTh++gwSExIwtXEjTFWpkEMpAFUq1HR1RX1iFTg6IikrC2eiojj2n3UBzPH/xZkA5PgL3QDO4UyLNosKGKmdFL9pNHIIQEReHtZ26IAvNm4qXzClPB6KLOOeWEDOg/fE7FXupjSWHT18GKtWzED3+6PQ40Et0/ZJ4d/JuTDlH8X+k/NPY6xWa4crQbl4Y2UyuvV6AU+NfQZubm5Vru0VXeGy9EHh5F+/eg1jnnwC080AANVVsOZI/M/JQgRQZ2YA6LSUDlAJbyMwm+Y1mjtY+d8sAGipA0CZAIgBcPLUSXzz7TcYMGggBg4eXNFmsenyJQBg049XNq6yW6Asg25lb5Osn7RApbRAPrD8laU4fPAwps6YxwrOrFKs0VkZE5gAACAASURBVJgViomaqCmyKBGLmMysbOz//Vd8svZDPDNpAp58avRN9NGytPnE8eMY/cQTcPfw4MUP50MuiPdXFkeWjr9gAlB4AKki04KYFlIkSOXk6HRLhgK1gWIyU1OSmQlw/vxfaNqsKYMCqqCreNLdDT3y8+FPjruI3adQgPx8JGRl4XxcHDMBBAPA8lM4/+T4EwhA+gG8k2MOlaDFHO3OEQhgMJmYBRAOYFOvXnj3P59JAKAsL40NXiPnQRt8qOXcJBrHgq9fx1srX4Qpdw9GjyQFeGMB9Z/S/rkS9Z/i/x0pE4lSgdwcA15fmQi1w0hMm7kQgYGBHNcvj6IWKEsfFABAeFgYhg0ehJlzn4W3bw0hq8M3oPmJWGlODg6sX6MAAMqPvZpEbQu1FW7FAhD1Mpg1AA4fOYRNmzZi6PBH0Pfhh+VjtMICEgCwwnjyUmkBay1QlkHX2nvK66UFqpsFcnNz8ez8+YiIjMGLS1cgN4/yPTsozrNOx78TNZGoirQgoZR65HxT/2Qn1mhCRmY2wqKiMHH8k1i6bBkGDx1qlQOrz8tD186dkJ2VzU6+SPEnxP4U51+pj2AG0E6/+J4WU/Rv+hGhAiRWSDv1lgftvhPTICszg7UACASIi4tF3bqBnGUgKz8f9XNz8NLVINgjnx12ctRzDQb+vBQfzzGxAgTgsAAz7Z+cfgIuCBTgFE4EAHDu5sIFNt2bFooGEtkymXBWpULQhIl47qWXrLJfdXuHbbm9ch605adrfdto/CChue/Xr8fW/72OmZP18PJSxhhHRyXVH326uutY+V9tr6j+0+7/D/9NwL7f62HcxFfR/aGHCpT7ra+VbZVgTR9MT0tD7+7d8cToCWjavCUMRmNBGADNbcwA4DAAHYMB7PybwXfBAiDnn3/MtH+aQyibrAi5UxgAauzYsQXHjh/DyKdGoWOnTrb1EO5yayQAcJcNLm8nLWBpAWsGXWlJaQFpgTtbgBaPaz/8EL/+uh9Tps9hoT1y+slxpk/xIwAAnY6ccYXyLtSh6S5UTlZ2LoJDgvHM+Kewcs0a9O7bt0xMACqLNAimT5qIgDp1lXhJM82+KBhAtP9CAECwAQgEUAAA2lGhUAUldIB28IU6tXDCWd3aZEIupbpKS0NaWirfj2IyxUH0/CGJCegdHoZsvR45ZgAg22BAYlYWn0bOPe/+m7UAhOPPsf9mp59+pzFNUDmF3RiEMMeErk9PR9u1n2L4Y4/d+eHJM6qFBeQ8WC0ec5kayQwmvR6H9u/H6tdnYkj/JLS/z45BWRL5c3RSHH8l7Z+WMwFQ3D+l/jt7Jg0ffJSLbr2ex6gx4zlDijxubQFr+iCBvKNHPo7ateuiz4BhyMrOLpgXOZzO0REuZhFAEQLAwLW9wnAjHQCF7k9zrgIg06cA4OkXet6k0fjZZ58gOS0REydPQUCdOhJEtuKFlgCAFcaTl0oLWGsBawZda+8tr5cWsHUL0OLxr3NnMXHc01ix6j3YqZU0eqRKzHREMxWR2QDEANDp2OHWau15EVI81RNR7tPSs3Dy9Cm8tXoFNu/cWUR0r0T2NKcVnPj0OJw4/gc77lRPwQAorgMgaP8iHEA4+/RJTjxpBCggAC2e1CzEV1yokMrPy81l2j8BAMSIoGspUwD95OXlwSczA7NuhPB5JNZHzj8BA+S402FP7AJzKACHK5iBAJE2kHduCAgwhwFY2oIWiBQGAHt7zM3IwPu//oZWrVvLxVuJXhjbP0nOg7b/jMvaQho7rl+7hleenwMn7WGMH+MMk8EAjdYOLq7Kjj/R/+mTAAGKPtLY2yE5KRtr3oqHvdNoTJu1GHXq1pXjzT88hLL2QREGsPajD/HT9h2YNHMhDAZFU8dSCJDmXJpfec51UD615kw3Gk51S/OtMueq7RTxPzH/EqBDbIDExGS89dabqN+wLqbOmFH6ubesL6GNXicBABt9sLJZVcMCZR10q0brZC2lBe6hBcjp1esxbOBAPNSrH5q1bs+OMuWyJ4E/WnzQvy1ZAA46hU6viO8VhgBYtiI3T4+srBysWr0SDRvXxaQp025qpNAOuF3raWHTtmULrgPtbtFB39EOPgEPipOv1IEAASH+ZwkCCK0ABgFIIJAXUUoGAVpI8UpYHPn57PSTeCCpaGdnZ/PvBoMeeXl6GI0GuGdmYuqNEGYAGAHk2NvDWa9nh55KIhiAd/rNQAABAOJ3wQBg0MTMALBsO11LtNBIlQovOjvjxNlzcHRykgvye9g9KtOt5TxYmZ5G5akLjaMpKSn45MN/45svP8DIEW4Y2Dcder0Rrm7Krr+Lm5Lyj+L+SSSODkrk9+23CfjjdEuMm7AUXbp2ldT/OzzWsvZB4eRfCwrC8CFDMGfhC6hRszaHnYmD51gRckcAALHXSAuAAQCzDoCZBWAJAigAAM0dJgblDx06gA0bf8TQ4cMwePBgqeVgZVeVAICVBpSXSwtYY4GyDrrW3FNeKy1QLSyQD1y4cB4L587HnEUv8k43xRtqC3b+SfBPW8AG4N0JnaJMrAAAdmYqYlHBKBbUS8tEcPB1DB/WH6fO/cVq/LRTTgwBk9HITj3vuuflgWL96XsCI/LycmHQGxAdHY1pkyaiRg1/XijRuZYsAEUMUMkGYPl7ITugUCyQwAFFG0AJF+BQAAv2AqU1pM13qguBAFlZmfxJegDEBhAsgNapKRiQnMzAgYZSABIoYfGiiNzYYpe/wPmnEAARu2kGCASgQdcLBgEt5j7OykL75csxe9586fxXi05YskbKebBkdqpOZwnq//7ffsXcmTNhr7bDfa3UGPdEMnx8KQRKDVc3Lcf/EwCg1dlTnBaP28ePp+Hr9Ro82HMRRj45Gk7OztXJdGVqqzV9kDVeDAbMmDoFGelZeHridGRl5xSwAGiOYr0d3v13YEFAewLazQCAluYtzgaghN0JEMBOpcwfNHdk52Tjg/ffhcGYi7kLFqBmrVpyDinTky68SAIAVhpQXi4tYI0FrBl0rbmvvFZawNYtQIuSVa+9hjw90K5jF46DJ+dYpB/iXQjKAEACgOZMAMonCesp6fZoMalQEhUQgBYjJEaUm5uH9IxMTJ40BmdOn+SYU9pNp0VQ8UPQ8UWqQVrgUOy+p5cn6xGIg4AAOtfS4aeFUHENALpehAWwarJF1gChH2DHaZQKxQCNJiODEARG0O4/gQEZGemIjolBvsmEBokJmJSVxZR/OoSzz468uYL0nWAC0KcQ/ONwAMFeMLMOLEUAubz8fE4nuNDZGQeCrpZJN8HW39fq3D45D1bnp3/rtrPq/7VrmDppIkJDbsDDwxPOTnkY0Dcbg/obzDH/Gri4E4tLGevU9ipExxjx738nw9H1CUybvRj+/jWlo1iC18uaPihYAGdOn8b40U9h0tQ5aNSsJbPMhLhfgeaOVsuigCwCaJ5nRSgAZQVQqP8i/A4MkNMcuP/3fdi4+X8YNmI4hg4bLhkdJXimdzpFAgB3spD8u7RABVrAmkG3Aqsli5YWqPIWIGe8a6eOmDl3CVzdPRWKvZ2dokBMjr6WdiUo5l/ZnWBgwPxJ6QAVR1xxsNXqwr1wAgCINk9hBKnpyUhKToRWQzGNGl682GsUUT4lpRHto+fjtddfR1xsNEwmo0Klt7NDUNAVFuUTh2ABCKf+VloAwtkXnwIMsMwgQNdxBgNze5VyTQwA0M4/sRPINgQEnDv3Jx4bORIn9u3D4xERqEcAANEuzXH/t3oJigMBRWL/if5vBkuEECAzAOzssDIrCxPWforR48bJBXmV713l2wA5D5avPat6aaz6n5aGVa+/hm/XrYOfnz9TwUmgtXYtYEDfDDzc1wQPLwdW/KedYhrvaGxe/20q/rzQEZOnPYcOHTsWSW1a1e1SkfW3tg8KxsanH32I9eu+wYIlr8DF1Y0z7tCcwPOsTgdnBwf+nedaM+OOwXYzA4CAa5pHCW6mMon6H3w9CJ9++jEC6tbBtJkz4ePrW5GmqDZlSwCg2jxq2dDKaAFrB93K2CZZJ2mBe20BWjjEx8XhgY4dseZfa0EKQmInnjQANCxARI6/EgbAbABiB7AIoBICQH9XFiVKaiJagVK5LEikUsHJUav8m7fLle+KHwr1PhvzFyyAPi+HdzMUx1yNixcvsBNueQgQQAEfzKJ+5rh+wQywBAEEZbIAcDA7/uJay7Ipzp9ZAGYAgLIOZGSkYdcv+3DowAHMGjEcL1OYBIEARMMsIQhA91CWawqwQQc7/2YmAf3+u9GIP9q2xd7ffr+lSOG9fl/k/e+tBeQ8eG/tX5nuLhzJ3Tt3YvGC+czQ0jCoqubfHR21qOGnRtcHNOjbJx2BdbPh4EDjjgq/7kvBd/91Ra+HF2LE4yOlSFwpHmx59EF6dkmJiXj5hRcQFHQNM+Ysgs7RiZkAgn3HKXfNYIACxlMoAOnXEAigAO40R3KmGp0WUVGRrPxvMukxY/YcNGnWTDLISvFc/+lUCQCUkyFlMdICZbFAeQy6ZbmvvEZawJYtQI72xb8vYOTwR7HynQ8LnHZ2Tmk3goWHlJ1/y08CATg9EYEAtCihGHyzMJ+wF+1ok6NLOxOFPjLtsitUdyEASP825Zs4zv65JQvY+ScHXNThxo0QXhjdCgAQtEllZ1/E9ReGBwgQoDBkQImdLIyhVBSULQ9xf/okBgCdm5ScgF/2H+TTfvz+O3wyYwbmkY3MeZxLwgYQAAB9CnYAX0flADgB4Ey7dvhx9x4Zi2vLnc6Ktsl50Arj2dClYvwMvn4Nz4wZg4T4hILUfSzY6uDIIAD9eHpoERAABAQYUb9eGvLysrB1axJq1XkEM+c+C18/PxuyTMU3pTz7YPD161izaiWDAKPHTkRA3XrINocDUEpA1gIgzR0C2Wn3X2PPczKD4yqaWxVG3rVrV/Ddd+s4vG7ilMlo064dz83yKB8LSACgfOwoS5EWKJMFynPQLVMF5EXSAjZoAVpInj51ktP/LX/z/YJ0RMI5ZzV9MwigMAEUp58df479Nyvvm+PrBSVRMRUp6uexqj3T28057pU/KfnuxUHOdm5ONl5Z+iz0+rwiyshJSUkci2/pqBeCB/kFsZOWO/6FlH/BEFAxQGDp/NP5dAgqvmVdqHwCIQgAYEDAZMBPe39RmAxGI95esxq73n0XU/Ly4GYGM27mNdz8whQ4/kI/gHZwABwFcLJ5c3z9vw2oGxgoqf822NfKo0lyHiwPK1b9MmgcoiwlC2bPwc+7d8Ovhj+HL3H8uNnxFyAAfadQy/Oh02UjPPwGvL0bYe6iF3FfmzZyrCnl61DefZBSN37z9VfYtXMXevd5GB06PwB3D68CkJrmX2YAEOhunnsdHChLjwYpqSk4evQw9v+2F7UDamHU6NFo2bo1vwfyKD8LSACg/GwpS5IWKLUFynvQLXUF5AXSAjZoAXJuL138G489MgxvvvMxKCFR8R1xkVKPgQDzIkQRJtLyv0VcohLLXxhCQA5+RmYmklJSCnb7SWCwOABA51G+agIP1qxchvS0NNYAEAdR8ckZL+6o099FCiVLx16EALDOAO+WCAFAJe2f5e6/ZRYABZdQmAkCAKDy6f6+fr745ocfCgAS+v6Xn3/G5JGPY6pajfuNRmSRCrOZ2k9l3So0IN/MNiA7aO3sYNRosCYnB7X69sVn36yHu7u7XJDbYD8rryZVx3lQgH23suGtwonKy9aVtRwemwwGfP/tt3jpuSXw8vYtSGtKu8aCASB+pzGQrqGxjrKq0C7xtFkzMfSRYZzpRR6ls0BF9MGoyEieT3b/tAMJiSm47752aNGqDacJ9PTwAIUDiNh/ypITnxCHSxfOsbCu3qBHz1490btPH9Rv2FCK/pXucZbobAkAlMhM8iRpgYqxQEUMuhVTU1mqtEDVsQAtDBMTEtC5XTusfu9j2KlJoK8wnZ9QLS4OAii7EeT8K/H/HFtvFtMT15OTTIuV66Gh7KjTzrmSai+fFfU5FaBZdM9oMLJA1Y6tG3Dx7/MsZCXCADQaSt1XqNRf3LrCQRDhAGL3n/QDhDih8rdC+r8Q/hN1Lc4uUDQMjFxvSgPYrUd3vPn2Ozc92OtXr2LFq8sQs3UrutnZoblaDUcCOWiRXixLAFnVjr63UyNBBRw1mRBUqzaeWbwITz8zQcb8V51uc89qWq3mQWII3UIv5FbGF+PUPXswd+nGYqy7eOECxj41CjnZOXBycmLQkBx/RycnFmxVNAAUBXkx1mVkZCA8PAz9Bw7AnAUL4OXlfZdqbVu3qYg+SM81KyuLw/H+PH0Gf509i2vXrpNiDry9vOHq6spzIInTkugjMeJq1aqBlq1boXWbNmjVqjW8vL0leFxBr5oEACrIsLJYaYGSWKAiBt2S3FeeIy1g6xYgJ7dzu7aYPf95zgJQfKe9OAhADr8iRqQ42ERFLEKtNwMIdB3T/00mnDr9B155fiEvXPgwx76b/8HrfLGIVZvZBY6OThzzGB0ZiZq1ajMgcKsdPyEYSGWJHX3L2H9y/EkYi9MUqgsXxFR35ZqbwQXh/FMbLl26iFdfex0TJk++6VWge9M9KZZz5tQpOP/HH7g/Px9dNRoEqtVwMIc56FUqJAH4Oy8PvxiNiFGrsWLlSkyfNbugTdVxN9PW+1Z5t69azINmx5/6Ho0XsTExiAgPR3RUFIuBUn8jRk6t2gGoVbs23N3cFAX7UgAG5f1c7mZ5GenpmDBuHI4dPQp/f6L+E7VfV7Dzz0CAoyMztITzT2NnSEgw6gbWxdJlr6JZixZ3s8o2da+K6oMC3CEHPzwsDGGhofzup6enIy+X0gSq+Zk6OTvDz88PAXXrIiAgAB6ennLXv4LfMAkAVLCBZfHSAv9kgYoadKXVpQWkBYA1K99AeoYeHbs8eJOjLRYmigNtFvuzSEfEDABzaiKx4KRPWnQKOv3zi2dh3DPPoE+/fqwfINT7eYfKHDpAi3jBIqDvREaBfj0fQkpySgEj4FbP63aaAET5V5T/lZzJnKmAwxTEpyICeCsGgMICMOHUyT9w4uw5NG7S5LY7LOJcWrid+/NPXL58CTHh4UhNSEBebi4cXFzgX6cuAuvXQ6v7aMemFYt2Sadf9r7SWKA6zIM0bsTFxuLQwQM4cvgIUpKS4OTkDBH3TKwhSpmWlZnJfblJs6bo3bcvWrZqzTvftnoIIPaD997Dm6+/Br8aNXlco/GU2k10fidHJzMQ4FDAmqIxJjY2hkOZ5i1ciP6DBkmH0YqXpKL7oJjLaO7Jzs5CdnYO9GYNHJrLmN3h5CSfoRXPsLSXSgCgtBaT50sLlKMFKnrQLceqyqKkBaqcBa5cvoTpkyZj4QsreKFIR3Hn1JJqLxx4ZgHY2TEAICj4lqxdg8GIpIR4zJo+Hn8HXYWrm1uRcv/JARZ/W/r88/hu/Tfw8PD8R7uKBbLYlS9kAxQHAJT8ycLxv10dKI0h7bZpHXU4ePTYHVMqWQIl/1TRkp5X5V4iWeEKt4CtzoOi72ZmZmLf3p+xbfMWVrKvU7c+AuvWQ62aNeDm5goKB6IwouycbCQlJiMsLAzBwdcQFxfDQMDwRx9Dk6ZNFee3hOEDFf7QyuEGwj4n//gD48eOobQp7ATSGMcx/6QYr1NU/0WKVh7f7OyQmZGBqOgoDB32CKbPnAU3Nzebsk05mLdURdzNPngr/QsJGpfqcZXLyRIAKBczykKkBcpmgbs56JathvIqaYGqaQFaZJDT/+jQIWjf8QG06dCFF463U7UXi9HCWHtF/E843CKEgKmpWi3WffkpunV/gBkApV28UBnXgoI4RKFuYL2bdutvZXHBOhALYCFMqGQBUJgAhQAAsQFu/dzoeoqZ/e/GTejQqVOp61413wZZ68psAVucB0V/JYr/Z2vX4kZwCFq1aoOOne5HYGB9uLm5cyrRQvFO8xMy5TMQEBsbhTNnz+H48aPIyclkEOChXr3g5OhoU45uSnIyxj7xBC5dusS0bzoUwT9y/JW0f5wWTqcrQv2nNKr1GtTHK68uR4NGjW4J7lbmd76y1c0W+2Bls3Flq48EACrbE5H1qVYWkINutXrcsrF32QK0CP/7wgVMfuYZPPviCqjMcfG3YgHQd5a72EL9vzgAQE0Ivn4Vm//3DafQsyY10eL587Bj2zamAt/psNw1od+5XubsBEqIQXEGQKHooSibQIGcnBx4eXthx+49Ui37TkaXf78rFrC1eVA4/xFhYXhr9ZvISM/EoMHD0bFDpwLhM0umjsI4oj5MPwqQR0dWdg4zAXb9tAMXL17A8MceQ/+BA+Hs7FwpQYBb7ewWf4HE2CvOXbliBT764APWPSCWE1H/FaV/RfBPAACWmU1iYmJY9f+5F19Czz69C0Dau/Ky2uhNbK0P2uhjKtdmSQCgXM0pC5MWKJ0F5KBbOnvJs6UFymKBb776Cp+t/RSLX3qNWQFiMVm8LMECoO8tf2edADs7UGo/Q24Onls4E99v3ICOnTrfkUJ/2/rm5yMhIQG9u3fnRa+BUwbe7LTfro6WqQKFtoBl3P+tRADJsbh+7So2b9+Brt27y93/srxM8ppyt4AtzYPCsaUsJMtfeRkZaRkY9/QkNGzUlHexydFXhEbN2TvMLCPq+sw4UissJS5HRSlB8xEbG42Nmzbi5MkTGDNuLHr17VsghlfuD6OUBVqOkyW9VFzz857dmDN9OnQ6EvdTRFctqf+WKf+obEH9j4mJwshRozBp6jQGCUrLwCppPavTebbUB6vTc7OmrRIAsMZ68lppASstIAddKw0oL5cWKIEFcnNy8dqyV3Du3Hk8M3km1Bot7zYVVe2/uSDLHS1anMZGR+D7dZ9j4ZLFeGT4CKsXnlT+/374AQvnzoVfjRolaIlySvGdtgJGgIXwnwh3EMwGcjgS4uMxbsIzeGX5CqvrXuLKyhOlBe5gAVuaB6kvksr/u2+twbHDRzFn7mI0atKM+xulGCWwT8MCnkp4EbF3FFDA/G8zE0Dp5xQWn8/9PSEhDl98/hlCQoMxY/YctG3Xjh3iSnFQurfsbCQkxPMYQyrvpDOi7OhrOZbf19cH/jVrwdvHh512yoAw8elxuH71Gjw5dZ+i+m8Z90+7/2QvIcJq0OsRGnoDTVs0x7IVrzFrQDr/5fMG2FIfLB+L2H4pEgCw/WcsW1iJLSAH3Ur8cGTVbMYCYsdpzapV+M8nH2Pp8jW86KR0fmIBeTtxQLqWFqHBQZfwwXtvYu3nX6Bf//7luvB87601+OiDf8PN3f0m5/6fHoKgGgvmgAA1ONOAheAh/T0lJQW1a9fGz7/9Bp2DQ7nW32ZeFNmQe2IBW5kHRX88fvQIFs1fgKnT5+LBB3sgn5xbrQ46rZJm1F5tzyk8BQDAIIC9Qv1XdEeKCngYDCZ+LiE3gvH226tRt14gp+/0r1nznjwvcVMSNwy6chlnTp3GxQsXQNR8CjGiH6PBwKcRo4GAViHmV8PfH82aN+fc8Js3boKvry+fx0CBQyEAIHb/LUMloqOjmPr/yorX0K1HjyJj3D01hA3c3Fb6oA08irvWBAkA3DVTyxtJC9xsATnoyrdCWuDuWIAW5+QgHzp4EG+/+SYtTTFgyDDUCWzIqYdEej/qk0ypt7NDTnY2gi79hd07t6NOYABeXPoyWrRqVb7Oc34+MrOysHL5cqxftw6+fn4KO6EEh2ACEEDh6uoGFxcXGE1KujGR9YDakZycjM73d8Ynn30OTy+v8q1/CeopT5EW+CcL2Mo8SP0xOysLUydOhIurJ2bMms9inLSzrbXXMG2fdv9FCIBw9llvRG12/tUqZgUUTeEJ6A1GDg3Ys3cvvl3/FSZNnYyevXvDXqO56y9XamoqTp88gd/27WPxvsT4BGRlZvGYSSr+1E5OoWqv5rrR2EohTllZWTy2abU6REdFglKk0i4/CZmS8092cjSn/CMAgMY1kf2E8sZHRITh6WcmYOKUKXyuLWVEuOsPsdgNbaUP3ms7VqX7SwCgKj0tWVebs4AcdG3ukcoGVQELEEX3fz98j/+sXYt8Uz4aNm6GmrVqsxNNi9W01BSEBF9F6I1geHl749nnX0Dfhx8uogtQ3s0k54HyYH/wr/fh5+fHTsKdRLWEaJaXlzfc3d1ZHIyui4iI4BzZdKSmpqBZs+b4YeNGuHt4SOe/vB+cLM9qC9jKPEj99Y9jxzBlwgS8/uZ7qFM3ECqo2LnVajTMAqCdf409MQEE5V9kGxEigObPYiCAwWiC0WhisPDVZS8hIDAAT0+YyGPFXTnygdy8XBZV3bl9G7eTdvyJzUAp+EixX6TqE+ENQudACJbS2Eq53yk8IDQsFCajCfYa+wLVfwIGhPAfOf+FzCYjrgcHo3Wb+7Bs+Qr4+/tL57+cH7qt9MFyNotNFycBAJt+vLJxld0CctCt7E9I1s8WLSAc69zcXMRGR3NcaXRUNOLj4nhBWqOGP2rXqcOU+Ro1akBtb39XHGfatT914gRmT5+G+Ph4+PnVYEBC7IIVfxYc+69Ww93NDe7uHrwQp0U37bSdPnUSSUmJePeDf2PMuHG8UyjjZW3xba76bbKVeZD66ZIF8xEeFoGFS16B0WSCI+ewp51/wQAQAIBZBNAMBHAWAM5xbwEEmEEAZi+xtoCRUwdu2rIFu3Ztx7yFC9CmbdsiQGFF9XFiEe3buxebN2zA1atXeSyhVIZOTo7cNhZKtRA3JFYVhzuYPwUIQIBBWloqLpz/CwaDEbpiO/8EItCPpep/ZGQEM5tWrnkLne+/v+q/8JWwBbbSByuhaSttlSQAUGkfjaxYdbCAHHSrw1OWbaysFmBtAHOsPMfvWlS0eFrAu9kGEtJ6e/Vq7Nm1C+npaeZUWDquAtdLVMYsEEaOPzEAlNziWl48Hzp0ANt+2oXmLVtWKHPhbtpF3ss2LWAr82B8fByGPPwwHntiHB7s9hADVUdtVwAAIABJREFUd05OTtARJd7enj+FCKDiGCssACFyJ0AA0gAQQAAxCGhkomwARoOJY+pDQsPw3JL5GPv0OAweOrQgnWfRsIHC0cxaUCA6KgqbNmzA1k2bEBcXp7CNXFzNegUUvlDo6AuHn9tp/iGKP7VVpbLj7+LiYvHnmTMMSnLcv4NDAYNACP8x6KlWIz0tFTdu3MCM2bPx9IQJbEd5lL8FbKUPlr9lbLdECQDY7rOVLasCFpCDbhV4SLKKNm2BytgHBUMhMyMDu3/aieXLliE8NJQXvyQUSHRb+p3ialk528GRF+UeHh7scBAIQCnDvt+wAc2aNZN0WZt+g6t+4ypjHyyLVamvLp6/AC8tX8PUfIr3ZwYAOf5axSHWaQgMUPPvajtKB6g4xqT7p1DnC5kALIBnrggxAAgEoJ88vR6vv/YK4hNi0bR5czRq1AgNGzVCQJ068PD05LIFWFiIFSqAAJdnFgktSRtJrf/bb9Zh2+YtyM7OgYeHO5dPaUaF4198t5/+TWMQawEw0EGihwqLir4jDYETJ45zey1V/5WxzKGA0UDsJxIZfKDbg5y5xNPTs1R1L0n75DmKBWylD8rnWXILqDL1estNj5JfKc+UFpAWsNoChYNuUdVfqwuWBUgLSAuUyAJVYeFDC+HQGzdw4cIFBF+7iqTEJHb+/zh+DLExsXBwdGL6P4EArq6uvLCOjIxE7z698fzSpZL6X6I3QZ50ryxQFfpgSWwze8Z0nDpxGi8sW8m71+T80w87/uwQa6DVKEKAGo1ZDLAABFCE/0gYUFG+B4cEWHpmBAKQDgB9Xrp4HqdOn0JMTDQMhjzk5ytpTUkHJDCwLho2aoy6gYGsYULfCVBRsAGK//um9uUDMbHR+HbdOvzw7XcwGvPh5uGmpC1kgT97czaDQqq/JRBQCAAowIfQA6BPqOxw/q+zSExMgLOzi1n8TxH947+bmU7hYaHQOuiw5p130bJVq4IqWstoKMmzrG7n2EofrG7PzZr2qr56uwjr8R/LcvNojG4DvynR/VR2SifONxlLdH5JT6qocnnAkXUuHGAryBbVwc5Hfp6A1KTLJX2l8eQ8PRQisjykBaQF7rYFqsrC51YL9u1bt2LOzBnw9fXjRT6JGBIIQAtxSsV18tQJXLkeXLAjeLdtK+8nLVASC1SVPnintjzQsQNcXD0wf8nL3P9I0M7JwUERAKTYdjMIQP2T4uaJCcDOtJ2iB6CEAihAQPFMALyeJgDARGKARjg66qBS5SMpMYEV9SOjIhAWFoWYuDjk5mYD+craW6vTIaBOABo2bIT6DRqA0vBRthCyOe3+3S5sgFT3t2/Zgg/+9R6yMrPh4akIiBZkMCgGAJDzTu2idhRlAChtFwAAlWGv0SIlOQnBwdfNbXHknX+6TlD/szIzceni33hh6csYNWZ0EdNLAOBOb2Lp/24rfbD0La++VzAA0OuRzXB0Lt98otKZLnypKsoW99qZJipaenoGMjOz4OHhxmIwxQ8azBMTU5CbmwdfXy8WwxH2yMvNRVxcIqPiXl7uBcgvlUFUs6SkVDg7E7XVtcgklZ6RibTUDP7excWp4JamfBWSklNA5Xp7efC9xJGXp0dSUgrf45b3Sk6Fo4MOnp7uBfeiyTYtLQN0Py8vL64LAVr0fUZGFp9H35V1MsrJisNv24Zh5JxswO7up/KpvsOebLm0gMX4bP61qlHh8k0mBAUFoXf3bqhZsxYvoEkDgAAA+p3GpZ07tmH/kaNo3qIFpzaUh7RAZbSArTgfrZo0RkCdQMx79mVkZmZyP2Rau1arAAAUE0+hAOQ8kygg73jbcco8otQL519hABRNBSgAAFpT0Y+LM7ELtEV29nP1RiSnpCA6KgKR4aGIiIhERFQsMrMyYAdFP4Di7ilUgMCAevXqwcfXl7ODWGYdMej1OHrkCFa99hpCQkLg6enFdSvu/FuGAJDzfjsGgCUAYLnDn5KSwkKlLGZqMT7ROYmJiQgKuoLR48aiTt260Okc4Ovry3WvHRDAIIY8ys8CttIHy88itl+SBAAsnnFFOeoVVe69BABoAroSFIKDh06yc0+O8OCBPeHv71tgUb3ewH8PunoDuTm5qFXLD717PwBfXx92rH/66TfExyfypNK0aQN0e7ADO+3R0XHYuWs/gwAkENO50324r3VTniBuhEZi956DIIfe1dUJvXt2QWBgbZ4sDx4+jfMXroAmr5r+fhjQvzvc3FwYoNj7y2FERMZy3Zo3a4jevbpwebFxidi//zhiYhN4Im7friUe6NKOJ6RLl4Pxxx9nkZGZxSj6wP49UCfAH1euBOPg4ZNo1CgQPXt0LgJclGbIkABAaawlz5UWqBgLVNWFD41RuTk5aN+6FTsTlD+bnH/LdICnTp3E1BkzMGvu3IoxnixVWqAcLFBV+2Dxpvfr+RAL9S1+cQWyc3LYIRb0fwfBACgCAihOs8ZCJK84CGB5j/x8YgGYeH1CAABtnlAaUxYzJdYAiQqqFKYA/Zs2adIyMhBJDIGwG/x540YEUtNSEBamOPbk/BNDoF79eqhXvwGDiaT4/8G772Ln9u0MEFAMP62XaI1U6PQrdP3ijr/4961CAMT5vHY16xDk5uUhJzsLlAGFwhvoa07FmpaG6Jho1KvXAH41/GE06lkOkYBM0gJo064tOnTqxBlb5GG9BWylD1pviepTggQAJABwy7f9TqAF7YB/tW4TO9N+ft4IuhqCqMg4zJ3zdEF55/66jJOnzrPzTo78hb+DGPEeMWIANm/Zw4N8q5aNkZmZjbPnLqFN62bo0KEV3nrnc7Rv3xIBtWsgNjYRN0Ij0K9vN9Su5YeFi1dh2CN9mU0QEhKO5OQ0jBjej2Pi3nnvSwwb2hf29nY4/sc5tLmvKTvzp8/8jT9OnOXfKe3Mrt0HMHnSSPj6eOHAwROIjU1A69ZNuR6btvyMJYunwGQ0Yu++I6jp78vARWRUPE6dOo+F859h0ODYsT/h6OiAIYN7llmVVgIA1WeglS2tvBaoygsfWug//+wibPjhR3h6eRUwAEgPgBbitAvp5u6Gz77+WmYCqLyvYLWvWVXug5YP79WXl2LH1u1YumJ1QVgfOb1E/RcAADEAWBTQQhxP+Z1CAZSsAIUgwM2sHdp8IRCANAQEg0C5TgkfoLUQgQIinIDWQ/QdHRRWkJ6RjWvXrmDFiuWIiYlhEJFSn3p5e8LPz5/HEUrTd+jAAWYlkMCosvuvKPmXJP6fQQ1iPXDWAyEEqIAFSvsK22WntofJaChId0rto/AJqgOBKD0e6oPu3bshMyMdSYnxuBEajuCQEOTkZMHXzwc9HuqJTvffz+Kn8ii7BWylD5bdAtXvSgkASACgTADA9eAw7Pzpd8yeOY4nBdqRf33lx3h+yVQOBSDnfsOmPWjSuB7atW3Bk1F4eDQOHzmN7t0747//24mnxwxj8IAWsYcOn2Jafbu2zfHdDzuwaMFEvoZYBN+s34JWrZqgbp2aWPftVjy3eAr/jZgHr7z6PmZOH41Tpy+gQcNA3sEnmj6FHaxbvxkL5k3A+/9eh1FPDC5gJ/x1/grOn7+CAf17YMOm3Xjs0f4MBtDx2+/HmTFQp05NnDt3GaOeHKyEEqjs8OFH6zF44EOoXz8AF/6+ivCIaPTr07UIAPDz3kNwdXXG5i17EXIjAtOmPsWxdtSGevUC8NyzUwvCFiQAUP0GXNniymeBqrzwobHz7/PnMbBfX/j51YCTkzPc3UkHwIPVtmnx/df5szh26nSZQ5Uq3xOTNbI1C1TlPmj5LI4eOYxpEydh4ZKX4eVbg4U6RUy8AAFYAJCcY3PMPDnfFALADrbZOWYhQJENwEKxn/o7OfO03jKajHydklZQ0RKgT7FTLzQEGBQwmQEAOxVvkKSkpmHZsleQkBDP66/c3FxkZWUxYJiZmYHs7Gz+nhx2+lScfyVjgQgDUHb6C1kA4nsh5EefCgtAV8ASEACASHsobGcpTEhrR6pPRkY60tLS0bhpM8yeNQc+3l4c+mAwmBAXH4ezZ8/g8KFDSE1LxoPdu2HAoMHw9vGxta5x19pjK33wrhnMBm4kAQAJAJQJADhx8i+m6tNuvDjee/9rPP5Yf9QJqImcnFx89sX/mNZPAAAdKSlpOHz0NLy8PBEaGokhg3qys0zHxYvXmIZP/05OTsXD/boVlLt9x68ICKiJvLw8ntwoJEAcb675FGNHD8MHH36D11YsZKaBEJ6cPXc53n9vKWbNXY4P31/Ggjt0UN1WvPERpk99Cu9/8DVWvbGYqXR0JCWn4rvvt+OhHp2VOg7upcTi2amx79ejcHLUMpPgdgDAF19uQEJiMqZMfpIn6WXLP8CgAT3Qt09XfLz2ewwc8BCzHrgeUgPABoZQ2YSqboGqvvChBXq7li14oU0LdREGQDtitEA/8ccxbN6+Aw0aN5IgQFV/WW20/lW9D4rHkpGRgRFDhqDz/V3RrVd/0L/JMWbhO3v7QhaAOTSAdvCLAADkYJsFAS1DAUT51NdZmyg9HTm5ubweoqwCQkxQ0RZQmAH2FO/P/1buryZxQWYJ2PFaa8XypbzLzun5iN5vZ6eIDBqNvNbKzMpCVGQEr2OU2H5l594SABCZAAS1v/jnrVIBFgcBiosQ0v0pHCA7OwspqakwGU0YPWY8BvR/GLm5emg0am4bASFh4eHYtWsHTpw4iS5du+DRkSNZJ0AepbeArfTB0re8+l4hAQAJAJQJADh95gKuXw/DEyMHFVxPFPynRg1BrZp+vDtPznDXru3Rtk1zPocce2IA+Pv7sQP96Ii+cHdz5b+dvxDEgoDe3h4c5z/cDCwQc23L1r0IDKzFkrWpaeno3esBvoYmqzdWfYLx40Yw2LDk2WkMIAihvgWLV+KdNS9g/qI38O5bzxcoYRPT4O13v8DkiSPx0Sff4tVX5hYIBhK9n3bvH+jSFsRyeHT4wwUAwO49B+Dt5YZOHe+7LQDw44ZdaHtfMzRp0gAZGZlY/902PPP0CGZFCEZEm/uaSQCg+o65suWVzAK2sPCZMWUyjh89xjv+xAAgMUASyWLdlBsh6PxAF7z51tsSAKhk756sjmIBW+iDYk3y1qpV+Hn3Hix4bhkovl04uPRJDroQAyQxPsVRVzMIILIBkMPOgoAWGQEs35PcPD0r/RNNnhzwAiYBswAUNoFIMUisA3be7dTQaol+r2IQ4ur1EKxe9SrvqFs64CITAd2Pyg8NvYHMjEy+T3ENAFb1p7rTPc0hDMU/mZ1g/hFsAQESFA8FoHoww8FkYgCAWADpGenIzMjAffe1wdx5C+Hk6EgLP66zIhyoQkpaKnbs/Am/7N2D3n1747GRI+Hiqqwr5VFyC9hKHyx5i+WZEgCQAECZAIDQsChs2Lgbc2c/zbvnJJS35u3P8OJz03kXngbxLVt/Qc2afri/cxtGj4kSf/TYGfTt2x3rvtmEMaOGonbtGnzugYMnecLp2KE1Pl77HV56cSZPZAQk/PDfnWjdugkC69bGW+9+jlWvL+aBn+757ntfYuIzj+PS5eucA/fhft0ZAKBwAxILnDL5CXz+5Qb0fKgzGjeqx22lcAPa6e/RrSM2b/0F/fo+yOEFdBDYQAtoHx9PEMjxxOMD4ezsxPF877z3BUaNHISAAH8JAMixU1rARixgCwufTz/+GCuWvcICXhQG4OHhwUwAWmTTuHrkyCFcCwvjeF55SAtUNgvYQh8UAMDlS5fw1OOPY/zkGWjcpMUtQQAOz6GdenLQGQDQQEtONjMA7NixVpgAKtB/4iDHNyMzExHR0cwAEGn5NBZifAVOuAgPMIMMBArQeODi5IhjJ07gq88+KsgWQuUXd8jJAQ8PD0N6WpoFAKCEGIh7KM78zWEARYAAMyNBaAEIFgGdI+4rPilkgg76JBZCVlYmsyhcXNwwa858tG/bGnq9kdkMdFBoAwEB6RkZ2Lh5I44cPoiRo55E33792KbyKLkFbKUPlrzF8kwJAEgAoEwAQFZ2DtZ/u5UnMFbGDwrhVICjRw1BfHwS087Iyd6x83c0qB/ATjRlA2jUsC769evOdPpz5y6iXbsWyMzIQlh4NHo+dD+aN2uAz77YwBNAi+aNmKqmz9Nj0MCHmB2wcvVa1PDzQYP6dVgEkNL2Ea0+H/lYtfo/rAHg7OyAv/66jP4Pd2cBwouXrmHrtn1o26YZDEYTzp69iFkzx8LdzQVHjp7B2bOX0KxZQ05pSGKEixdNhtFgxM5dvzProE4df4SERjEYMXnC44iLT8Tv+4+zQCGFOBDAIVB0yQCQg6q0QNWyQFVf+NAC+NzZs+jR5X40bkKCqw7mMACPggX+nt278MuB/WjRspVkAVSt17Na1Laq90HxkKgv0u71qy+9hDNn/sS02YtYP0io8otP4fRzWkBzOICInWcxP5Ud1MQEsIj/J8fZaDIhNCQECclJ0OocWUuABfWIKmk+V0kpaKeIDBaEA5CjrnxPu+jbt23Gvr27mCUk0g3yjj5pD3A2ATWnUw4PC2MHnLML2Ck6A4rTb9YaoBADMxNAY68pAgyI8kQmBMEEUAAAhfEgAAxhP5HikMIADAY9srKzkZ2VxY7+iEcfw1OjKLSyEACg64wEAphMrGfw2eefISk5ETPnzEbDxkqopTxKZgFb6YMla608iywgAQAJAJQJAKCJLCoqDseO/8kx77Q73/WBdnBxceaMACScF1i3Fi5fDsapMxeQnp4Jor63b9eC6VnZObk4eeJPXLhwFU7OjujQvhWaNa3PE0hqajqHChDLwM/Xix1s2nWnySIxMRn7Sbk/JgF1A2vjgfvbwNvbk9tw6UoITpw4xwI2LVs0RqeOrZmNQI47ZQLgLARaDd+L4vCpvLT0DJw6dQGXL19nAIPu1bBhXZ6wqX1/nDiH6Jh4TjXY9YEO8HB3wZ9nL+LX346ylgBpExDFX6ja0vl169RCzZq+/HcCGLp368j3Jd0ESpMo2AZSA0AOwtIC994CVX3hQ2NVTnY2GgTUho+vH6th0+6/CAOgMfXChfOYPW8exo4ff+8NLmsgLVDMAlW9D1oCAOSMBwUFYfrkSWjX4QH07NMfBqORTxHUdSGCpwj4KTH7IhOA2IlXHGjFMnQ+nXPx4gX8+stupGdkwtXNA17e3vDx8eW+7uxKmT8Uyj1J/vGVpF/E8f/mXXtztoB1n3+MkJDrisI/pw5UYvtFveh32oGPjo7iFM6kHSCc9SLZAMyAAIceiEwGBd8VAgYsUChEDy2yH1AVizMPaPOHfoxGA2cBoCwFBKp06tQZ8+YvYqHDQk6EYnkSBiRNgD//PIOvvv4Cnbt0xphx4xggkUfJLGArfbBkrZVnSQCg+CRkp4jECRG58npF7pRSz5r7VFTZJSmXQGdlsDZyfBkN8spgbGQwmv5Ni1MSkSFkl0ABRpjNdjYaDBznxUI2Wk2RnSnKB0sTECHNNHFYHnRPyg6gTCjKPZVZUslGQCllqDzLVDN0f/obT6Q33YtEb/RcXyEGKIqk+9D9tDoHvhe9G3q6f57ePDHbwdFRV1AFaruSjodQf8U+RL0TdhF/o39LAMCaN19eKy1QPhYoycKHxjEeYix25JR0XKSQbTEGmbVJLM8rn1r+cylUjyULF2L7li1wdVM0ACgVIAEBVD8ax9w9XPHhp/+5G9WR95AWKJUFStIHS1XgPTyZ+iLN+5s3bMCnn3yCXn0Ho3Xb9rxLzY65OX6dqijo8KyYb+FA086/pUNOznVURBi2bvkfVKp8Vrsnxf68vFzQWslozIeDIwF/XiyC5+7pDWcXF163WI5PdJ+wG8H47utPC8YuJdxA2eG3BAAodCgxMYFF+MjjVv5msfsvHH1mASjrP0uRQMEWsPxkUUJzSAKBBgLgoN/pUDQAaPdfSQtIGgoCAAisVx9LnluKGj5e/DdxLV1HDAG9wQhipn7x+aeIjo3ErLlzEVivnmQ8lbAv2FIfLGGTq/1pqm3ftMtv9+Br0Dl4l6sxSuJAluWGFVWu4j9KAEA8k4qyhbRz4Vufl5uCM4dfRN+nThTkDC5Ln5DXSAtIC5TdAnda+NCilGiwp0+dxJmTpxB05Qoio6JgIBBQBV78urq5olHjRmjTrj26Pvgg/GvWvOsLz/N/ncPwQYPh4enFIVcEAhAAoKQD1OD06VM4fvq03BUr+6sir6wgC9ypD1bQbSusWBozSMX+P598jF/2/IJOD/RAy9ZtodXp2Hm1PAp31hVHnFXy2dlWaPz094jwUPz+6x6o7e0wccoUtGzZkkWGIyMjcO3aVQRduozIyEjkZGVzekA7tRb2Gi2PBd7ePjwOuLgpIUF7f9qK48cOsxihACGUXXiFcSB+z8nJZpDB8hAOvhIOUJgRgEINSLOgJCBAcWDAMgxAhAAo6f4UHQDa/acfbx9fLHr2RTRtVA+5uQZOZygOZaNJAQWOHD2M/234LwYOHoghjwy76+Nwhb1UFVywrfXBCjaXTRSvio08pmxtlPNRUQ5kRZUrHdOiL8C9sDPtwtOPk5NDkd37kr6a96LOJa3bP53n4tdRAgDlYUhZhrRAGSxwu4WP2PX/Zc8ezJo+jen1z0ycjvvv7wp/P1+QwjYtgunIzMrGlcuX8M03n+Onn3ZgwuTJWLl6TUF8bRmqVepLiE3V8T4Ke3JkJ4IAAE9PT17006L7yJHD+O/GjWjTth1TeuUhLVBZLGCrzkdqSgq++vwzHDp4GDVrB6J9h47w8PZlqr5QvLdkFwmBPU7Np1IhNysT165ewbmzp1jviGjtbdu35/5teRCokJaWhqiICFy9GoSQ68EICw1lcTyi0ttBBXudMwMMRw/vZ+YlifLR+KWUpVD8SfRIYQyooNfnwaA38FhRtI6WO/2FIIAQLrwTCCAcfgEmCM0Bbo85C4DQUhBMAAIAXFzdMX/REnRs0xIZmcQOVcZeZlSY8lnfiY6omBi8//67aNgoENNnzb6JQVpZ3vnKVg9b7YOVzc6VqT4SALB4GhXlQFZUubYEWiQnp2H/gePs+Pfp/QBrCZT2uBd2zszM4gmI0vyV9ZAAQFktJ6+TFrDeArda+NAClHb831r1JrQ6Jzz66BNo0rQ5p9ASO3OUuovzbpuprxQiRHRcWoBu27oJu3Ztw6QpU5S4ewuRLutrfHMJIj/4k4+OwNWgq7zrTyEA9OPq6sZjVPD16+jQuSPe/eDfclesIh6CLLPMFrBl54N20Xds24otGzdCp3NEQGADBAY2gIeXF1P0VSpFeE8AAkaDHtlZGYiLiUHojetITkpA0+ZNMfLJUWjatClUJPpnPm4VmqT40fksnhcdHY3rxBC4EoSQ4OuIj4tHTEwUp2TmEILcXAthP9rFpxBNpXzahRcOtiiTPgVDgMADEb/PrAUW91NSGIpd/uIhAeJ8ITYowhMIPBCHycyQUIQADVwPEgR0dHLG3PmL0bVzB6Rn5Cp1pRfHDADweUYThw18+OG/oFKbMHvuPHh4esrxrgQ905b7YAmaXy1PkQCABABu+eLfbWeaBPc2bNrNjvSjwx9mxf/SHne7zlS/M3/+zeI8rVo1KW11C86XAECZTScvlBaw2gLFFz60kNz/+2+YPmkSnn1hOTp37sILUUcHB+7r5Fw76BRavaLgrSx+lZRd4Hh7UutOTk3H1Mlj0aRZE6x6622m3Fa0NsDK117Dxx98gBo1a8LVxbVAB4AW6CSOSnThg8eOwdHJqcLrYvWDkQVUGwvYuvOhz8vDxb//xrYtWxAUdAUaey2cnF15V9vR2RlajZZDAyjtXVZGOrIy05Gnz2XntXefPnioV094eChix/903A4QoGsopj8pMZGBgMuXLyOYWAI3bnCcf3JSMjIzMpgZoHMoZGAWH69E+YUggGADWDABLNIYFmcDCI0BwWAQGQiEXpMAMgUAQTah8ZgYAKRpMG/eAnTtcj8DAAxGEAKgUvBV0gEQYovrv/kCMfExmDx1KurUrVsgiHgn+1Xnv9t6H6zOz/Z2bZcAgAQAKgUAQJUgEODk6fPo1rVDAQBAEwKlCLx2LZSzA1Cavs6d7sOQwb04D+7Jk+dx4NAJzpU7buwI1KpdAyHBoZyK8OSp88jMzMaE8Y+xKj+lJdz7y2FW/Ke0fyMfG8gTS8iNCKSlZeDgoZO8mJ8xbTT27juMM2f+RrcHO7KKP02Khw6fxG+/H2MV/0EDHuLsB2+/+wXycvXo2LEVpk8bjaioWOzafYAR9keG9uHMB8HB4UhJTcP14HC4ujhhQP8eRWwuAQA5NEsL3DsLWC58aLxZ9+WX+PSTtXjuxVfh4+cPyrFNNHqi/BMAQCwAEgulfysipSSApeTvFgtmYgLk5OYhKTkZ7/7rHWRmJOOjT/9ToSEBVPc/T5/Gw716om5gvSLZABwdHZUwgKOHsXPPHtRv0NCmAACRXo3eIuGkiDdKPJN/co7u3dsn70wWsHXnQ7yf5GBfuXQJx44ewaWLF5m2z8qABQJ4Jjg4OrB4Xaf7u6B9h/bw8vIuc1/9J4aAQa9HamoqhwpcuXwZf545zSKitJFC4wU53pYAgGW/Uhx3seOvMAFoLBQOPwMELC5YVBfAkv4vyi4uomppCwIAlHCAPGYyzZm7AB07dERWdl7BeEsYgMKeyGcGllqtwsYNP+BayDU8PWECGpnTAVY0+FrVe3Jl64PFx/Hi9pXP0/o3TgIAEgCo9AAApdbbtv1X9O3zAE80m7f+grfeXILEpBT8/fdVODs7cprBk6cvYMmzU7Fn937ExiaiefOGSExMwZWgYCyYPwEHDpzAjdBING/WAFeCbsDZyQGDB/XCth2/MpJct24tThVIoAE57oQmx8TEo0+vB5CekY3f9x/Dfa2bIjY2Aa6uzmjdqik2b93L13bp0o5BBgIRXFyc4OrijDN/XsTY0Y/g4qVrOHj4JDp1aI0mjeujfv3aXEtuAAAgAElEQVQACQBYP3bJEqQFysUClgufv86exYyp0/Dci8vh5OoGB7PTr+z669jpp2wmBATQ7+T8KxlHlFRblgctYLKyczmV1cJF81Crlh+Wv7HypvjdcmmEuRDa5WvZqBGcXV3goHNk8S8PDw84OzszY+HSpYt44eWlGDz0kfK87T0ri2xMTgLtYlLO8vDQMERGhCPl/+xdB3gU1fc9u9mabHqlV0GaoogUQbECoiBYAKUXAUVFBAUUBUFBRBGxd/0rP0ClKyJFijRFeu8ljfS+2Wz7f/fOvM0kBAiQTZ352G83y+zMe3fevHn33HPPTU2Dw+VEWGgYIiIjUbtuXdSqVQuRUVEedfUya7R64ossUN6cD69cIkUaEI1bAgMyM9KRlpbOZTzJYab7lEr7UQokUelLeivsxIvj0/eUKvDsiBE4eYJKIgcx64nBGUXlE+XvBY1fEg8kMCAfEPAAATIIoMz3Fw6/h/6vAE5Fe4RQogAAqC3BwSEYPnI0Gje6kcsW0jxMG62/mAHgdjFoQSlZv/yyACdOHcOAwYNwQ6PGKgOgGAOpvNyD4t7Iyc5BdnYWM9doHND4MhiMDGzTy2Q287UWlTWK0UV1l0IWUAEAFQAo9wDAf7sO4OChE+jb+yFecE9/+xOMHTOYqbjnzsVi3V/bsG79No7SffH5dGzftgtBQQFo0bwRbLY8PP/idMyY/hKWLV+LXj0f4P/LyclFr8efxcL/zcWOHXuYEVCrVjUcOnQch4+cRI+H72NUed36rWjYsC4W/bKKWQbh4cGsvkuL6cd6dcGBQ8fYMSCWwLbtu7F85XrUqB7JTsHZszG4/747eMFJYEXn+zvAbDZdZG+VAaDOy+XBAlU1QsrSV243EhIS0K5VK0yYPB01atVhyr5Br4PRYOT7nRx+KfovpQAIAIAiXzp58SuuozKnl0CA9IwMDB/WH5PfnIrb27T12uWmfrz6ystYvnQZz4cUNQsMpFcQL9Ip4hgRFY5Pv/zaa20orQPTYv/fHdvxztszcHTfXrS02XCLXo96pH9AwmYaDXKdTsTYbNiVl4c9Oj3MtWpiwquvoetDDxUQNiutNqvnKdoC5cX5KI3ro2SrXO58xd3vetss5v3o6PN4fdIkrFuzFpGRURx1v1SUVZkKIMoDFgYBlJoAktAfsaQksECkAojji++oL1I0X9IfEAAAvYdHVkP/QU+jZo3qCAoI4JQsCVORxAuJAUC/IzB2/k/f40JCLIY8/TRq16lzEZBxvTarjL8vy3uQrltOdjbi4+MRff48Ys6fQ2pcPHISE2BNTYXLbodWp4PRYoFvSCh8w8MQXqMGp3fUqlUbwSEhXgXWK+P1ZnBPrQKQf2m9lUPurePyBaxEpQsvlQJAVPwTJ8+i9xPd+GLNmPU5nnumP46fOIsFC1firjtvR8ubm+D1qR/i44+m4N9/9iIiIoSj7ZSPO2r0G5g2ZQx+WfwHRj/Tz/NQ69xtCBb8+AF27zmI5s0aISIiFEePnsKJU+fQrWsn/i0BAPXr18Z7c75hhoDRoOc2UBSfmAGUsiAAgI2b/sGKlev5OELNt2uXO5GSksZAxJ0dWxdZ3UAFACrr9Fr++6V0+kXER0nJFI5sZabbCQDgtYkTkZSUgm6P9OZovnD6Jbo/gQGC/i8BAPQ3AZK0HylSK1MAlFfe7nAgIzMH+/btxfjxz2Pthg3wDwjw2uDYsH49hgzoz9RhipQQCEARPWonLZK3bfsbew8dhq/f1Quteq3RV3FgKg1Gffx+3ofI3LoVD/v6or3FgjCNBgaKOJKzodFAR1FJubY6HT6dQACrFd+npCC1QUMMGDsWD/XowYBOZR7fV2HaMtu1LJ2PMuu0fOJLpayUZruoDSkpyfhk3jx88uE81KxVC/Y8+2WrhRQEAaQ0AKUwYAGVf4VAoHD+qX9Kx1/oAAjnXwABguVTt35D9Hz8KVSPjES1qEgGE8jxp1QE2sftdvF7nt2BL7/4GD4+bjzz/PPsHKrblS1QFvcgXWsqsXv86FHs/+8/nN71H87t3o3cmFhYcq2ortUiRKuBWaOBAxpk0zh1u3GB/g4MRGjjxqh3exs0btUKTVu04PK79JxTt+JZQAUAFHaqTM508S7/pffyli0uBVoQwksO/e49h9C+3a2oWYOomtLEXhQAMPLpvtiz5zAjxK1aNWcne/rbn+KzT6cVCQC8/+5E/L5qA5o0aYg6tasjNS0Db0z9EB/NfR07/9t/RQDgn3/3oWbNarj5psZcGoecpdDQYGz+eydyc224687WOH0mhun+7dq0RECABWnpmQgM9GfNARUAuN4Rqf6+pCwgIkv08KX60fPn/4g1q/9EfFws3C4XLAEBaNf+DvTp2xftOnRgJ7K0olEl1cerOQ4tfIiOe2e7dpg6cy5ycnIkcT+i+1Pkn519AzuKgvrPbACT0SMCKFgAQtRKeX4XpQLk5CI9IwtjxoxC2zva4oUXx3rF6aTrFBMdjU7t27OAmFQNIJBTASivlxbZ69auwY8LFqDDXXd51MfF9S3PjrBwOEaPHIFN336LD2rWRF1SK3e7YfTxgUGng4GAG/qs10NrMkPjZ4HGaAJIZdzlgjsnG9r0NCRac9D3/Hn43HILFq9Y6VVA5mrGYlXdtyycj6pq66L6TfcWpSEs/vVXjB8zBtWqV+e1Fa/XFCkA4reFQQvJkS8aBBAOP6U4sAaAggUgjl/UOQQQQO90vlat26Dzg4+gelQUggMD+L6nVADWAJDZAnSc5ORkfPLxXDRoWJcBAJoD1e3KFijte5CEMU+eOIGtGzfiv99WImHbdjR2OXGL2YymAQEI8vGBhbQlxJwus7ocLhcynE5E5+RgT2YmtufmIjMqCo07d0Gbzp3RslUrBn0EoHTlnlfdPVQAQAUAihz9pQ0AxMYl4KtvfkZyUioaN67HAn3h4SE88R84eBxnz8XgoQfv5rZ+9vn/8NRT3RkAIME9ivYTFezI0VP4aN4U7Nt7mEUE69WtyY765Dfm4u3pY1mxn/L9AwP8ER0TjxefH8T77d13FI0b1ePPJNh39lws7u7Uhn+7ddtuTg2IjAzHG1PnIjIilNt0S8umHNE/cfIcPv/if2jd+ib06H4vVq/ejCPHTsPXbGRBmqeH9Wbxv7w8O25v3UJlAFTdubbc9Jzq1X/20cc4duwYoqrVQovmLdCgQQMEBYUwem7LzUF0dDT2HzyII0cOsHBlvwEDcV/nzlKeexELwnLTuWtpiNuNmW9N53u5W4/H+P4mlWqh+J+f76/3AADKSgCUJkCsCUkESyspUys2WqjabHZkZefgxKlTmPHWa1iyYmWBcl7X0uxLLeQJzHigUydQDXIqMyZSACwWC7fz5MkT8A8MQKe774avrx+qVa+GRo0bo07depyDXF5ZH1TGcNSggWhx9Cie0OlgJptrtez8m+h6keMvv3z8A6C1BAB+Fmh9/QCjkehyHDEkEMCdkoScxAv4OT4eC6Kq4Y05c9C+QwevgDIldW0r83FK2/mozLa81r5JKTU7MGzQILicLhhNxouEAAsf+3KaAJ7KKMTI4Sop+S96hkjOu3TlPc4ai/rnl0Sk/3O5nDCZzHj08b5of8ddnlKsXHVFBgBoP1pv0Ry8d88uLF68CJ0f7IKejz56reaocr8rrXuQxkxWZiZ2bNuKP+bPx4mVv6Gty4l7LBZEUYodgbUEFGk00BMAwDoSWuhMZsBglJ6b9Dfc8HE6kZqbi72JCViakYHEOnXQtk9f3N+jB+rWq6eyAa4wijUJcf/IGqQlO941GknAxO2WUMSS2rx1XGqft47treNWpjZTtPyff/bwMKFSgDff3ISF9Ggj9f/s7BxUrx7Jf1NFAKLgk1NNTj9tjRvVx5Gjp9kxT01N5aidn58Uudy3/yiL+tFnSjOg3PwbbqjLAIPD4URaWgb8A/w4pzcrKwc5OVam8dP+iUkp8PM1w2Lx5+/37juE4KAANGhQm50E2mfPnkN8nFtvbcblv44fO8NVBW6++UbuC1UEoIdrSAjVo734TvALu4WIbCV1i6jHUS1wkQVonJJj+P03X+O9We9iyPBn8fDDj4CcQqfDwY6hFPXW88OW/hbpLlt27MBrE8aifoP6mDNvHsIjIiqNo8SUUZsNzW5oiPETpyA0srpnoUpOPgEiHFlWRP89qQFySUCykxDAogWotDCVaOjk/BPtnuYqqzUXLjcwdMhT+OnnBfDzs3htpL4yfhwW/jQfISEhsg5AIPz9/blvNA4IBKC+E8hJugDWnGzu46NPPMFgT5OmTTlFoDwwAqidZ0+fRud2bTEqLw8dTSZeBNLikBx/eicQwChAAKMR2oAgaAICJQaArwUgmr/eIIFXRBe258GdEA/XuVPYmZ6OZ202/Lr+L1ZfLw999trAKKcHLi3no5x2v1w0i+4zqggwZfJk/LVuHcLDw7lK0pXuByUIkF8dQDAC8p1/UQGAOiscfn5XLIpoHJBTT4J+sgPBa6e69RpgxLMvIiIsTBaEk7QEBIhA9H+aW90uJ379eT7iLsRgxDPP4oZG116euVxclFJsRGncg3QtqRTlquXLsHTePESdPYteZjNq0rNUFvQTTr8AdWldQnO3hp5Hfv6A0STN5cQIoCoR1mzosjKQmpGBdXGx+NWai9qPP4beQ4ehWYsWKgPkMmNIBQAUxvGWo+6t41YmAKAk5rmKaGfqtwoAlMTVV49xKQtwfmdyMoYNGoiw8Op48qmBCAwK9kS4Wdneo26vY2CLHFoRCabISkZmFlauXIaPP5qD9z/8EHd26lQpDE62OX3yJO6/uxPenfulZzFKffewAORcf0oDYEBAvDwVAqTv8lWwZQBAq2HnX3K0nbDm2hgImPPBbDzQ+R7cc//9V1xcX62RmcoP4M/VqzHgyb6oVasOgoICOYImsRQEW0HnATrEAp8qCKSnp7EQE6V9DBsxAoOHDSvz9A+bLRdd7rwTDx07htsIqCLHn66JEgDQ6WCi/yMGAAEAQSHQBIVw9F9DDABaMOr10FB0Sd7ceXlwJcTBeeo4dqSmYKjVil9/X4VmzZuX+HW52utY1fYvDeejqtn0avtLcwelP/26aBEmT5zI1QhoK07616VSAoQmAMX1CRgVLICLQIBLNJaOS7+5v3M3dH/kMQYDaB6T9FYkRoFoI4GvZ06fxPwfv0PLVi0x7OkRPBeoW/Es4O17kNILKT1jwfc/YNmsmbjHbsfdlJomg0y+MghA11Y4/8Tw0hmN7PhrLP4M5mp8fSXnX6eXUruoWkWeDa70VOhTk7EvNgazEhJg6dwZQ158ETe1vEUFAS4xBNQUACUAUIkE9Yp3y196r9JOAbje9jIY4qXr5+1jqyKAJXH11WMUZQFaQGVnZaF/nz6o16AxHu3djx1ELmlnNHKZO3b+TUbOdyfBOxK2E2XtBAhAwkrkvO7efwCvvvwC3ps3F7e2uq1SOEp/b9yIN994A8+Nm+wpfSUWnhR90JEOgLCNjmwkCwDKzAAWAqT9ZAdbSX2l49CLBEVJDJDSAP5YtQJHjx3Ae3M/LHH78QL+50WYPmUK0/ujoqoVcPqVIACBGXq9gYELgF4uptE6HFJ98P379uKGxo0w893ZaFpGTrEtNxdDBw5A1B9/4EEfH2ZVCJo/Rfw595+i/4UZAAQABARBK6JGhQAA4dQwCBAfC8eJI1iWmoKlTZviu8VLWP9B3UrPAt52PkqvJxX7TMyY3LsXr7z0Eo4fO4bg4GCeE6/EAvCAapSLKesGCD2UfH0Aju97gAAlCFD4s3DqqT3hEVEYMGQkateuzakJNM9SRYHCYoI0Vyxb8jMSEuMwavRoNGvWnE6nbsW0gDfvQUH7/+m77/Djq5PQT6dDa5MJDrf7IgaXAACY3UXRf9JyCQpm55/Tucxmdv41BAIoS+8yCJAGXXwMTiVcwOy4ODg6dcKoSa8yE4DAb3UraAEVAFABgCLviYroTFfENpPxVQBAnZa9YQF66JKQU6c72uOOjvfg/i4P8wNViNopAQAqTynlvJOivZTLLlTtRXSHnMP0zGzsP7AfT/bugdV/bcCNTZoUe3HojT6WxDFXLF2KxT//ikefHMyUV2XEi1Mj2FHWc3RZcvbzQQBajHKqAAEA/JKcVMmpljZaEzucTgYBsrKzsXf3Tsz98F1s3LqtJJrvOQZdawJ6tm/bhrp1pfzHwlF/qWKBVLmAygT6+Ii0Dyl1gdpKNiClfarBnJSYiKNHj+D1aVPxVP+BnsV9iTb8Egej6/DT//0fPh0+DBNNJpC2M0f4C+X8C+o/gwCyGKBPYBA0waHQ+gcAJl9eRBIDgBaMwpkRbAl3dhYc507DHn0Wk+LjETB8OKZMm17hx3VpXKOSOoc3nY+SamNVOI5w1Ob/+CNmTJ+G4GBJQb+4LAABGAtbCRBAitZLOfu0CTaA2K+wYJs4jlbrg7vvuR/3d+3OArVU1YMBgMKlBN0u/Lt9C9avX43uvXriiT59ee5Tt+JbwFv3oEg1W7FkCd5++mkMcrtwm8kEu8vFc3nhFK4CAADl/Pv6eqL/AgDQ0PcE6ioBABqn9jy4kpOgizuPhJRkTDh3DubuD2P8lDe5soUqDKgCAJe8I7zlQHrruNQRbx3bW8dV23zx8FMBgOI/pNQ9i28BevB+/sknWLZ0OZ57cYKc12/gyL+H9i/Xti/MABBidvTAVNI7OR0gKxvr1q/D4l/n49sff+LjFjdCVPzWl96eRHld9+dadH2kdwEGAC9UyZmXHWbWSODPEgjAoID8neT8y/R62R60yKWNaKtkN2IAEM3+0MF9ePPNV/Hfvv0l1snz585h5LChIKE8ivrTQlty9KlNkoaBADPoe6PRxONAJ7MXfHQSWMDXkVIWnA7Ycm3IzMxg2uaRw4cweswYjHjmmVJbRDnsdnTv2AGDjh6Fr8PBC0UBAAgWAP0tov/Kdx+LP7QEAvgHQmP2Bcy+0oKRQACNlKIhHBumjyYlwn7yKM6kp+GxpCQs3b4D9Rs0qNDjusQGVykcyFvORyk0vdKdgub7A/v349VXXuF3AgFIiK+4QIAwiHhuiHtN6APQrSeJ9wkBQOld+QyhzzRv1qlTH4/37Y8ASuchbRqihOuk9CUWiqN3lwuHD+3Dn3+sROs2t2P4qJGse6JuV2cBb92DPJ727cPwR3vh7vh4PEjOv9PJz84rAgCU+08AgH9AAQbApQAAHqPE6kq6AOe50ziVkoIx58/hoSlTMPDpEfCzWNQ5XTEsVAaA0hheopCrznQh1Em1cwGDqADA1T2o1L2LZwGiRLa77TbMnPMZrFarh/JPziABAKxkL94pHYDK3bGgHUW6RZ6llLeprM1szc1DZnYORo0cigcf7opBQ4ZW6Ifq8iVLsGzxUvTsM5Cj38pNRL4kx1+OnpMDbTCwXciGrFJM9H/xTrRFWQRQHIsYAESlteXl4cC+3Zg7dxb+3vFP8S7kZfYSi+zuXbvg7JmzCAgIAEXNpOsoMRJ0uvyov4j+U0lAorkLNgOV6BILbHE6uua5uVakpacjMyMD69etwZtvz8DwkSO9fr2pXz8vWID/DRuKYVotnDJVlEEAmfpPzr8QAVRWAWBQwGiClmijlgBozGYpd5TKARINVAYBZI+Gc0jdaSlwxpyDPSEe32ZkwPH8C3h+7Njrvj7qAYpnAW85H8U7u7pX4TmPhFF/X7mSBQEpJYjuJ5oPilMhRMkWUILHhYEAcU4hmir4+hIG6WbR0od7PIaGTVowI0k5/woGgD3XiiOH9mPzpvW4+ZaWDFCSSK26Xb0FvHEP0nXMzMzEmJEjkLxkCZ4zmZiVyGy6IgAApQAgAbq0n5bA2+CQgikAxACgNIBLsDxcWZlwxUVzetem2BhMsdvxzqKf0eaOO1RmiAoAFH1zeMtR99ZxGTVVnWnPxfSWLbxpZzq2CgBc/cNK/cXlLUAP3pdfGov0tGx07f6o5KzKqvX0ThoABeraywAAObZS1JgcR6mknXLhRotA0gPIzMrhVIDx40bjz782sONZUVkAG9avx6y3Z+CZMRM4Sl94MUx/Cyq9yPOXKP+0iJGca47+yxEqEUlXClRJLAAn8ux2bNq4DoeP7MO8Tz69bpvRQn3U8GHYvGkTQkPDmVorUf+la0jXkgAAsXguDADQWJB0ACivVkpfUG4SCJCL1NQUrq5y/PgxzF+0CE2aNbvutl9uBBN41b51a/Q7cxp1iPpLJaFImFFR6o8XkQQCyO8FdABo/JIAIEWOCASgz6QeTbn9ohqAaABVBLDmwJV4AbaY80jKtWI4gJX79vN1rajjuiLNkd5wPipS/8tbW+n5kZiQgG+++hLfffU1i+nRnEJq+8UBAag/lwICeD2lVP7nZ4yUGsAsAdKoMZlw1z334/b2d3FlJf4/YmQRS4lYVU47kpOSsH/vLpw7cwIdO3XCgEGDERIqpSyo29VbwFv34KqVK/Fcr56YYrEg1OFgtZnCAIBgAtAz1EyaO3J1FxIBNNDcTWwuEgKkz0IDgERdSQiwUBoAjz2bDa6MNLjOneb3yadPI+WBB/DOx58gOCREndPl4aEyABT3ibccSG8d15uOqdrmghOoN+2hAgBX/7BSf3F5C9Di6I7bW+PVqe/A7GvxOKkc/ZcBAM4DNxqliCpXAaDUAOEsFqxrr6RMEwBgs+Uh15aH0aOH48VxL+H2tm0r5CWhReqJY8fQ/cGueGv2J55F6CVBAFnoj51+OeLPTrbscIsoen7uq1TTml7kTJNE1g/ff4V27W/nGtXX41zSMVcuX4aRw4ahevUafCwBRkjpCET9l8AAoWMg0gA4BcBE117P170oBoCwAS3ASUgyOSUZCRcuYN/e3dh35KjXFlLUr8OHDuGxOztiJpV5cjo5LUEsHHlRqBD94xxSRTlADzOAAA1aMFI5QDOVkPKDxmCSlKOJBSB5KSR6AHduDtypqciLj4bVZsPAmBi8smwZ7uh453Vdowp5U5RBo73lfJRBVyrNKek+PH3qJOa+9z7++P13mMy+DDBKt02+2N+lOuwBAORC426e/SRHXll7XDkHEnvJnpeHBg0b4sEeT4C0aUQuPwGoBEYmJyUiNvoszpw6gcCgQAwcMgQd77pLVXq/zpHnjXuQmIePduuKBv/8i+46HXIdDhjkVC5mAFBKh6wDQCAvzePM6qLnrFwNgER4eR73D4CWygCSKCBpulB1AEoRKFRKksen0wHSdnHFRnOll2OZmeh/PhrvL12Kjnff7dGQuE6TVfifqwCACgAUOYi96fB669jeOq43gRY6tgoAVPh5tNx1YNuWLXjjtdfw3EuvMfWcFmNc1k6UrtOLz3IVABkAMFBOuJzbLokBSuJwhfPZbTY7rLm5+P2PVYiPO4OXJ02qkI4S2SXXakXzRjdg4hszEBQSdhFFUEljFSWoWBdAjvorc/9FmSsR/RfRMgEAEODy2sSx+PbHHxAUHHzN40a0u33r22RlbW0+S8GjRyCzFOQIv1IA0GCQGCDk/AuQgEAAIfxYGAAh5kJ6WhoyMtJxgEQg+/XD+IkTr7n9Siei8EHIZksX/4rfhgzFIy4nK0WTo04LVC4LJRaQogygzAAQZQE9+gByuoCWy0dR5EgWAzQYoPHRSSUfCZxxOgCrFa7MDDgTLyDbmoNv09IQ+8QTeO+DudfVR/XHxbOAN5yP4p1Z3euyFiAw7vBhfDB7NjZu2ODRErkSCCCcfzF3ajnCL9x+DRgM4H9KIIHAUhdXIImMjEBoaBh8/fxA6Up0HBYmzcri9zr16uLhHj3Q8c67GIhUt+u3QEneg+L6b964Ef26dMH7/hbocnIYxPU4/YLiLyq7KIBcAgUKsAD8LFzVRUPvRP+n8o6U0kVzObG0iAmtYJVIAEC2lNoVH8NgwJtnziD2vvsw79vvuMzt9YDv12/t8nEEFQBQAQAVACjGvehNcEEFAIpxAdRdrsoC06e8gYyMbHS4u4tH2I7o3Zz3TakActSfPnPkX1a6lwCCfLE7CQCQFJxpo7r2FIlhRfucHJw/dxZTpk7E73+uqbgPVLcbr054BWnpObi380Pcz8KLg8K5rIIBwE6zyP+nFAAfSpvIL1EljkM2o40c6A/nvI1lv6+6LjE9as/smTPx4QdzEBYW7hHEoutJUTRB9ReVCZQ6ANReyfk3SRUM+NrrQEKA1N7CIACdizQMcrKzkJaWzroAR44cxubtO+DrJy2kisr1vZSTLwS+WBMhN5ejelRxIDMzC1mZmcjIyMAvixaiyZIluIEYAHK0kd5pLFIqgDJ65BGSklkAQhiQaaYyWKClBR8DAL6eRSMIBBAMgzwb3FmZcKSlINtmw267HbNq1cLva9ZWeJHLq5o4ymjnknQ+yqgLlfq0lPrzyYcfMhNA0hgpWCazKEaAuF9Za8Zkgslsho/WB3l5NmRlZfF9LxxFmhMcDicyM9O5fN9rU6aAREBPnDiBnOxsdvoDAwNRv2EDNGp8I+f5i7JuylSDSn0RvNy5krwHxXgYPmggMhcuxHCzGZl5edARS43WE5QGIEf6xfwt3un/2flXsAAoTY3FAAkAEKkAsp4La7sUrgZAqXw2m5TaFXMOzow0HMnOxlNJSVi+4x/UUwVepXXOhZhtSjZOiQ0xbzlM3jouG0PNp/dcf2/ZQrXzxbeYCgCU2LSjHki2QPPGjTBy9DjUqFWHvxEPZKbbCWefgAAZABCgAAMCJGzH4nH5NHdlajgp2lNE2JprQ0ZGGp7s0ws7du/iRWFFRNVp4UMid53vvRdvvPU+l+orCgQQg0ssOAU4IgAAdp7lPHplCoCwPz1ov/zkAzS/uRlenjDxmm1F5ydH+b5Od8GeJ5UtpI3ZCSz8l1+SUAgBikoAyhQBiQVghN4gVTVgxocMAtDxaKzQRs4/nYOcdaoKQA764UMHMZivVMsAACAASURBVGDIILw47uVL3nO0wCe7XoiPQ0x0DM5Hn8fJ48dx4uRJxMXEIC01ldkXGqcTFocD4S4XIl0u1DSZUNtoRERyMnQU+Zf7x3akhSMBADJbQdD/xaKR2QFyigAvKAW9lMAZihSRDoCJIkdGWUBKIzEAcnPhysmCnQAJux3xbjeGWyxYs2EjRyEr4riuSJNhSTofFanfFamtMdHR+O7rr/HLwoXIteXy3KEsq1Y46k/3DDn+FosFfn708mOwmTZy6KOjo5GelsoMJpstF06nA3ffey/eemcWQsPCrmgaPp80UV9xX3WHK1ugpO/BjPR0tGzcCC9arWhIzw+nU9IUklkA7OBfigWgTAEQrC9aXxCISwAAAQEEChAQRekAQgxQZnVJg8wGd04OXClJsMbHcLWIx0+cwIBPP0Pv/v3VNAAVACh4U3jL6fXWcVVnunSunzftTMdWAYArP5zUPa7OAlEhwZg+ax5CQsMKlDyjBZtwAlkATsEE4KiqDA7kl5CT1eFlMUCmsrvdzACgFACKBj/+aDds2r4NQaS6XgEXY2Lh89KYF6DT+6Jth7s9iteXsrqH2srsCIl+L+j/XJqKwACFLchmKcmJmDHtNfy5fj3CaIF7Hbba9d9O9Oz2EMLCwyVtAYqOy06x0smnyL9HwNADDEhpHvQ9LdBpH1EmUEr7IEqlJMrFTjddc6cDeXl2ZGdnMwiQkpKMgwf2c2lAWuhlZWYhLT0NqSmSWCDReCmXlzx2KjVo0frgwbRU1PDxQYTBgFC9HiE6HUKppBcAX1rwEYgh6yXkuVxYc+qURwDM0xY5h1hJI2VNAJEWIC8cBQggVKUFMMDXxkcHrUEqByh3kEtHESMhj1gJxHbw8UE/rRa/bf6bI48VcVxf3YxRtnuXtPNRtr2pnGcXaUd/rV+Pr7/4gu9/Eu8jIICYT0oWEH2m+YVYRmZfM1Oufc2+PN+wVolezyDmgf37GEwIDwvDSxMmoEfPXjw3iaozhS2pFKStnFYuu16V1D0ogKBtW/5G306d8HFQEJxWK3eMnoMs6Crn/jMrURZ29czZ9Bwj8EiU2JVZAzyHMwjgBw2V8yMQwEcvaQEIAIAAAYeTVCJ5Tndbs+HOSIc18QIDx3PPnMHhzp3x5Y8/qQKvKgBQOg6kCgCodr7ctK4CAGX30KusZ44IDMDb731yEQBA/RUVAYSjKEAAoRHASvcyU4DeuaQdObo+WrickrNJUWGbzcav3k88jM3btyMoKKhCOkosSuV2Iy4uDjc1uRHvfvA5/El1WFEBofA4UUa7xKLUAwLQ7xQONB3f12TC7JlTMGbcS7jnvvuua9jRud9/dxYvwmmBzQsrl0u+RtK1EyKAogygVNlBrlYgX1sBDNCivDBzgGi+yo2icwz6WK3IyclmZzkuLpbpwFQBgvJ0KcpHGzkDYiNaL9UQb5yVhQmnT0JaBhZ6HhSyM/XF7nJhw5kzRToCxAIQUSRy6Cmd5VIgAEeZ5EWmWGzS2ek75UY641Sb2uFyMQBAYlXDTCb8+vffXAddBQCua8he8ccl5Xxc8UTqDtdnAWLjaDR8769cthyLf/kZp0+eYsdOep5QCpJ0NemZQRF/s68vzCaaH6R8fvE8oWfH6j9W4fkXx2DU6Oc85ftUSv/1XaJr/XVJ3YPiWfTR3A+waPx4vGGxIMNmKwCIi/lbVHWhd5qfWb9FBgc8IoDyHO7RfyH2FqcD+ENDYq5cEpDgY6IWEADg4Gg/be5cK1xJicjNSIPb5cKmlBRMCwrG+n//5fFY1Tc1BUAxArzlqHvruNR0bx3bW8dV23zxlKMCAFV9Gi75/t9Yvz6eHzsB1WvWKaC4zA9FOTojlbKTXiL6zyCAHB2mz/RQFo6tUG9mAEBES605GDTgCWz/7z/O8ayIjpJy4bNpwwa8OWUKnnluPNWcumJ/lItVZT6rBzyg+vV6PRbN/w5msx5z5n3kocFe61WnhcwdbdsgMz3Dk58uanQXxQLITw2Qovsi+u8RLyQWiFzmi6L1lKebr/sgXXUCfETOPtF3aRPq3NRvJSCi/Fv0sUNaKgZGn4dTo4FTpvST00AifPTO38nv9Dc54v/FxRWIKirtRSCAJ5KkWDAqmQD0/2LRKN55PBehc0CVDuhF5yXwIUevxxCTCas3boLF3/+K4+Bar6X6O8kCJeV8qPYsXQskJydjy+bN+POPP7Br504kkbOVmwuLxZ+j/TSv0DsxAMxmepk98wbNkStXrsDWf/7BDY0be0DM0u2BejZhgZK6B8WzYMSwocj+8UcM9vUtAAAIFgBrAcjgrDL6T9+LigBCB4BBbXk+Z/YARf1NvhIAQKwSKgdIG4FP9HAQujHWHBYAzM3K5PF1NiMDPVJT8fehw6hRq1aVv/gqAKACAEXeBCoAUNAs3rSHCgBU+Xm4xA0w/sUXoTeY0bbDPSzaJzalo8Yl4RQggBT1l/LBJadRUoUXee3KY9BDnHQA0lKSMGXKBKzftLnCOknKhQ/Z592ZM7Bi2Qo8N3Yi9AYpZ7W4USklDVYCAYBtf/+F40cOYuHixddNO6TjEw2/brUo1KxZqwDTQEReCmoBiEoOkvaDcPpFOUCRviD9TYKAOo7qE9tDiBm63C64XRLoQ1E7YgMU3kQaAn1PnwWFV7y3SU9Dv9gYjq7T4oyU/WmdxvsSCABIdH8CAeTvozMyGBgoKsNXCBdxdF9eMDKYJacDsFigomIALTTFglOAAIVTMJQgQLRGg8mRkfhz/V9cA70iAlslPql48YAl5Xx4sYnqoS9jAafDgdS0VJw6cRJvvzmVKwf4+foxZZucfnL+BQNAUPwp7WjVqt/x6RdfoFv37hIQdB1pUeoFuj4LlPQ9+MhD3dD0r79wr8GAjLy8AgwAAfopUwGUmi2XAgGIxk9rEp7ztVoGAFgXQAAApO9it7O4K9eYIG2XXCuvVYjVla3VosuJE1iyaxeaNGte7Of69Vm2/P5aBQBUAEAFAIpxf6oAQDGMpO5Sbiywfu1avD/rXYx84RXY6YFYxMZ54+QwkXK8DAYIQECo2Stz22mBwAruck17ct527dqJs2eO4M233q6wi7fCCx9azC6YPx/vz56NYSNfYCFFsiHZ6nJAgBJc4Qi6RoNvPpsLs68JH3/+OZerut4FLtmcxLhaNm2C2nXqFriqIvJOYncScyNfDFCkBAjavwfg8aQLSGyHfFaAVBFAVO2m8lwEAFB0j0AA4fCLc0qOvtvzPVWLEP9H782yMjE0Pg5WKklJzr48hhgEkFNKWGtAgAKk4UTig5JXUEAIkAEZRc+LYgJwtEhoIiidfxksUOoziENRmwQLYHNuLla3a4dFi5dcV7WGcjMhlPOGlLTzUc67W6maV3hOfHXCBCz59Vd+rpA+ADEA/Pwo/19KAxDq/cQKWLt2DV6ZNBFDnx5R5Z2xsh4UJXkP0pi44/bb0fPIYbTQaGB1Oi8CAAQIINT/hSggswKEk6/RcEUAZgDIOi80t7PzLwvV0lzOgoBCB0A2JGsAuJz8HKFnDIHPNrsdvc6fx0d/bUCb9u2r/JhTAQAVAFABgGLMvCoAUAwjqbuUGwtQPvs9d9yBydNnw2gyX+TEFHZWRSoAPVjz69pLUWAhbqfsHP2e8svnzJ6BYSOG4s5Od5ebvl9tQ4pa+FD/1q1Zg5lvvYWGjZqgXYdOCAyS6k2LqLbSmVdG/p0OOw7u34NVKxaj1+OP4eWJk/h31+v8i3OfOH4M7Vrdhtp1pAoPYhNtEDm2wtkXUf6iQAAhCin2EZUMxDFI5Iucf3bOXS4WfSSRPwIG8kEA+n+yi8Q0Ed/zOznrLhciHE6Mjo2GgxZlMqPCqdWyw09sAIdGgzwSl6QcfI0GuaRpoNGgfhHOv6e/hUAAsTAkTQAR8Rff8biWQRnh/DNDQz4GLRAZmKBUALcbczIz0ebtt/H0qGdK5Lpd7ZisavuXpPNR1WxXXvor5p/33p2F777+hlOJjEYqN2r0MADI6ae/aW6gz9u3bcUDXbtg5uz3qrwzVtbXsSTvQbq+Hdq0uSwAUGQqgFy1RYAAzAQgLQlZl0ikcjFYLYO51G4CD+g3hTfh/NM7MQBojn/03DkPACBYc2Vt+7I6vwoAKCzvLSfPW8flRaVautBzBb1lC2/amY6tpgCU1fRXec9LTtfAfv0QHBKBO+/pfEVBO3YAWehPEpHjd1nhvigAgNIKMjPSMXniGKzdtBnBwRWzAgDf2/IwKFwPV9Dtf164AG9NfRP16tdHt+69UKd+Y/6FMsJNf1P5xEA/P4x+dghuu+02zJg9G+Hh4SUaQaYFy8kTJ9D21ltQp249T468MgrnEQSU0zeE40/iXIVBAOHwC0YAXWuhX6As8UX9o2tOLIAzZ05zn+g8graffydp2KDMHVBWEnC50MJhR/XoaCRrNEix25HqciHZ5UIKABsBB/Jv/IOCEVm9Go4fOYq5Bj3MTudFDICiQAB29uXokNLhF4tI+j9aJIpSVBf1TwYsqKb0iORkLD1xEpFRUSoAUArTZEk6H6XQXPUURVhAzEE//vA93p81i0VDKepPIICvryQASAwASgGgOYbEAQ8dPICIyDD8vHSFatMytkBJ3oM0Fu5s1w4PHTyAmy/DABDPX2IB0DxN40KUbhX6AALELaDnIlcK4P1lYFccq/BznEEAYpTZ7XAYDHjs5El8tnEjWrdtV+VBJxUAUAGAIqediuhMV8Q2qwBAGT/1Kunp6QEcHxeHPo8+hlcmv4VcG7lYF0ehlZFr+n+OCMsAADmFtCi4SAOAqXdafPHJXDRr3gQTXnutQjtJl1v4CPskJyVhzerV2L51K/799x8MHDYa1arXRFBgICJCQxAVEQ5/ix9SUi6g64NdsW3nTg/VtSQi/x6H1+3mFICbm9zIKQCFrx8tsm22PM7TV6ZvCIZHPs2fcv1J34Fe4rOi4oPsvAsnWbAeCARITk5CVlY2AwAZGWlw2CVNAAkQcPJYIOov1f8ODApESEgIVwrwk+uBBwcHISg4BGHhYaywHxIaitDQUN7f18/Pk5IyuH8/hC9fjg6yDkBRWgAMxCjuYQYAxEteJPKYVjj/ShCgQClA+VixTieW3tUJXy1cWKHHdUWa2krS+ahI/a5MbRVz0fq1a/D6pFe5FKhHCJCcf18/jvoTA0CUAoyLjcWFCxewY/cujzhgZbJJRepLSd+DvXv1Qq3Vf6Cr0XhRFYDCduGqACLoIIMASpHAwiBAgRQA+VnFTACtVkovEyKA8omovCuNT0pFeCg2Fr/t3YdGN96oAgAXYrYVBkxKZMx6yxnz1nF5caxG0z3X3lu2UO188e2lMgBKZMpRD1KEBWZOn4ZjR47jkd4DCogBKnct7ESKCDAzAmRWAIMDMsWO/j85KRFffvo+1m7cVKIR7rK4iMVZ+Cjp9XPefRe5eW7c1PI2hIWEIDI8HNUiw2HQ65CTm4l2bdti9fp1CA0LKyD6VxJAgGAl1K9RHTVq1JRo604n16qvXbsOR9lIpf/o0aPIy7N50jcE1V9y9iUmANH7pTQBcvyl6Iun4kMRJRBFGoAAA1JTUqA36vFIr16oV68eoqpVQ3h4BGsdkLMvqgRc6poKBoX4f2Efeqf/S0xIQM/69TBFo0G2zNS4HAgg1SuQ2AeePFEZDGCwQ5E7WhRdlNpBY35GVhaGL1iArt0eKovhWCXPWZx7sEoapgJ1WsyRB/fvxwvPPoP4uAsw+5o54k/AHgEAND8RKCDmmoyMDGzdugWHT55kkFDdys4CJXUPCibIxPHjcGLePIwsVAXgUj1U0v490X9FpQBlOhfP8UIIUD4gMQeIkSbWLfQ1Of4CDKDfnAUwIDkZ2w4d5udVVd9UBoBiBHjL6fXWcVVnuuDtWxHtTD1QAYCqPg17r/8pKcno9sADuK/zQ2jdtiNTuHneuITaslIbgJ1+WWyH6NwiZ9ri54e486exYeMafP71N95rfCkduTgLH2EXq9WK2TNnIiPTirvvfxBBAf6oFhHJAIDJaIDDmYdHHumB8+fPICg4GHXq1MU999+H7j0eYcf4cra/UndFG3JyctDm1lvY2yWHOyIiEmaztKgWi3Da5/jxY57SWszm0JC+g1TiTzj60nt+2T8p3cOHm1KYIi8AAEkTADh39gzenPE2Hun16EVNF+NLCS5dCwDy/MgRCJo/H63lUoNXtJFHthDQyqUCRbSI+y2nGbDGQaF7gBaPB1wu/FivHqe1ECNB3UrHAsW5B0unJepZrtUCYn6KjYnB04MHc6oS0fzzSwFKDAB6CQCAwMvly5Zi5769qN+gYZWPyF6r7UvidyV1D4oUtG+/+hKfPfMM3rZYrsgAEO0vDAKwM0+MMlGRSJHmRQAAbZwCoEg3K2wLFpN1u1lMcG1qKj4LD8fmPXsZiKrqmwoAqABAkfdARXSmK2KbVQCgqk/B3u0/095ycnDPnR3x2BP90bBx03xE/AogALVMGfmmvyk9oH3rVogMD0TfJ5/CXXffhcHDh18x2uvdXl7f0a+08CEbpKWmcq3rt6e9iZTkZPTpNxid7u2CwIAAVIuIYADA19cEkpV76+1pOHHiOBwOO5KSknDq1AlYc6x45vnn8GS//qhRs+Y1sSbovFv//hvTpk5BVmYWbr65JS+mRZlHaid9JgYAvRITE5CVleVx5sWiW0T/85kAGpkpkA8EUByd/l/ptEvifvkiiPv378Xva9bipptv9gpVnvpDTkSnNrfjLWI5kBbAZUQBlaNA0BrFtaXokXD6BZBF/ycWjrQ/VU94E8BnmzZzXfJrASyubyRW3V9f6R6supapOD0XAEBWZiaGDx6E3f/9B18/C6jcn1QK0OzRAlCWAly2dDF++3MNbrv9dhUAKMPLXVL3oBgH+/bsQdfbW+OTwEBorNZi9+xSIIBHxLVQJRfBBLjcCQgEsBgMmBMfB3ufvpj72efXXZK32B0qxzuqAIAKAKgAQDFuUG+CCyoDoBgXQN3lmi1AD+TTp05h2KCBaHxjMzzY4wnY8/Kk8mqXqbtcmA1AzuYtzZohMiKEF2ppqSno8cjD+Pjzz9Di5puvuX1l/cPLiQBS29b+uRqTXn6Zy99FRkRxXfgmTZvjrvu7IdDfH1EEAESEIzDAj7vy0cfzsGfPbgZFyE5ExafyeTEx0eyUDxo6FOMnTLyigynsn52djc8+/gg//fB/vJhu0KAhv4uIP+1HzA7h+FM76ZzEAqCX2E+IORZmAxAzgJx9wQQQKSD5lHwCgqSrJFgANlsuLlyIx+4DB5ne6y1nmc63acMGTOn+MF7W6ZjSqRGNuczAUQIA4rMULwKnAggQgPtErAAfH7xntaLbW2/jhbFjvdafsh7r5fX8JeV8lNf+VaV20Vw0ZvSzWLP6T0/OP7EAhBAgPUeUpQB/+20l3npnBvoNGORhLFUle5WXvpb0PUjPoxaNGmFIctIVhQAL24CruMgsrcIsAJ7DFRVdCpd0FRUBRORfHJuEAEckJmLcd9+jV+/e/PXlmAPl5bp4sx2ahLh/vKMBoJFohG63VBqopDaNl45L7fPWsb11XLXNBUdVRbQz9cAv7Ba4PVrkJXWnqMdRLVDQApkZGZgwbhyOHTuOB7p2R70GjaA3GDxq9hThFc6feDi65FrsFLGpHhmJ0OBghIcGw9/iy8nWu3btxrjxYzB/0SKER0RUSMepqIUPOZ4UPX9v1jv49ssvUbNWHc5RJbxEp9OjWrXq6NarL/wtFmYAREWEITjQn22yeNkK/LV2FQvh0f5Op4vBA3plZ2eBIudNmzXHzNmzubJAUc4znf/c2bNYvnQpvvvmazgdTjRt2hwWix/sdrv8bM13/OnY9D055uJcdkr3UDjLdEwBAkhsAEkPQAIAJEFAcf2lhVFRGfduHi9E8yXmx8sTrwxkXO99SONyxrQ3sXnmTAw3GKBzOiXwqphAQFHXV3zHrAAfH/zicMD50MP46vvv+Z7wFqBxvbaorL8vaeejstqpovTrzddfx6IFC9jRJ7CyqFKABBRQms3GjRswcMhgLpcqQM+K0s/K1M6SvAfFdXxl7Fjs/WgexlksyLTZGHwt7lYUCECOv9ByoeMIIIA+C8BAeXwqK0sOLqUJHHU4MNFmw/o9e1Grdm11jqcnvAoA5A8XbzmQ3jquCgCoAEBxJ1N1P9UCZAGiiB87ehTPjngaZ8+cxT333o827e9CaEQUTKTOrNVyNDkzPRWH9v6HFSuWokmzFujdbygCLBaEhoSw8F1YSBDMJgPXfv/0iy+wbesmfPvjj5JmwFU85MvDVSm88KHFC0Xdu3fpjNjYWHb2KTpOkXMCQiiPPiAgCD37DOQUgCgWAYxASHAAVZDDtq3bsHDRAs4x9NFJQDiBAA57HqvnEwgQFxeLM2fOYMOWLahWvTrbTOROkgP/2oRXMP/HH9GwYSPUr9+AgQSRjiGo/rQfMQsk51+i/dPfwvEXpfo8NHdFHj05vZwbL6jx3D8pRi40AMTfymtE5yY7nD9/HgeOHoWxlPIoaUx+NGcOFr32Kib5+cFukwQO+RlYDCCA9qMIEP2iVmAgqlssrBa9Oy4OH9jtqNGzF7784Qe+vupW+hYoSeej9FuvnlFYQDh+n378ET796CNOiSIg1GQywmz25TKAohIAzXf0edeu/3BDo0b4vwULVACgDIdSSd6DYhwcPXwEHW9rhbkWP/hlk5Tr1W+iqgsBAgwAiOi/DAaIIyrBAOVZHE4nTDod5qamwvD44/jg8y88lSiuvjWV6xdqCoDienqL5u2t4/LiR61c4LmC3rKFN+1Mx1ZTACrXpFoRekMP6P179+LP1atx4thRpKSmIjsrW3bggbCwcEbJKS/z808+Rse7HkDTm25BgL8/wkNCmAkQFhrETiM5xKNGjUSr21th4JAhFRoAEPn+I4cNw4H9+7k8nRQd13E0ixxESTlfh0f7DkJoWDjT/ykNICwkED4+Gnz97Xc4duSQJ5JMCxN2QF0uBleysjK5RBaBCySk9/OypcwIOHrkCH749husWLacz1uvXn0+n8jx5zJ7co4/OfpE85fo/pLzL5gByvGnBGOUgnxigUZAgMiNl1IA8tNCBBBQ+HgX4uMw5OnhmPDqa6U21Km91D8Slvpx+nR0z8nBjS4X27RA+4pokaA4+up07PxX8/eHWa+HWavF2wkJONOlC+Z8OI/BjIoGXpXaBfDyiUrS+fByU9XDX8YCYo5ZtmQxpr0xheclk8kMg0Hv0QBQlgIkts3pUycZwNywdZt6/5Xh6PLWPfjUoz2B337HYLMZmXl5V8UC8Dj3svgf/a0EAISQq9AHuJT5kt1ujMrIwKJ1f+H2dm0LMB3L0ORlfmoVAFABgCIHYUV0pitim1UAoMznwCrbgOLQLQUVvcs99+C1N99BQGAwswAYBAgJRnCQPydRp6cnoWXzZpi/dAnatmtfoXLrlAsfcrAH9XsK27ZsYYV9cvalfHutHP0n2rz02c/ijwGDR6J6tWqIDA9DWIgfVq/dhEULfkC16jV4XJFoYuEtz57HDAMSFkxISEB0zHnc0aEDfl6wAC1vuRUNG97Azq5wboXzK5x9keMvHH8CFZR6DYLqf6mBLfYVxxesDRFRz3+/uO0Oux3no8/h+Jmz8OeUiOJTOkvqRjt18gS6d+2KuvHxGEoUY7sdRPUk9opnc0tJVW6qjEDloNxuhOr1CPP1RaTFgmCzmdt+PCcHEyIjsWzDxgo1ZkvKluXlON5yPspL/6pKOwQA8M/27XjxuedAZf6ICaUsBagEAGh+TUlJwb59e3D4xEnWV1G3srFASd+D4jmzb89e3H37bXjHYkENhwO5Tuc1gQDs/BcBBChBgcKWc7hcsBiNmJOWBt+ePTn6T2knZfHcKpurevmzqgCACgCoAEAx7kxvggsqA6AYF0DdxWsWUEaGlSfxlHJzufDrLz/jgzlzMW7iFBgNRoSFBCM0OIT1ACx+ZvjkZuNIrx4Yk5KCX7Zsha/ZLImryaXpxLsoQyhEoOh8yn281snLHFi58Pnh228x9fXJzICgdlE76UUMgPwUACmv9fz5c0wlrN+wMUJCQmDPsyE9LZUXu5FR1Tzl9gq7yGQXcvDT09MYBDhz+jRHx6rXqMHnEFoM9C7l9UsU/9xcKdpPef5kR/r/zMwMpNHixuyL4NDQAjn/l7OluOZKIUFOB5DpleK6KBdK9H+ZGen4eekyNG/RoiwuleecuVYr/lj1O+Z/8TniNv+NVgCakN2pZBQ5/wQIUOqFRsOvNI0GIQ4Hwn19Ee7nxy8TsSsAdD1+HFNXrEDHuzqpC8Myuqol7XyUUTeq/GmF00fVO54ePAhxsXFcCjC/EoBUBlBZCpDmt5UrluPIqZOIqla9ytuwrAzgjXtQpKtNfuUV/DXvQ0z387tmFoDSLkog4FIAADv/BgM25ObiB70BSzZtwo1Nm6pAr9LnvRCzzTsigCo13WNmbzqP3jq2t47LC0t1bBSY41UAoKweeep5i2sBepBPe+N1xMYm4sHuj/ICjtMAQkJQI8gCfPkptP/7CV+mpWFV8xb4ccECZGRm4ujhw9i981/s3bIVZ48dhTUzk09pCQxEnRtvxC0dOqJlq1acAxoWLjndpY3Oc6TY7caRI0fQ9tZbUK9+Aw/NPx8AoBx5AgOkd3L8SdGfVPYtFn8EBgaySKAEEhgQHh7O4nJEUSxKaZhqzttyczkVgIAA2ocWybSJVAGR3y8AAJuNaP55chqADeQE33rbbZj29gxMmTwZu6jsllxj+2quq3D2BSOgyGug0SA+NhavT3sTI595ttSvUeH+KBkPhw4ewPfffINtW7bCmpYGY2YGLE4ndACyfXyQbTAgLCUVw90uhNBnGQQIMpuhdbuxKjsbS9u0wVc//J+6OCzuwCnh/bzhfJRwE9XDFcMC4r6kgP3QpQAAIABJREFUkqUDnnwSJ44fZ3CTWADSu5l1AOhvmu+IcUVpAD8vXMB6KC1vvVXVASiGnb2xi7fuQRoTNB66deqE5idPoI/JhKy8PH42lsRWlPgfHZcA3hSdDhPT0zHp40/Q+6mn1Nz/QgZXGQBKNER1TFXQ4hIzkrdAC3aGIm5TqwCUxJNAPYbXLEAPcaJz3tW+HXr06oObb70dEaGhCDXoETLvXVgOHYRBjva/EBeHXdWrw5mejjutVrQxGNBIr0eAjw+M5CBrNLA7nUij8oRuNzZkZWGH2YyGbdtiyrTpqFuvXqkuAsUy5LlRo7B2zRpeJEh5/1Kuv3D8Sf1fAAL0TotXKu1HC9qgoGCmFtIiNzAwiI+hkwXlikoDoAvFqQBZ2QwAUEoA/VZZyi8/v1+K/FMagmAN9O33FJ557nk0aNiQ25ScnIzevXrh7OnTCAwKuig3vrgDQwgRKvcnW5DqP1Ut6DdwINulPG2CzUA2ohrkmVlZDJQQBUVoKDzWrRuGXohHfacTYX5+iJRZAHRtaEx2T0rC/+3dh4DAwPLUtSrTFm85H1XGgOWso1arFU8PHox/duzwiP5JIIAvz5MskCrPIwRaLl++DN//9BPuvf9+tRRgGV1Lb96D9FwhzaHH7r0Xj+Tm4G4fHfJcrhIDAQqbjET/sgwGvJuZiY5Pj8CE119HcEhImQPXZXRpL3laFQBQAYAiB4c3HV5vHdtbxyUDefPYKgBQ3qZFtT1FWYAcrYQLF9D78ccxos8A6M+cRo3fliA4Oxuhvr4IlBXhbW43fk1IQFuLBUGE8st5e4TUU41ecqS1ej00ej1HYCnuHZudheWpqZifk4N7nh2N4SNHIjIqqlQe2LTwiY2NQbtWtzELgej1tDiVXlIKgIj8C1BAqgZAMWaJzk8OvwQA+EFv0MHAYoE6+Oh03AehuC/synn9DgezADIy0pGZmekR9BM5/hz5J6q/08kAATni7dq3w7gJE9CseYuCIIlbAhSeHzUKv61YgZDQUG4/nac4Wg+Fr7fQEaCFvI9Wg5cmTMTAwYPLdYT8Uqks9D2ldRx+7z301moR4euLMLOZ0wACyBFxu/FDejrihwzBhNcml8qYU2eYghbwpvOh2rr0LUD33PgXx+C3FSt5bqQXOf2+vn4MdNKL5lByDC3+/ljz52pMeHUShj49QgUASv9y8Rm9eQ/SeKDn6sb1f2FM3z4Yac9DfQLBSxgEcLndMOt0SPDxwWc5OWjU4xFMmz0bNWrUKKgRU0Y2Lm+nVQEAFQBQAYBi3JUqAFAMI6m7VHoL0IJt2ZIlGD2gP97R6RDmdiOE0gHMZgYBSF2dHN7o9HQuu2amiD8J6dGLHGmKrvsHQmP2BQxGaGQnGvY82BMvAFmZ+Co1FTMzMrBi/V9oecst3rep243BA/pj04YNCAjIjwALEKBwGgBRV4UQoHgXFQJISZ4WtnqdHno9CQb6MAig3ER5Pqb6c2nALGZXkJNPkXwBANB+mVmZSIiPx+BhwzB+wkQPKFJUmoTIt/xt+XKMGDYU/v6UmhDETIWiIvtFGZb2o37TuaOjzyOqWjUs/31Vha6bTHbJzsrCHXVqcx3oYFkMkPQAIvz8eLymuly46fhxHDp3HqFhYSoI4P27rsAZvOl8lHJXqvzpBOA4a8YM/N9333mqpxAIQAAAMaYIAKC/uRSgnx+2b9uKB7p0xszZ710TYFnljV4CBvD2PSgEhXu0b4chmZloJKcAkNNukzVbrjUtgI5B8zg5/2dcLnxis+G2J57A5GnTUbtOHXU+v8T4UAEAFQBQAYBiTJ4qAFAMI6m7VAkLkEM59bXXcGTuXPTWahCo13tAgGA5v4/K/TDd38eHH8r0btQboA0MgsbiD42vHzS+FoCcY51eUmzPy4UzNRmIjcaWpETM1mgweMZM9Hz0Ua89wGlRkpqcjJubNUVoSFh+GIQU/Jn+L6UBkCMvWAD57/mlAZVAANW91hskEECACEJpXyjV08KXIvvEHrBac5GVlcGOP6UUEBuASgW6XW70fOxRDBoyFE2bNy9W9F1EwUmE66vPP8PiX34BaQcQO4EW3EpGQOGIOf2dk5PN7WjWvDme7N8ffZ58igGNyrBNenk8nF9+iTscDtA4FWkApBKtcbvxSkwMGk+diqdHPVMZuluh+uBt56NCGaOCN1YAAIsW/A8zp7/FACTNiUajwcMAoPlIzCsEAJCOR1BQEJb+/nsF733Fbb4370EaE/TM27FlK0Y9cB+m0vW32RBkMrFQn83pRGJ2NjMCaKO2FAcMEI4/Uf6dOh0L/v0BoM+4cRg0/GkGsIvS4Km4V6lkW64CACoAoAIAxbinVACgGEZSd6kSFmD6ut2Ont0eRNOtW9Feq+WoaqifH5fpIYE7o04HeihT5J+AAPrsYzQxAKANDAb8LNCafeHWGzgVACKv3G6HOyUJjlPHEJ2Wio4nT+KTBQvxcI8eXgEBqC/bt27Fo90fZgVq4SDTe8E0gHw9AAkUkFIZBEAgwAIhAkiLW2IK5B9DyyCCciNKJL3I4RaOd2xsLA7s34s+T/XDjFmzuNSeu3CJu2KMMrEIp7z4hfN/wnuzZnH6Bi2twiOk8oZcmosVuUnDIIijcDc2a4p333ufAQcBEJS2KGMxunfVu1Bfdmzbhv733YepOh9EaLWSFoDFwuAVAQA5ej2GBAbi1zVrvTLWrrrRVegH3nQ+qpAZy0VXxbyxft1aTBw3nquXGAx6BiCpIoCfnAZAf9PcQiKAcbGxiIuLwbb/dnnEUMtFZ6pQI7x5D9KYoGfRj19/hZ/HjsVLZjPrAFEaFqVjERBAQYPTaWnIycsDOfZOd0F9evqLvhcbAQQmHx9YDQbss9mwxmZDQKtb8PTYcbjr3vtYz0V1/i8/gFUAQAUAVACgGJO8CgAUw0jqLlXGAvRA/+rzz/HRmBcwXq9HuI8PAo1GyeGniL9WexEAoKPa68Gh0FoCoPEPAExmaAxGUmorWC7Q6YQ7OQnOU0dxPiUZI6xWvL90GZq1aOEVx+z7r7/CtKlvsoq/EgCgxQMp+ZNQnNAD8PHRShoGWi1T/EV5wIJpApJzLQEApANA1QAIAJBetImIiMNJOgA25OZaeYGUkJCA6JjzOHD0GJ/zep1vsRhPTU3F65MmYunixYiSSxQGB4ew409VDIiNWbt+Y+zdtQNOhx1PPNkXjz7+BC/aK8tG9u3Ytg3uO34cbdxudv6pIgClAdCYNRPjJC4OgxYuxB0d77xu21cWu5VGP7zpfJRG+9Vz5FtAgI/79+3FyKHDOL2J5hEuBUhpYiazh5HE+ihUqSM7G1s2b8S+Y8dA85K6lb4FvHkPchpWdjZeefYZ6H5ehO5GEzvzEfIcTGsHmoMTbXlYk3ABdpsNEQpnnwILtKbgtYVcXScLwJrsbGyw2+HfpAl6DRqEB3v0QPUaNfn5e73PztK/AqV/RhUAUAEAFQAoxn2nAgDFMJK6S5WxANWv796xA4bHx6MaUTwVuf7C+aeHtZIBwPn/gcEyA8APWrMfgwCUBkDUeGXE2W23w3UhFtYjB7EhNQWTtFqs/3cnQq5Tybco2vuUV1/FiuXLC+SeCiBA5MMrSwAWTgXITxMgcEBKG8jXD5C1AGRnnlMBoGE6pMvtgtPhRF6epPJPTACrNQcUOYtNSubo//UuYohhsOTXXzB54kTce18XPDlgGDv5v/6yEHqdD2sEhISG4+HuPdH1gQdgy7Pjn5078e6st2A2GTBt5kwu0VgZIikS22MLpnTpgpEuF0edGADw9QWVBKT/35qdjVeDgrBx6zY1ElmKs5k3nY9S7IZ6KhncpHkrLiYGT/V+AnFx8SwAKEoBKoUARbUVmqd+/20ltu38Dw0b3aDqAJTBSPL2PZiYkIBH7roTj0ZHo5kcICAdlmBfX4mFBWBHVhZejolBukaDJk4n7tHpUFejYf0g0hkKplKSOh0CjEZsttmwwNcXbQcNRpeHH0ZEVBSPsbIoJVwGl6tETqkCACoAoAIAxbiVVACgGEZSd6kSFiBHaeiA/ghftgydAFa4FwCAcP4JpVemADAYQMr4AYHQBIZAQ+JrvhZozAQASCkAwtkVTro7Owuu82dgjz6L95OTETBuHEa/MKZIGwuHnf7zUs6qPS+PRfZioqNx4MB+HNx/AMeOHcXeXbsQQKkJcnRenICcdGoTsQCoj/mUf0kkr6joP31PIICIbAlAgMUAPX2Ullput4tTAKhkHb0TCEDva/78A4dPnESNmjWvWbmY7JGbm4vB/fvBas3Di2NfgX9AEDu152Ni4HI64GsyIioiAg3q14DR6Ie8PCd8fDRwOt3ItdmwZesWvPLyC5j21tvo0atXhR/bYlx1vfNO9D6wH5FOJwtXEgOAFqI0ZuF2o9PZs/ho7Trc2qrVdQMwFd5opdQBbzsfpdQN9TQKC+RkZzMAcOTQYRb9M1AKAFcA8GUhQHLWRCUASkVatmwJFq9YgTZt26kAQBmMJG/eg/QsPbBvH3p27IjpJiMCcnMZgKX5l9IA6LNLo8HCtDT8ekMj3H3//dj46Se4OyEBjemZqtUihAAAX19eV/jq9fg+KQkpDz+MvuPGo179+vxMvl7AvAzMXqanVAEAFQBQAYBi3IIqAFAMI6m7VHoLkBNFtZ373tkRs0wmGKiMHwEA9JIj/iz4J6v+07vQAOASgGZfaINDoSEggIQAjSauBsAaAIVBgFwrXMmJsJ89hcS0VDyekoLFu3azsI9yozZR5JyopkmJiUhMSER8XBwSExMQHxeP2JhoxMbFIT42Dnk2GzvotBgllXyiv9NC9NSpkxctHgSoIKj7+WUB8yP8BcUBSSyQgAEBEEjvypdGI6UACACAFkYkkkUvoQnw5+pV+HfvPtzYpMk1L2gITHjphReQmpqBYSOe43QFot6ajEaci4nhc9WoVg3VIyMRGSFRbl0uN3Q+0iLK4XQhL8+O4ydP4blnh+LZ559Hr8cfrxRMgHlz5mDVpIkYptMhxGDgVACiosJiQbzRhNWZmUh54AFMf+edSn8/l5cOetP5KC99rGrtoLlt5LDh2Lxxg1z2zwCzWSoFKJUE9PWUUiVA4I8/VmHW++9x6lFxq5ZUNZt6s7/eugdFutuq5cswrU8fTPPz4/K2BLoSA4sAAHLoMx0OfJ+ZiZievXBzy5b437iX0CcvD5FUTYiEhmWtAErJc2i1eDchAbWeex6DRz+HoOCga35WetOm5f3YKgCgAgAqAFCMu1QFAIphJHWXKmGBl154HmHff4/mJNgn5+aJUn/8rsjVEywA+s5EefGUm0dlAOlFFHejSdIBECCAiMKTGrA9D+6sTDjPnYY18QJmxsXB+uRTePGll3DixHHs/Hcndu78F/t270ZyUhLgdKKGy4WmRhNutPjhYMNG0IaGwmQ2cx4/ObaUVuh0Ojy5/pID7sKhQwc8KQiFwQUhCCii/pQCICL9xAJQRvsLAwAEBtCmzP9XHp/OT8cnh1yAAOvW/skAQOMbb7wmh5uO98LoZ3HuzHm8MHYiXyOzyQijwcgAQEx8PKcbVI+KQo2oSESEh3AfCACgtADJTm5+ZWVbERt/AY/1ehCLFi/GDY0bV+iFFvUp8UICmteuiel6PWoRnTQiAqtuaISzwaEchTK6Xdiw8S/sPniIdSHUqJL3pzVvOR/eb7l6hstZYOrkV7HwfwthNFK0XyenAUgMAGUpQPp706aN6D9wIF6eNEllAJTBsPLWPUhzLokGv/PGGzj6wRwMMplY9Z+qsERZLBz9Jwf/fG4uvtPrUee552HNyMD6N15Hf70eJkrXMhqZ/k8VW0j4L8nlwntWKzpMnYq+/fp7gKQyMFuFPqUKAKgAgAoAFOMWVgGAYhhJ3aXSW4Ac1QebNcG4hERY7Xbur06AAIIBIKcEKDUARElAevcxm6ElAECUAyQdAAIAqBwgAQCkSOdyAqQDkJMFV+IF5MWcx5m8PExPSkKITodwvR41tFrUJgFCg4H/9idHlxYMTid+jqqGlaHh0LilskK0KfP/hZMrIvCHDh3kqFNhZ8+TjkBVAagcIItWUfm/fBBAcu5FmUAR9c+P/nMagcwEKHx8cvrpHIIF4HI58df6ddh35Cjq1qt3Tc7n7v/+wwvPPosXX3mD6bZGg4FFuMR7YlISsrKzPQBAZERokQAAMwEcTmRm5WDbtr8x+72ZWLJiBdftruhO8eQJryB93jz4RkTgv8goGAMC2dkXyuQHDx7AA1274M233q7wfa0Ik5K3nI+K0PfK2EYhBEilSOd98IE8P+phMhk9pQDJ6RelAOnz7t270OKm5vj8m+8qo0nKfZ+8eQ/m5OTgia5dcNPOnbjXYGCFf0q94iosBNBrtdhnteLz8HD0mjQJu9atx5lPPsYjFDBwu9n5J7aAH6WR6HTYlZ6OX8PD0GPGTNz3QOdyb9vy2kAVAFABABUAKMbdqQIAxTCSukultgDT/7dvx6z778NQrZZr9tKigRR66QGuJ7EevZ7VeoUmgNLxV1YI8PHzl3QA/CzSi3QA6GFPpfIIBKAINDEAbLlwnDjK7+RE+8kMgVyizXPUOt/BJ+Ozo+1y4dO69bHDYoGP/P9iPxbfk18i8k5/nz17pkgAgI4pfqt04vNBAEoHkGj+QhNAq5VAApGTKAAAIU6kdJ4FA0AAAKQH8PfmTTgbH4+QEMkxv5rN5XSi+4NdcV+XR1C3fkN2+invn66LmVI2DAYuK3guNhZR4eGoERWFalFh0nnk0ofifAIkybXlIS09C2NeGIXW7VrjhRfHXnW7rqYPpbEvpYh0aHM7K45TSkhAQCArk1NaiAR8OHDkyCGs2bgRQYFBEihVwTelyGZ564o3nY/y1teq0B4GAAAsXbIYb7z2GuDWeBgAxMiiUoCUAiCqjFBK1pnTp+GGG3+uX3/N2idVwbbe6qM370HS3bm75c0Y63SiHpUJ9vHhtCt6kaAfjZcNGRn4oXFjDB8/His+/BDBa9eitQy6k/NPQAEB/AQALE1OxpEOd6Dv5NfRvHmLSjE/e+u6Xu64KgCgAgAqAFCMO08FAIphJHWXSm0BekiPH/si3F9+iQ7k+Mu9pcq85Pxzjr/QApDf+W+hCUDpAXK1AC7lQ1UBmAXgD1BNaGYB6KhUPRX8BRwOuFIS4UqILyAQqHRk2JmX6wMLZ5rKC31dpx7+IWEhp9Pj8FN0XcpHpFc+EEDfk34A0RQv53CLvNSCmgAF8/0px19oABBLQHL6pbz6ywEAdGxyOqkc4PHjx3AqOuaqVeipb1s2b8boUaPw+rR3GUyhCBtH/uUXAQCUBkAmpv2DAgMRHBQgpzRQXzTMclAKMtodTk4FOH32LCa/OhZLVv5WsSmXlHLhdKJ3r144fOgQ05HpRSAAsQDIZgQK7N27B9NmzEDnrl0r3H0tIrDUcHG/UNqH0+GQSlTKi24B8tB+Vws2laRRvOl8lGQ71WMVzwJi/O3YthXPjhiBvDwHDAapNCoxiAgAoBQA0gKgjdhVlMZFoqw79+1jcEDdStcC3rgHxdzz7/bt6Hd3J7xjscBgszHtP8rfn1kA5NTb3G4szMzEjo4d8XDPnvhu7Fjcf+EC6mg0nDpIFQACqZKEHGD4LCkJmgEDMPilcYiIjCzTuat0r1LJnk0FAFQAQAUAinFPqQBAMYyk7lKpLUDOdLvWrdHnxHHUcTqZ+k/OP20kbScAAHrnmr0yICBq95LzzwAAsQXkd63RBK2vnwIA0OfbkJz05ATYM9L5POwkswPvYgohOfoO+bOT3uXPdIDlfhasi4xipX1y+CWqveT0M+We3hkEkHLdSReA9rmUE6RMBeDIPjEN5HQAiQEgKP9S9F/oApBDLRgAErKRX6VA5NnTdwRCkBZBUlIiWre5HZ9++dVVL2roeGNGPwu93hd3dLqf+0XaB+TsEQOAQABy/pkVoNfD12yWnEED/Z/k9Op0ElhBfRMbAQA51ly4XW48++wwzJrzPqrXqFGhxzrZZtVvKzHwqadQq1ZtdkYEC4CYALRlZWUjPj4W6zdvht5gqBj9JeYMwBUgjh87hv/+/Rdbt/zNn7Ozcnjc0pUNCw9Di5taoH2HDri55S2oVbv2NelNlJRRvOF8lFTb1ONcvQUEAHDq5En06/0EMjIypTQkyuFmAUCJAUD3nZgrCaDasOEv7Ni1iyugKEGsq2+B+ourtYA37kEJcHfhuy+/wC8vvICxfn7Is9tZ+I9LsMoAQJLdjm/tdhiHDkNYeDh+enEMBms0CHA4OO/fAwDodEhzu/FuaiqajhuP4c88A7MKFl3tpfbsrwIAKgCgAgDFuH1UAKAYRlJ3qbQWoAe5NScHTRs2wJu5uQh0ODg3T2zsbMrletjBV1QEIAFAThGQo/+cFkCUeUodIJCA6PImo1QRwIcYALJSvsuJ3OREJGdlSY6/7LiT8690+Pn7Qv+XrdNhRlR1OH20krMvt5UdW6a7U8vdXHov12qFy+2CH6UiXIHqrXTahSaAVOJPpAFIQICI/CvTBggMoE1iBEiRWcFIoHfa98yZU/h12XI0bd78im1RDjY+jtOFR7p1xZODRsFIugpyVFekAChZAMwEkFkBBAKYjAYGAKgfoi/i+KQDYLPlcWnA777/GiFhARg6fMRVta883hjEuGjf+jbYcm0cmfT3D0BAgFQZgmxC13DdujX4/Ouv0bnrg+W+vzzG3W6sX7cOkydOYEerc7eeaNO6LSIjwtnpIlYKjXsa86fPnsPfWzbj9xWLufb6+3M/RGRUVJn00xvOR3kcc1WtTakpKXii5yOIiY6B0WRiAIAcf5PJ7BECpHlHzH+rV6/Cst9/x62tbuOxzJow6lYqFvDWPUjz7DODBiBgyVJ0pfx/lwvhFgtXARACgKdyc/G5ry86TpqE88eOY9u0N9FPzv+nfYJNJvgbjawBcMZqxRc+Pug09U081rt3mcxXpXJBSuEkKgCgAgAqAFCMG00FAIphJHWXSmsBWqBlZmSgeeNGmGWzwWS3c9TfAwCQs0mCgLKzT5F+jj4rov0eEED+jsUDKRVA1hAg6ryGAQBpKeJ2OeHIy8PBxEQp0k+OPIA8WTiPqf9yCgABAA6AdQGsAKxuN9b6+2Of0cTRdYpeO2T1f3L0goODEB4ejoDAQISEhmLTho3Izs6CwWC8bCRUyQRQ5vYLIUDhPJOTz3R6BgPkqPolFrMSEODifVNSU7Bz775rWtRQicOHunTBmPGvs7MuNi57KEf9BRNACQpIn3Xs9FIVgMIVC4gZYbc7kJmdg392bMEPP3yFZb+vqhRj/ZeFC/Hy2LE8BshhphQAYgKIyCQxMgKDAvHD/xZ4AJXy2HEaQ5RD/e6Mt3Hs2En07zcIrdu094ga0hjg66vXwYf1KrR8f9I9l5CUjKWLF+HXxT+jd98+GDJsmJSbXYq6B95yPsrjtapKbaKo/oC+fbBn9x5mHBEIIBgAdI+JUoA0fun7P/9cjc+++hIPdJHSbsR8eyVgtirZ1Ft99dY9mJ2djY63tETX2Fjc5uuLYKrWExDAAADR/+n5vysnB59Vq4bBU6Zi3U8/wTr/J9xL/wcgVJn/r9djY1oaNjRqhF5TpuKOjh29ZY4qcVxNQtw/+WGcEuyyRiNliLrdzhI8Kj2TvHNcaqS3ju2t46ptLji0KqKdqQd+YbdAksxRN9UC5dMCtBDLysxEs0Y3MABgLswAkJtNUX1+ybn/lwMBCBCg/QgIYKdEdpCFsCBF/en/tsTGIsNqZeeeNh8qK6TTwabV4oJGg/N5eYh2uXDSbkcSgExpYmRa800tW6JV69Zo1qw56jdogKjq1TnyxHnu8vnoM1Glu3d7EBERkZcUAyx8ZUQEn0v9yX0QDj85WLQJdoDUpPzceuWx/p+9K4GzqXzDz+xmsw9jGwbRQvYKhSwRSqmUVMqSRHahItqotKlUSpu0+7cIkex7thj7OsbMMMxq9vX/e97vfPeeuQYX98pwjp/fnZl77jnfeb/lfu/zPu/z6uoDJ06cwO3t2uL9jz6+oEGQkZGB++66G0NHj0daerrcT9NolfOnyjCS7u/jrfJxyQKwOYd0EpkKYIAyuhFkWGRlZyM9PQMH9u/BiBGDsHXHzv+UMn5BBnL4EG0Td/w4WrdoLuwPHx9fEQIkCMBX9itttGrVSqElBwUHu+K2Lr8GnyMhPh7NmzbB430HodOdXSSdRVI8vL0N6rWv/EymB5+Lfa4KbnggJ0cxPLJysjF69AhkZaXh62+/lfMulePlLufD5ca2LnheFuDaNmzQIPy1aJFUJCEApVgAKgWA/znHeB4BAc617j0ewNBhw2UeevvYU8IsMOC8TH/eJ7t6Durvnj27d6NF0yZoWKUqSnv7INwDqFWuHBrm5yMsNxdlcnPxV3ISvr/uevR/5hl8Nm4sGu7ahfqGFgur/LAKgFT48fbGt/HxiL3zTvR+7nmE16x5ydao8zZoMfiABQCYOsldDqS7rmsBABYAUAzWGKuJV4AF+GXOvGKmAExKS5PcvKLImUSThdpvRPWF4m+qCqAZAjxHawbwZ8mnN9ICzOZi1D81JwdRGRmi6H8cwBuZmahwQz2EhIWhXKVKks9Mxz20UiWEhoaKKFCpUkYU1yHqbha30/fRgnid7+iAY7HHnM49LZINYGgDaEaAAgHMAoBFW435/7t27cCKtWtxQ736F7SpSU1NRY977sEzo8aDYIBZ4I3t0QCAVGpgxN8AAeR35v8zNcPHxyZiqO1DdgJ1AHjNI5EHMeDJ3thz8JAIdxX3g47HyKFD8Ov/fkGZMmWE/s9KAHQ+GJGkDQ8fPowmzZrijbffLiSOqEGd/9oG69etQ++He+LpIaPRpOnNMt5K+JUQsIeaD0r4kdUgFPDj46NKVsoYNUA12iErOwdJyafw3rS3cSTyAL6cPVuV2yXqAAAgAElEQVTGwqU4XO18XIo2X+33OKNDzkwUcrWYkuLhgbdefx2fz/xMxiTHnMr9DxAglmAAwSgeXHv2H9iPhPiTqBhaCWHVw3DrrbehZatWCA8PF/YAD0sbwD0jz9VzUPfTzz/+gP6PP4Fr6tSV7/gyAf4oW7I0yvv6oBTXqNwcxByNQlCb1rjp5uaYMehp9M7NRUhBgTj9Zfz8UJLMEW9v5Hl64v2TJ1HyyScxYOQoYfBZx4VbwEoBMAMALEFlUE8v3KSnf9Kd9HF3Xdtd15VNk2XnQoMkqEJTiwHgyglnXcstFqCTwNJp9+/bhxo5OeLkmw8zlew0EMBIB6DDYRMLNBwQiTjTUdZK+YZQnuS1G7n9WvBvDZ3Q/k/ihZdfPu0Zzfn5Z4q2F2UYDQD8/NNPeKpvH1QLq+60/XRlAHOpQC0QyM0uD7IAeGhWQFEXT05KwgM9H8KLL53+XM42hgDNPV26YOjoCTYAQH+WtqEzR0dfAwEaBNAMAKXHoGjhZsePn2VEmSyAfXt3YcL4Z7Fle8QVkZ+rWQBN6tdDhYqhkgJC558gAFkA7EOmP8z9/Rfs3L8flatULQSsaJBFb3YvVcRc9yvHTcd27TBw8EhUqx4uG2w6VWbRRw0AUAOCfU4gQCpUmFgpeu5kZuUgOzsHr05+GQkJx/DBxzNstdqdHYcXcp6rnY8LaYP1mXNb4Hyj8PHxJzHllVfwy5w5UnJTO/8E1zQTRa81nDtcZ1gzPiMjXdYbVq0gC6Bu3Tro/kAP3Na6tQAH1uF6C7h6Duo18YWxY/DZjBmozvXJy1OYVCWDSwrjg99FTPOLi43Gg717gykj0ydMQJeyZVHt1ClU9fBAjeBghPj4INjTEzGZmXg/MxMNX3gBj/frf8kAStdb+/K4ogUAmPrBckztxnCXLSwA4PSJbwEAl8diaLXi7BbgF/r4ceOQ8cH7YObdmRgA4lCfgQlAJ5/6ADrvXxxOgwHAvwkIYDRDAwqS35+XJ87N51lZaPvFl2h/xx1yliscLn0/bjgH9u+H5UuXiQN4PofeGPMzsvExpTTYgQBHiylLcdPLjdGCv5dIFPpCnon3pNjSXZ064ulhz8nPjtcREMBgAuhSd76M/Psw+s8KABQBVCCATd+AugpGycSc3FysW7MCGzaswqdffHlB7XTWpo6OhthUdbhc4nwdkXPdd/BTA0QHgs4y0wGUFkBJ+Z39t33bv7ilZQvUrF0bVDY/lXJKmkLF6lq1aomSfr369W1pApciSpmdlY1HHnoQlauE4Y7O90j/idDjOQAAXe2BY8EMlGkQgCUf4xMT0feJh9Gnf3881KvXucx30e+72vm46AZZFzijBThOkpOTcXD/fkREbMfB/QeQkpwsuiN+fr4oH1IB1153rcyR+X/Mxf59+2Vsli5dRuaTXns4r3SaCX/mOXrdUWtOngh08l7JyYky9xs2aoR+AwagUeMmbl1/rsbud8cc5Fjp0KYNDh08iHLlysnaRJYV11ats5KaegqJiQkYPW4cliz+G9/PmoXalSojyEPl/1fx80MlANW9PJEcfRQrAgJx90svoXOXrldjN7n0mS0AwAIAihxQFgBQ2CzutIcFALh0TbMu5kYL0BF6rkULDPLwAGXmzJUA9G0dmQBaE0Dn/LMCgAYCdMk5fY4ZABBHz1T+j59/NicHH65dh7Dqzkfpz2UO88YnPS0N7VrdJiXgzjcHWjt9ZjCA99YAgHbItdOlz6NS9sxZX6N1m9svalNLFsJD3buj/Z33IKRiJbGd7dlMFRs0E4AUfmEESPk/LQ6nov+26gXa/nl58rcvPv8EnTvfgQ6dOl1UW8/UJ9omyUnJiIqKREx0DE7ExYn+BI9SpUtLikeVqlWkfB9ril8IYGK+P++5ZPFiPPzA/cL+sFcEKGmLNhKkWbd2jbzHCBbpyLwvhRcpjpmWnia/t779dtzb/T40b9lSwIGLbdvZ7LRm1So8P3YcRo6dKIATHStV4pFAgFHu0aj0oIABu9gjyz1KPxch9Md0j9TUdMTFJ2Dw00/g13nzbGKC55pLF/q+O5yPC22L9bnTLaDBoSORh7FwwQKsWbVaorUVQiqgXLnyCAwuJQKuudlZSE1JQtyJOBw6dBBxx44hIDAIpUuXtlXWkPXHlGokzr+RhiTrDgFIowlc01iphelHSUmJIKOgbNmy6HZvd/To2VPWAx7ummdX01hwxxyMP3kS9a+9FuXKlkUJSfsIsKVZEQxgv8XFHRcQ/PkJE/D21Dew7d/tCAmpIGsOgfhSAf4I9PFBSR9fHD14ACWrh2HQuOfQoGHDq6l73PKsFgBgAQAWAODE1LIAACeMZJ1yxVuAG7JO9ephZGwMMnNyzihdqZ1PzQQwO/ha+V8DATryL5s/k9OqAQBeQ6jaeXmYHB6OeX8vsUUPXGFw88aH99m5PQKtWzZHlarVLkjoTtPtSXnlZpWb3ZQUOrRRhTaqfN6jR6Pw4cefSDkjVxxvTJ6MTRu34KFH+56WK2sGKERvwXD8CQDoyL9UMZAKBvbosFRaoEq3nx9GDx+I/8393eWCeLptsTExeOnFF7Fi6VIRbGzUuBmuqXM9/IOCBA1KSozHvj07sXXzP2Dk6MGePTHwmSGi+XChUXd+jukT9etcA1+/EuL0c+PJahG0Czenula5Es8znGctWmmkrvC8U6dOISrqiLRtwNNPY8ToZy+4XWcbD2wzKz506nIvqoaFK/2GIio96NKPdgBA0f+VA6Z0NxydJ6FhZ2QjPSMDL780AVWqV8boMWPd6mS5w/lwxXyyrqEscPLkScyf+zv+WrgIJYNLoV79hqhTpw4qh1aUVBlfPz94enlL5ZacnCwQwDsWdxIHI49g+9aNOHhgn0gC0KnT0X6daqQZAfrVi5VgTGlgHI95ebkyR8kGIAjAkrRMB3h66FBUrVrVAgFcMFBdOQf1Wrx29Sp0bNsWda+9TqrhBAUF2hgA7G9+r8REH0X1GjUE0KFgJMFMrr0aLDBrRezatVPA1ZFjxqBixYpuXZNcYNLL/hIWAGABABYA4MQ0tQAAJ4xknXJVWIA5fR4ffYRmLMfn4LCbDWBmAmhlfy30p1X/bcCAKYrDSL/5YAlA0j9nZGSg7tixGOViZ8Rx48PNy8YN6/HIQw/By9PLJj7ldOd6eEiOI6NedCR1TfkdOyIkaqbzxk+dSsHQESMxaMgQ1+QyFhQIyNC+VStMmvIufIooaWhmJ4gjawABGgAQMUZbCoBd44Gb94htW7BsyZ/49qefVOTYhWXiIg8fxvvvvostmzajdZt2aNOuI6pWriJRa6YnEJhQOcOMWntKfvDeffsw9/f/YdOm9WjXvh2e6Ncf5cqXv6BNIe3yx2+/YdCAAcIw4AaU0X5FlzelR2iwxPZ3OtJ22Co3N0fSL1JSUrBnz26ULBmMia+8inYdOjg9fM51ItsasW0bHu7xICZNfkel2xgVC7Sgo4r2U/hPVXqwlX30U9UAqAWghABVqUrNBOC1Sb/Ozs5FSmoadu7aiWee7oPVG/5BcMmS52raBb/vSufjghthffA0CxD827tnD77+4nNEHj6CFi1a4aZmN6NKlarwDwhQ6UKGyKkeRyJ6ytShvHxkZGXi+LFYrN+4CcuX/iUCfzqtRmuP8Hc1fpUgoF5/tDYAxyTbkZOTIyAAwbUTJ+IElGjesgUGDx2GWrVrWyDAeYxfR5YaP2pb7V2wrmsA4N2pb+LliRNR+5q68nXBNSQoMEi+F9nXTO07GnUEnbt2EfbV8CHPIDS0koyF4OAgAQsIAIhWQG4u9u/fh/t6PIBBQ4ZKEMA6Ls4CFgBgAQAWAODEHLIAACeMZJ1yxVuAG7HdO3eideNG+CggAD6Mjpro5Y4GMDMB9AZDUgGMfH9uIHloIEBvRLRDwvx/RgkKfHzwTFYW1kfHuJyOXJTzUZCfj/j4eLRq0Vza51/CXzahzh7MIy9VimJy9lzHmJgY2bjm5GRLHvkvf8xDh44dnb2kU+dx40XV7WPH43Hb7XdImx0j446pChKJoxNoimzrNAUR5srPB3tp8FO9MX3GDKG5u5Jyu3DBfNzfrRteeeV13Nn1XqRnZsqGL6BECVWi0NsQrtMAgAEQ5ebmyfNxfLz34bv47KP38deyZUa0qbBA5dmMx2vk5uTgqf79seSvv1D7mjryfMrxZ0pEYRBARBR9/aSNqmyiyl0mEJCfr5wVlkzMzEwHKzOsWrkc48ZPwOChQ13mpLwwdiyOHo1Ft/sftvUvnX+2WfKspeSfaqOI/5n0AXyEAaCfSek9mPf8fAYKH2ZkZiEzMwuP9OqON999F42bNHFqDF7ISRYAcCFWc+9nOI4jtm/Hpx9/jJzsXHTu0g31690oEX+dr0+30QwiCYPIVvVEUfPz8/KRmp6OiB07MG/uL9i3b6+s4ToVwK4LoMavZgbYdEiMcqYaBKBAIOcVqeNxcXFocWtLDBk2HDWsknDnNSAcQQAtCurKuvA977sPq1evQqVKVWQt1QAAxSDZ1wTEyYIbNnIEDuw/gLfeeEOAAK5PuiILHX2OF83+6PfUADz0cK8LYuedl4GugpMtAMACACwAwImJbgEAThjJOuWqsAA3Yi+NH4+T097DnRSfOwsLQBvEEQiQSLMW/zPlydMRdTxE/C87G23efRe9H3/CpZFnDTjw1XHjI2kHx49j2ttvY/asWcIE4Oa3KKfa3Ga+X8LfX1gAWlGezjXp4evXr0XzFi3x8uTXUKfutS4fL2wzc+bv6tQJvfoORNUqYbZ7FCUKqNkIWovBJl5o9A0/TCdy4R//g6dXASa/OdVlGy/m9r7+6qtYvXotBg8ZJZF3RvepEE5xQjoGktMu5esUCKCcA1P5ugLlrLKO/Zq1qzDtvakYMGgQut17r3O2NQTNnnj0EURsj0ClSpWMe6hqCWYGgHZOpF1+JRQAYPyXlAmDTk/wSMrqUR/gVIqkf+zcuRMdOnXElDenmpwn55poPktHQ6lX0LptR1SqGm4TRNRlHO1VHnykGoCO/uvKAKr6gx0AsKd7qMptbDtp15lZ2SDI8vGMD1E9rDJ69+17/g128hMWAOCkoS7RaRxnrN/+0QcfIDcnD/c90BO1al4jgBfXY8XKsTNIhEmkU0rIKjFAJY0NS5pNdo6Iwf3w4/fYu3eXjE0NWCkWgJrzGnzTOiS27xACwSJ2moO0tHSZV8eOH0P8yRPo1Lkznhk2XHQ3rKMICxglGWk/rksx0dEg64osipzsbOkHpquFhYWhcrVqEnW/WJA3MyMDjW64Qa4TGBSMgAB/W0SfAAD7l7oOJ+NP4rXXX8fXX3yJhX8uQGhoZVnrdRqWfB/4+iI2NhZ+/n4YMny46OVYx8VbwAIALADAAgCcmEcWAOCEkaxTrhoLkIrZ6daWeGjfPoRSIO48nlw72tz02/L/TSXJHJ2BLd7e+D08HH8tX+HS3H/dZGecjy2bNmHQUwNwJDLSUIdXAkY6imLeLPFv3FCpevKl5Hxulvn3RQsXYN+RKCmHpcUBz8N0Tp3K+6xcvgwjh43A6OcmwdtHbarPdpijQTryJkwBALt2bMO8337E738uRBmKbrmIIvrJ9On48bvv8fykKVIqkRF/HbFWJetU9FqL19kj8goA0M8kToHk36cjOiYa3e/tgjfffgtdu3U763PzcwRlutzRASfiTiAkJMTGgvDxoUNCYT1FT9ZAgHL4CUr4SbtsecuGgrkZwBInOjNTHBXe559/1qNj5854Z9r75y0wKQCVdoBycnB35zvRb+AIybs2j0MBSlhb3ctL2c5IYxBbGg4X/+ZFFgBBAKPkI7tUj0cFAOQjm5TrrGysXLMKv86Zje9/nuPU+LuQk5yZgxdyXesz528BjrPY2Bh88eln2LN7Lx55rA9q1brGKCPK8U/BULtYqJenYr+o9CECYdSWsM9PtkCYMUwvyc3H3v378fXXMyX3m6CqAvcUAMBxatYIMM9x888EDzmnOLeoG5KanobHHn8cT/TrJ9Fi6yhsAa5F0UeP4u/Ff2HTxk1g+dCggEARUSUQkyOgSpowKwICA9CkWTO0a98e1WuEy9p3PodmmO3buwc3NWyI8PBaojfD/H+V2x8oIC+/R2KjowVUeva55/DsiOFISEiUSjh8n2KrwUHBNrYIwaNrrq2L0WPHSsrHub7TzqfNV+u5FgBgAQAWAODE7LcAACeMZJ1y1ViAX/Lr1qxB3/bt8IKPD4LOgx4vzozBGjCDAeJ4Oig6J/r44NPKlfHtwoWoXLmKW+zrjPPB5+Wmc/u//2LxooX4ZtYsxB07LnRXoYMzMkYnELDRw8kW4IaHAnVa8Xjpkr/x4YxPcGeXrm7dwLC9c3/7DS+MG4fBQ0cjtEpYkaUBzQY1gwD8mY7iulVLsGnjenw88zNUr17DJfbntcmomPHxJ3j2uZdks6fU61VE3SZcRwo7qeuGer0GAJQOgHIwzG1mmcLU1AwcjY7GkCH9MfOrr6VaxNk2iiz/t3jRIpQpU0760lYK0VuJ5XnLqz0FQNH/FQPArBHAvhcwy4HBIpHPzAwkJiYKhZU6EGOeG4dej/U+JzhBY5udHjI7Vq9aiT/nL8A/69dj0uR3wWc2n8P7C0hhtFnb1ZZvLfn/9vcJBBAEMLedKR90GLKzc0RrYf+B/RjQrxcORB11Sf8XdRFn5qDbbm5d2GYBNV4zpXzflzO/QI+evdG0aTNx+DUTR+aDjQFAHRHD8Zfxr4QlyQYoinGUm6tSdtauX4/Zsz6XvH4pW2kAAPb5pxgG5jmgQTBJK8jPR0ZmhlQHod7G4cOHUa58OTz73Di0vJVFaq1DO+JJSUmY9zsFHBciMDAYNWpeg/Cw6ggNDREHmxUYKLJIACDuxEkcjjyCQ4cOIC0tGc1btECXu+5GxdBQpw1akF8gggJzfvoRfR97DHWvvV7GggYA+L3INYgAAFkIjZs1we1t2+LpJwcIC4FrK0ECnicCk76+ss7v3bsH7Tq0x6ixY1GqlKr+YB0XZwELALAAAAsAcGIOWQCAE0ayTrmqLMAv5QV//IFXHu+Np/LyUCqXyQAmMaFzWKNQmTp9LkORjDwXFOCotzfe8/fHzB9/QsvbbnObw+ys86E3VGwfI8779+7Fls2bJU+WETMqU5OOvmHdWqmFTcdW0xi5kVGq/0dx3fXX4b3p090+VtjepX8vxsTx49GqdQfc2LiZqNzrSHKRjphB3U1NScb83+fgVEoSPp45E1UMpe2LbnRBAaKjo9Hj3nswcMizKFO2vDgAOkdd0/6V469K2fkxBUCi1yp3XUcbaU/dJxoIyMrOQVJKKpYuWYyJE8eJeB3FGB0Pnv/dN99g5LChImhmjvKrNAOdcqAcEbNSuQIBSsDXjxR7JRRIAKAoRX3eV2kCpCMhIV5AgBUrlmHewkVoetNNNhDDDGawbTyP4lgH9u3H1i2bsXXLViQnJqJmrdpo3boNGja5BXsPHi4kHqltoMs82lMBSPlXQIY8B5/HLGxoCLlp9oKqwU7RtVwBvaKjj+KhB7oiNiHxorv/TBdwdg66rQHWhcUCHEOk/r/x2mSUD6mIBx/uLWNHi0oWKhtqiIWKQKcR8RctES9DF8CDFSYKG1b0JXKZXpKF7378CSuXLrRpCpBZYwYANBNJvlOMC5kBP4rCpaenCRMgISFB2D8dOt6BEaNGo0zZsld1j+o1ng72zBmfIOpIFBo3aopmzW5B1WrVhZUmwJ9oNmhGFUTvJSM9FdHRUfjnn43YsGEdypYvi569HsF1N9xwVrFa81rM/ho9fDhmffWVAMdck/hdyO9BOvfsZ4KMhw4fQp/+/WTtfHbESFQLC5P3lPOvBAD5PZCekS5gQc9HHsHAwYNdI5p7VY8Q9fAWAGABABYA4MRCYAEAThjJOuWqswC/xJcuXowh93XHKG9vhObmIse06zubQKDZWBoMyAPg5+mJnV5e+K5cOfxv8WKEVa/hNuffDFicr/iR3mSZN6eMnt12802SO80NLTdaWgdASsh5eeHwoQOSzqDE15wXq7uQwcU2MnI85dVXMffX39C127245ba2EkExAwHcBDIydzIuFr/99B02bFgr+er39+hx/lUQztHQp/r3Q8UKVdH45paGIr3KVadzz/r1mgWgc9Y11V6J1xUuXyftNrFPxNnOzEZaegYmvTQBDRvcgL4DBhRuEan/qadw2803i6PPPjADAIqCrCP/dhFAMwhAcIeRMwUAeNnSLM4EAjDSSUeFOa8ULvMr4Ydf582ztYt9cfTIEfz55wL8/MMPIhIZHl4T7Tp2Rbs2bVHnmuooGRwELy8/5OYRUMjEgiXLigQA9PPo9lJPQSn/20XWuPnX9H8t6KbZC2yL1gFgGgCVt8eMHowde/ddyBB06jMWAOCUmdx7UgFAgb3ff/sNX37+BZ56ehiqVg2TMVaihJ+ao95qnorz6Mn/jPbb6f8y/j2Z2lU0C4APwAoTefkFiDwajQ+mTUVa6ilJ7VJMG6XzIWuloamhx6VjmhXHqKoKkIq0NDqtR+WzQ0YMR+eud7l9bXVvZ1z41fX8PXhgP96ZOlXSLrp0vRc33thAIv6KWaGEP6XkqwHgaAFHsjhI0UtLT8W2bdvx22+/IC0jDX3690eDhg1Pd74NfQHd4pMnToD0/yFPDxLmk43SH8TSqsHS1+xT9t22bf+iSbOmSElOxpbNW1CxYqgwTUj/Z7UApsoRAJDSjxkZeIr6Lt27X7hxrE8WsoAFAFgAgAUAOLEoWACAE0ayTrkqLcANBynJz44cjlr/bkN75r+TRmyU7zsXCFBAR7igQOj/8R4e+MvTE7mtWmPiG2/g2uuuc7tNXeF8mCNTY0eNwg/ffYuyZcsV0gHQatcbNqzHwiVLzotWeTFG0I7+tn//xY/ffYedOyKQnpYBvxIB4oiSspmZQfZCFsqHlEfzlrei12OPycZNABIXgRRsx79bt+LB++7Dy1PeUw60kesvecDiUBsUe3NKgJ+v5K9rFoByEArrAGj7EMRg5PpUarpUcXj66b74bd4fUrJMH2zH5JdfxhczZ0qkSYuN2dX+ldNvv59KAVDggwIhCO5o6rJS1PcRcKeoNADel9FKXcecUcvNmzZi6KiRSEtNw47t2xERsR2ZGZm4//4eaNGiBRo0bIKQ8uXh7cW9uAdIndYRNo5XMh0WLFkuUbSiqNZaSE3Rtb3ErjaQw3gGXf1BgxaFAADma7PMZ0EBVq1eiYhtGzBt+kcXMwzP+llXzEG3Ne4qujA1Tli6LS/PAz0f6SNP7u+v0l2U86/TR4zUEQ0CSDlJo6Sk6Wd+XpcF5M+6SkZWdq5oBcyaPRvL/v5T0qTU3LKzAPS81EwARwCAY5MMFbJrCACQNXP48CHc0amT5ImXNtavq6j75FFpl9iYaLwyaRKyM3PwyKN9ULN2HVlDlT6DBlh0uoZicCghU1XCUa37ELYGAcCvv/5CUi76Dxwo38mOqU5c3w7s24e/Fy/GmlUrkZiUhMhDh236NwRM/f0DbBF9Xl+xi6IlDYRaDmw3Hf6AADv9XwsARkUdkRKvI8eMQePGjV2iQ3O1jYuintcCACwAwAIAnFgJLADACSNZp1y1FtDOySuTJuKdyZPRu0QJdOAOgrnEBAPo4JuF2wxqtI+nJ0oUFCDV1xfzs7Iwz8MDr02bhscef+KSRMhlo2P02vkyAIrqbNph/769aHVLc1SqXFmiHaQycoNLOiM3ThQz6t7jfqll7Crn2pmBR3V6KtVrh5RCUEmJiUJfJ03evGG2pTs4c+HzOGfkkCESxW7RpoNEmXWZPzNdnSwAs3K9AgXsLAEVHbQLj5kZGGy3jpCfSkvHqJHPoGu3rujZq5eNbn8sNhbX1gxHeM1asum0i47ZlfEJADimBZiFAJV6eQmbECDbLxUUdFlL0qMNu0ipQqMqAKmsjHZRfTsiYhtq174G1aqFgWUjy5QugylTXkVWNiSqWkhQUCj5eQIk0Pnn65aIHUhNSytyDOn+s6UvGGJ/GgxwFFrT5Th1Vyo75glzYPr7U9GlW1fRrXDX4co56K42XunX5RjduGEDXnz+BXR/4GHUq99QHpnlJH0NwUsfAcZUSomMUWECGDRyoZIrMUmdEiAOpQlAFDBS0gDyRSdgy/YIfPjeVKUvIAwVBQA6XtecDqCdXCnfyfmQpVgABNiOHIkU+v+oMWMkbexqO2hf5vJPnzYNa1evwaBnRojzz0i/Zllp5o/qp9OrNwgDwAASCNjwe3HPnt344IP3UKVaVRFaDK1Uydav+/ftwy9z5mDDunUiyEhAhpF+JTDoaxsfGkDVjCO2lSAjAQB+ht9FWdlZshby85r+z7HAezRo1BDPTRiP0NBKFgDgooFtAQAWAGABAE5MJgsAcMJI1ilXvQX4pX5w/3789usvWPzTT8jauRPVCgpQ09MTpT09oeOw6R4eiMvLQ2R+Po4UFKDyrbeibffu6HzXXSL2dykdY1c7H9zUtGzWVNIAuMlSaQClZFPD37lZ3bp1MyL27pMcd1eo6p/PwDPnapo/p/PQ3WF7fc/OHdqj71PDhT7MjaWI1jFKraP/jLT7UgjQrgugwQG7CJmKYCmq++kOBqPlLAuYkpqGNWtW4tNP3se8RYvkHjymv/8+Jr/yMsqXD7FF1c0OsWICaAFAdS87O8AODIh2gY+vtFfl2Bu0aAMEIODFg6wE6kYw4sUo2qmUFPm7OeLu4eGJMmXL4e23XkdujkrH4PihyB/F+OR/To78zg0zX08mJCApOfmMAADvYUtvIABgsAG0AyAAhy2PWwmu6UNvzjmWBw14DN/9/DPq1K17PsPsvM519Rw8r5tbJ4sFsjIzsWDePHww7QM8M2KsCJgyfUS0OESIUznoigXAsaPmCeeyctANBoDtZ1UOUMahdirzC4T+r2eGyhkAACAASURBVMZXvszR1ydPFH0MRns5JimqqrUAzOCC47qkAQDlQKYJRZxaAMePH8Ojjz+OAQMHwofr61Vy6Dm7bs1qvDDuOTz+xFNo0fI20IXX66lK39D9pgAA1W92AUcNANBsXLoUEwhYtnIFZnzyIXo99gju6NhJwJcF8/7Ab7/8gr179grIqSj+AdKXdmZVYZDI3LfSpxR1zMuT70UKOvJ+BIE0AMC17sD+fejUpTOeHfecqiBgHS6xgAUAmMzoLifPXddVC6v64i7IZ/as6w53Xddq8+l9FFShqdA8rcOywJVgAe3scUNA4Z4F8+dh2ZIlUoYoPS1NHpE5ftXDw9GhQwd06txFasC70wE9m13d4XxMGv8C/jdnjjiGZABoHQCtaPzbr//DinXrUa9ePVtU/kro+7M9Azd499/dDcPGvChRKu0A22j1Og3AcKhtjr8BDqiou6Ig6+gjX3U+q9qwKsdZBMIys5CQmITHenXH/L/+QtlyVPr3RK8HHsCePXtsFHd+Tgn/Keq/rgagHf9CufNybw0KKGdFqgEYUVFbTrRX4dJZebm5orSdkZkpYpFsnxYx1POF5RqnTJmK3LwC5FKAj85+drYCAbTzb/xOdX4V/cySDfSZQBudmqKfTwl/eRm13O053KQFOx68555dO/D5p+9j+dp1SrnbTYc75qCbmnpFXpbjhBT672bNwpIly9DvqaHynIz+61KcKvVFMXGU0KR9Lqq5fDoIoIP/Kg2A6v2qHKAWA/T28sQ7772FbVs3ifNoT7HhPez6HJpZYza+1qkgAMBKGwQAyALYt28vWrdpgzHPP2/7XrkiO83hodiHjKKPGjYMXj7+eHrQMFljBLwRZoXqP13CUeX8a/q/SgcQAUeH9URSLXLyZA16792pOJlwAnd3uwfLly3FsqVLkZiQaCvvp9cIHe3X645aFxUIqfVItBaB/h7Qmg7sS/Yp/861VUQeExPw2BOP4xGjeoo7QOqrYYw4PqMFAJgs4i6n113XtZzpwsO5ONpZnCELALga196r4pm1A8INPinFRPe1w0UHy/a+i/LML8SornY++Ezz5s5Fn8ceRVhYdZQo4Y/g4CBhATAlgBufXbt2oHefPhjw9KALaXKx+wxtQp2I99/7AA8+0kei4bqcl1at1ywArTTuqA+gI49ayV5vYM35qDZaKZXGM7NEh2LQ00/g9bffQt2618r4q1+3juSZ0oHWoIFtg2qKajK6ebZUABu9XkdFfX2EaqtTFMybVN6XEU867IxW8vm1A8N28H3+/vTQZ1G1chUpv8dNMDfd+mc6TpKn6+EhwmlRhw+KQGPlajUKlUM0Dw4z20NTfgUAMKjbKgJYON2An+e9Avz98fKL4zBsxFC07dDBrawcV8/BYjdB/uMGc5wcP3ZM2DFxcfHo3uMRGXv+Ev1X/30JchkggJqjivWiHEo1jrSwqWYE0OkX59/oYEaShVYuTmUuAvx98cWsWVj851zR42AajdYZsANy9tQafX3OFQX25SI3N0fmFf/zOyby8CFUC6uG0WPHoSHzxV2oY/Ifd9MZby+pFQUFksIxoG8/jJvwKmrXqi22V31n6JbYhEDtaRuSBsA+MjEBCqXria5KnvTN9ojtePXVSbL+xERHi0NfslQpofprtpFeF+2gqgZXCZj62lI9HMVH+Xm1TlIvhf2ZKb9TSPDkyRPo+egjeKJvP/kOtQAA14xECwCwAIAiR1JxdKaLY5stAMA1C5l1lcvfAtrZ1y29XL7EXe188DmZC1mvbh0pgcQNGOm0ZAFwk8uNEZ071mD/cvbsy7/jXNBC2uSzTz5GRMQetG7XybYp12NCawHoVy0GaNMIMMrWaWE+xQJQont8NTsYdPppX6YBkFj12isv4rG+vXHzLc1Ff6HVLTcjpEJFm9Os26Aj4/YUAEX9VxF/ezUADRZoKquiLauNLa9Biq1spimHbhz5BfnIy81TaQAZ6bKp1ZtdMha46aV4YcPGzST/mmXS+Bzi4ORkIykhHrExR3Ho4AFERx1Gdk4WSgaXFNGzseNfhZ9/oGICFNFXjvNOt9+RXs3PmtMSjh45jAXz5uCHOf9zwQg4+yVcPQfd3uAr7AYcI0ejovDW66/Dw9MHHbt2R2ZGhjhbogEgIoCs0qFSXjjGCQjY5sAZQACaic6luTgs76XEOnMQ6F8CP/36K+b+8oNQu/meTlXRzBs1Xu2MGs0UKygw5ofoYmQLW4bAwPHjx+V2Q4cPR5e7777CeqroxxFAJTsbb7/5JtavWYdnn5ukQLwS1Ckx+k/YG4aYqam/bGkARuqGBgL0aiL9Rd2GnDzkIx+TX3sJP//8oyrVx7Q2fs5Y98zsKDMAoEVUhS1lKklqFng0M6K0aCrXSqYFUCywZKmSUongzi6dJc3AOi7eAhYAYAEAFgDgxDxyJ7hgMQCc6ADrFMsCbrKAO5wPbkRbt2iOE3EnRNmYZfd0SUBujEr4+2PlimXYsmOnbK6v9IObyJcmTEBmdgGa3tyykKPJZ9eq9Tq6rwWrbPXrDQBAatgbtewJoIhzQMfXEDek0CEFJ4VCn5Mj1/1w+jR0urMdbm/XHr//+guGDRqMUqVL20yuo2fiEAs9Xjn8RekCaC2A00EAu24Ac6IZEdUCaHJ95j5TEDM7W5z9mJgYoSyr6D+jmGTGqIjmgMEjERgQgK2b/8H6tasQdSQSIRVC0LVbN8m9rV2njtClubF//913sHjRYgwcOkaurW3pOJ7MTBsb4GFEbEVskJt4rVlAACU7C0/16YkFi/9GoyZN3B5xc8ccvNLnlCufj2Mi6sgRvDl5Mnz9AtDhzm5IS0+XMeZfooRRAlDpAYgWgJHyUigdR497oZCTDaDmdVFALx1KjntWGPjlt1/x65zvJeeboIBeC8wAm04B4HX1odg+nDvUyVCMGc4xpjIkJibgyYED8dgTT5ymWO9Ku10u16ItqC3y4P334aabWqLjnXdL6hD7zq7hoEAcpeWg0qhoTxFU1VoAGgTQ/caKgIZeAwEFapFM//A9zJs3V/rXJtZoAACOfSagqMHqUClcqsyrFlTVrAEze0QBDvnSl6rM4ykBTI8ejUK5cuXw1OBB6HBHR/j6+V0u5i+27bAAAAsAsAAAJ6avBQA4YSTrFMsCxdAC7nA+uImhszl00GCULVtWKOelSpUUJoCmMG7dshmTXnsVXe/u5nYH67/uFtrj5YkTkZaejZuatzptU873tcNtjvqb80Xt1H9TDXtG/81K40IxzhcqMB0DbjCnf/Q+unTtiDZt2+K1l1/CZx9/guCSJQu1QYMANmq8qQqA0htQdcnPxAQw01915Ettrj2lPWZnhe1KSkqSuuU8uNFVYECOODFVq1VDnTp1xNFv3LQpGjVqLCUj7U6Qh429kJ+fh6f69YdfiSC079RVInXOMmt0eoAGDWQeeHigIC8XM6a/i4d6PYRHez/u9PUuZoy5Yw5eTHuuts9yLJDS/e5bbyEjIxtd7+khFSYk599XleE0l+iUSgCGKKASlTRyvG2CgBoAUK+nA1Ic93RQ/fDDjz9g/rxfBdTiPLA5hYZWhTmP3Dy26ZAKi0bSAJQ4Jn+nojzn1uN9+2Dg4GfE2bzSD83g6Hj77Rg59kXUqEn6vydKsO8MHQdqADD67ievSgxQO94aBLClbrCagwEC0M4EMPm66K9F+GbW5xKRV5VYjHQiG3BqYoUYzCgNANg0JHz9TJordoFAvQ6ZGUvsV7IAqB/DNZOMpxrh4Rg+ahRuuuWWqwLccefYtQAACwCwAAAnZpgFADhhJOsUywLF0ALucj6Yk1q3ZjjKlysvGy5qAOg0AG5y4uLikJufi0V/L7nihQD5vF9/8QU2bfwXt9/RuchRIvRfQ5lexKKYtyoRf5VvXAggMKnXO0YZzfnBjOi/MXkiBgwaiCbNmuHZ4cMx5+efhb7qqB2gHWKbSJ6UG1TOv3b8VXTy9HQADRzotmh6vflBdVRLUf/zhNoaGXkY8fEn0fr229H78SfQvGVLqXetD/NmuCjHnu9TWLNZwwa4rXU73PNAL6RnZNii+Weajo6MAK3HQGftpRdGoft992HCSy9dstnsrjl4yR6gmN+I4yH+5El89skniIjYhYd79xdHWjt4uiynAAG+qiJAIXFMEXjzgren4dAxuiz5/0UDADQXWS+kpM+YMR3r1q2WOVkIANAMFa1XYVTXMM8NxzmlhTE5r1j6c+iIEcK2uqIPOugAIrZtQ/e7u+HVN6chMChY+skMAFAMUAs3Kkq+t7CdzCCA0PmNlA2t3UBQkWvexo3/4KOPPsCe3TsVU8r0X6cAODIA9O+ylhvjhiwAc6qAOQ2A/WQGJvkzgR2KxqalpUqVB5Z6bNWmDQYPHSKlXK3jwi1gAQAWAGABAE7MHwsAcMJI1imWBYqhBdzhfOhNzH1334XIw5ES1VLOfzBKlSolGyAKYq1atRyrN/xzxatV0x7btm7FG1PeRM/H+tlEAM3DxeaAM9JuKO1rNgAjjKp8lRGJNwnZCXXdoLBLJN+IqtPJ5uZ25PCBeP+j6ahVuzbGjh6Fn77/XpgYZgBAbzx1e7RDr+93JhDAnE9vBgH0tbXTrhkGigmg2Al8pRjka2+8iXu7d7eBQDrH+Xwi+XScxo0ehYjtO9Hzsb6oGFrZZuMzAQfa6dfASsTWjfhz3m/oO6A/Hn7k0UsaOXXHHCyGS9F/2uS01FTM+eknfDPrGwwcMtrGJuE4Eeo4HTiT888SgUwF0KAd56c9Wq80MHSVjqIejHOBdd/fmDIJkZGRogGgWTuOc0k7iY7XMdPFNRjAdABGih/s2RPDRo264kXj9NqyYd069H38cbw05T2Zu9RrsFdxUNUcpAygUb1Bra1G6VIDbFFOv5qNOiWIzv+x48fw4YfvYfmyJUqnwQTKSJ8bjIKzaQCo8cMUANUG+9pqByGKGidcJwmmEwAgKBUbG4ukpEQ8OfAp9Oj5sKSOWMeFWcAjLnYDvy9dfnh4GOXpClxcns5N16UBrDbbh4G7bGHZ+fSpFli+kVUG0OUrkHVBywLOWcCdzscrEydi5qczpMY787o1C0DXvN6wYT2mTZ8u9PQr/eDG/K6OnTBs7EQphXc2x1ScUlPteu1kqJxS7VwY9NMi8ox1xQnSmEcN7Y8/lyxF6dKlRSRr+rRpp6UAaNvTidBRfPMm18wEUNF9LQxor4NeFADg2Kda7V/V1i7Azh0R+OKbb9DyttsuimqvwZPvZ8/G5FdekfrfLVq1l+c8Y4lZIlAAjsUcxaL5vyLuxHF89sWXuO6GGy75UHTnHLzkD1NMb0gq/Yrly/HiC+PxWJ+nEFKxkq1cZSEQwFQOkM6hzucWAEB0NFRVCSXOqcr/MU3HfHC88vwDB/fh1ZcnSJRX54s75oWb88PNa4YZVOO8NQMAkZGHcO9992HE6GcFcC0yD6GY9lNRIAhtwSorfR7rjZffmGbTUeD3DIEaMjaEAaBTOXwoxqdK8im9E9VXZgBA+k3A1QL8POdHfP3l50hOTrSVSnUU+dOCqfy7YxlA+RvTERxEAM0AqiOTSz8nn02LAp46lSJsgAMHDqB6jeoYOWYMmjZtesUz6Nw1VC0AwGRZdzm97rqu5UwXnhbF0c58AgsAcNfyZl3XssC5LeAu54Mb0nVr16LLHR0QHl5TcjEJAHBDyqgFc8RJ/76p+c14fsKL525oMT5DO6h333knHn1iILx9/QpRPc2bPfW9pjafKldV1a73NpwKe+kxFWTQufFm89D2FMHauH41Fi6ci9/mzZeI1rIlS9Cn92MoXbrMaQ6JuQ064qip/GZtAHvuq04R4AZaCZ/p88+0mTU7KrxfRMQ2LFu9BmHVq18UAGAGMOKOH8eihX/i808/kxradepejzp1rkVIxVDZhBN8iYk+IuDDoQP70ahxQ1HXvumW5sa4LKqWgHsHn7vmoHtbfWVdnXN07549eGXiJFSuWgOt294h6SSKraQ0OmxMAEPITWt0KBDAEOWkGKAxVzUTRtHK7QdLYgawAsCP3+Krr2aKRgrXRzPoZqaG6/lknlc6+s+ramYNgbWc3BxwDoSEhAiwytSfG+rVQ/mQkMKsFuJfl36ou3zQ6HSeHdu3o3u3bnht6gcSYeffGXWnEGDZ0qUQGBAojIz8vHxhSQl4o9ObjFQAJQyo1l7ig36+3ti9ZzfeeedNbN+21ba+aaFTDQII1d+kK2BOBdA/KxFAxSLRYqqaBeDMukkAmYKABAAoCnjo0EEReezTr5+IujrLmHJ5BxTjC1opAGYAwNNgLeS7mLXgpuvKRslN13bXda02n75aWFUAivEKajW92FvAXc4HN2CkZtcNr4EyZcrCz6+EpAFQDJCpADqytWfPbqxYt+6SUq7/q06b+MILiI05hju79Thj7XpHR1w2kHQo5JWbVirsqyijZgOYS+Bxc8tqANwQvjLpOTw1aCC63HWX/M5a580aNEBIhQoSMdTOgwYdyBLgBpX5+aSb6giVBiM0E0CBAN52wTIHAIDXc0wx4N+UPgGjlUqsb+/e3YjYu8+llSA02MKoGZ2CpUuWYNfOnUiIPyn3Z3SuQsVQNG7SBB3uuAOVq1QRe5pzby/1+HDXHLzUz1Gc78f+p9Da7K++wsI/F+GxvgPh7eNrGxdmEEByuk2K8jYnz9ACOA0AcFDvJ0vgVGoaXp44Fnv37BbgKTBQ6XKYnUF7frpS/3cEALTz6wis8e+pp04hLz9P5np4zXDUb9AAjZs0FRE5swaIvkZxdiD5DNFHj6JDm9YY8/xLKBcSKgAo+6lm9TCEVQmFj4+qNsMSoymn0oR1YWM2GSKOYntbFQfOynx8++0sfDv7a3G+FUBjAD0m8UfV//YUkKK0AHhtOwBAloBiJGjGhxnwcZxHfD62VwsCsjrAgf37UalKZYwb/wKaNG1mAQAXsPhYAIAFABQ5bCwAoLBZ3GkPCwC4gJXL+ohlARdZwJ3OBzcuz48Zg1/mzJFygNx4Mv+cLABuhrjpWb5sKf43dy5ubNDgiqYy0haRhw+hTYtb8ca7H8PL2PydbeOtnVKbQ2Eog9scA6GtKudAv2pqcFZmJt6YPAGLliwRBoF29imYR3orN5T6b9zY1qlTV/KFtaMRFXVEhBrN1H5dDUBFvlS0TAMBegOr8p7prKj39UHHX0ctCQDwCCoZhDm//e6ikVz4MtoOtIv8TPChCCeqKKDCLQ06y0XdOQcv9bMU5/tRmZ+55G9MnoL6DW9Cs5tbICs728YC0POM498mBGgId9rLcxqAnSmaTICJmgCcDkzPYVR63vy5+PSjaXJtUtX5n3NGM3oco8JnGqda9FOnAPA8pr4w/50ALPPFU5KTERAYiLAa1YWN1aBhQzRo2AiVq1SGt4+Pbc7/lyDYmcaNBiiKel+vLzyHZQDv7dpFmBvNbmmFzMwMVKlUCQ1uuBaBASUkFYjnZWXlICEpBckpKXJJsgX0+mpmAJCuzzXw3XffxKaNG+zaAFLuUYMAqr80A4AA7empAfa/SdoB0wC8FBtAAwVFgT72dVOVBdQCj+kZ6ciUfk0SFsCwkSPxUK9etrW7OM+/S912CwAwWdxdTp67riubDIsBYOtBd9nCnXaWTWCFppYGwKVe+az7WRYwLOBu54Pid3d37iw1jLnJ1ToAuhzg/v370PzWlnh96ltXfBSDG9DJL7+M2NgT6NC5m030y5nNr42OT8EqI1IlQIAhYMV+FLfayG1/d+qr6P1Ebzzw4INyeb25H9i/H1avXGVzasjKCAurLtEofR5FpxhlYu1pUk/NkUlNfzWzAxQgoaKX2kmis2MGJbTTrx3zkyfj0LtPHwwbOcr9c1FsYox0MVTBZZUX7e456H4DXzl3YDWAr7/8En//9Te693hYoslanE8/pS09x8gjl1QASQNQUWBRk/cyovmM/rNmvKeXOHJ0/KKiIvHhtLdw+PBBWRNtVHDjs45AgH1Ona4loOcTX9lOzmMCrEwp0POWc5isnsTEBAEFmA4QXrMm6l57LRo2boTrrrseZcqWLcQw+K961BGEOCsAYDSSszsrKxOvvTQJO3fsQZ8BQ+Dv54vGDeqhfNlSyMlVjChWXkhNzUBSyikBAASM8S8hfScVAQz9Bp5LAODvxQvx6acfIS7uuLwv/aD7VZx9lkY1iT8a5QCLEgO0sUSYPmKUCNSpAGaQVTMCzACArpzCfiSwQXYWGQ5MY2rbvh2GjhiJamFhV/z3p6vHpAUAWABAkWOqODrTxbHNFgDg6iXNup5lgfOzgFudj4ICJCcno1XzW+DD8keeXggODkKpUqWF9soNUHZONmKio7Bg8d/wkyjYFZCYemaPHolJSWjf6jYMGDQS5SuEiiPqDAtAb4TF8aajbXxOswFst6Qg1tqV+PnHb7Bx23YbzVQ79z9+/z2e7t8P1cKqo1KlSqhUqbI4JirvtUAcfzoJ/M/60+npabYcaDvwYI+AKUqsegb9Xzn+qh/1dc0myc/Pw7//bsXi5SvQsFGjK7vPnZiObp2DTtzfOsVuAc6FHREReHfqVOTlAZ263gv/wCAbCKDHs2a8qJJyqmRnIQDAEPK00faNEpqnUpLx3bdfY92alXK+vk6hKLAJCKCAINkDei4VZtUU2FKJ8gvyQSFDAqtcX3ltM71fMws4r7kmE+jgtavXqCEVQq6vVw8NGjRA9fBwpYWhbnjJU2M0AEAQklF9shcSEhMl6q2fh0yywKAgAZXJdqD98/PysH7dOjzz9NMYNfZFtGt9G0IrVrClQ+Xl5yMtLQvJp+j8n0JSSoqkAwQHBSIoINAu3mhE8fm99PVXM7Fg3m+qoggtYoCaqq90ZF+xAHQ1AM0CcEwD0E6+Fo20l5G0A0dnA3pE3yGHAECmaFPweclQYF+9MGkSbr7llqt+HT3fdcwCACwAwAIAnJg17gQXLAaAEx1gnWJZwE0WcLfzwY1Lj3vvwe5duyXaFRwcbGMBqE2QDzZsWId5ixaharVqbnrKy+ey3MQuX7oUw555BmPHvwpfP+dAD70xNm/qtTOgI+38PS42Gt9/MxOzvv8eFUNDHWj4BZjx0UeYNGE8WrS4VTQZ9PW00jQjTBoA4KvWCtAW1KwDVTNbbYTtAICi/ZvVtB0tTwE05tOWKOGHZWvWujT///Lp5fNribvn4Pm15io/myBYVhZWLluGz2bMQPmQSri1TXsEBAZJ6UpHUEtHbHUKgDh+BMMcAAC+n5KSjIXzf8eSvxeBIJhizeh5pBgD5lxwnbqj0gcMQM0sKFigmD3yT/Q1CgQAoMaKZhU4gouauUOHOD0tVQTlEuITEFwqWICAWrWvEb2A+vXriz6GVDO4RGBAelqasI727d2HQwcPIDYmVgCApOQk5GRna3ITAgID5DnLlCmHSpVDER4ejrrXXYf09Aw8/MADGPvci+hx/33w9fGFl7cnuOZkZGQjKSUVyadSkHIqFSmnTiEjMxPBgYEobZSmFcFVTw9Zk2JiYvDpJx9gy+Z/pF9knRTikGJ3aIdeV0ThOWJzEwvAnA7g+LMGjjQgoCsRmEVdzeCpBgCYkkIwhClcZDFEHTmCCZMm4u57770qdHRcuTpZAIAFAFgAgBMzygIAnDCSdYplgWJoAXc7H9w4zZzxCcaPew6VKlcWLQA6nkwF4CaOG58DB/ZhyPDh6P7AA8XQghfQ5IIC/PTD93hzyut4ZuRzCAwqabuIM2wAfbKZHsvPHYuOwluvv4SvZs9Gi1tvtTkNPC8pMRFvTpmCn3/4Ac1btLSlAPA9biZ15F8iTOnpQqml8++oLWCOUhXOU9YOjM7/L9ou3OBGRx/Fn4v/Rs3ata2olUmM3S01qS9geF71H6GIXmoq/lq0EN9+Mxtly1XEzc1vRdnyFcQ0jqAY/6ZKAFKk054jzvlBZgCPhPg4rFixDKuWL5G5pVNpNAhgf1WAgBkIEP/b+FtRfSPaGnl5cg5BVj+yrUyMBHHiHZhGGrjgvSTafioFCQkJojJfITQUderUwQ31bkCDRo1Rq1ZtlC1XthAbwJV6AXTyKdS5Yf16ozrHQZw4cQJ5uXnwK+FnE8zTzjHBSkbDszKzxBkvV76sABf00VkO8KGej6J6WHVUrhSKmrVqokyZ8jiVmo6E5GRxminAmJaeLqwOKU8bFGTKx/eQ9ImIf7fgyy9mIDLysI1NUUDtEhsL4HQxQHMVB62XUihFwKgOYaseYIhJ6t81oKpBJg0AaO2U3Nwc6SsyEvif63bE9m14avAgPN6nr7AhrmgGnYsXJgsAsAAACwBwYlJZAIATRrJOsSxQDC1wKQAAlqW68dq6qFy5CvxK+BssgJLyyiMtNRUpaafEKbxaNjC5OTmY/8cfGP/88xgwaDiqhoXbaMbObK71OXRGmK+6btVSLPl7IT6ZORP16tcvZEcqjT/xyCPw9w9AtWphtlGqKf90+hUAkC7Rf6G8FkH/NacKOAIBysFQQmdmwTKz48ENOmtpN2/ZEp99+dUFzRZH0OOCLnKZfcjdc/Aye9zi0RwKy506hSWLF+PXOXOQD09ce30DVK9ZSxT7RSOe0Xfjv34oiQQbteD5t4y0VByNisTGDWuwY/s2Jb5JNnmhlBldh74wg8ac3mOeR45zUzuI/LumlmuKuo4wm0vOFQUG6HQE0ssT4+Nx8uRJca6vqVtXIuw3NmyA+jc2EJYWQVxn1qhzdTSdWZZeXPr331i9cqX8zOuqUrFBch+tZcA26zZqMIRRcZb1JLOC4AUrH9SsVVtKIHKtIshcu/Y1uPHGRqhUJQwZWZlISk7BqbQ02xpHQUb+18CNgCi+vli9cgl++H42EhLibcKMNhaAibVhpvbbdFoMTYGiQBjNwCiKEWDWVTHbjusmGSMELLTjz3HE9uzauQOd7+qKwUOHCcB+tXx/nmtsOfO+dnvb+QAAIABJREFUBQBYAIAFADgxUywAwAkjWadYFiiGFrhUzkeXjncgOuqobOLMaQD8nZu1BQvmYUvEDlWW7UrWATDGCDdvLMv31htvCEPioV690bpdJ0kJMNP8HYeUYwrAsZijWPLXAuRmZ+D1t9/GNXXqyEcksp+djf/9/DNenvgiwsNroWLFUNlI8pDNc0aGOP6k/evcUgITjg5C4c2oKuGnHR+zI2P+WX9GVwPg+VRZZ6Txz7+XiAiZM/3smPogG18yE0SASwkX8tA05WI4BW3l2C0GwGXWe1SNz87G1i2b8fsvv+Dw4SMIDCqN6jXCBcwMDC4pqu7mMS6K7Tk5yMpIFSf64P692LMrAseOxdoi+47z2x7xJxBgr6Chfi6sryFj3QGc0wCAYuxQi8DLVjZU5aZ7wYdq9zpX3VCx1w6r2er6HF6TwoEnT54QvQCKBNa7sT6uueYa1LvxRlx73fWoUKGC3EfP4/MBBXjNlcuXY+7vv2Pzpo0SvS9btqx8N7CtvJY5oq4p9rZouegkqBQKzhvanICNthfPU0yBHJQrH4KmN7VErTp1kZGZJesery8MDa3hQPq+Ia7KyghLFs3HvD9+EXBap2LIulqIBaC1AMwpAVoY0BCEdIj6a2aHOeqvgQL9nh4P5nVWCwFS/I/PqssYUkS3SbOmGPnsGEnhcGZNvcxm2X/WHAsAsAAACwBwYvpZAIATRrJOsSxQDC1wqQCALz/7DFNee01EiwICAiUNQJcD5IZn/fq1GD5qNPr072/Pd73CgAC98acD+85bU/HO1Kmy4aUKP21CVen6DZuhXsOmRYrn8fNCKfX0RHTUYfzw7ZeSA/r5119LVF1HyDgMufnt8+ijWL92LVreepsNVOB7Sk1aif1p55+/myP8zmwkzc65fjZb1NLoO2oFaKeF+b3zFi5CoyZNzrlRNTsTMdFH8d3s2fjj97k4eiRSFLBJda4aFobu992H+3s8iAoVK9qAD2fafjlN1Us1By+nZy42bZEce4gS/LIlS7B+7TrExsSIonzF0CqoEFoJ/iX8hX5PcI3zKCkxCSfjYhAbE42TJ04gJzenUJUN7djZQbLCApoEFHjQuSW0pV4NoMtE5bfPPwXoaY0Cnn+6CJ0SmzOXnrPnnyvmgXne6HlM55TOJisIENBg/nnValVRr/6NuPb663Hd9ddLKg/X8kLXOEuljaNRUZj766/46YcfcOzYMSXmF1yyULURc1u1g0zHXBT7vfgcpOAr5gTtziojXPMoWsr1TadpsO1paakICi6Flq3bI6xGzUJVHfh5ub4AJd6SssHfFy34HX8vmi96EGZGk5mBpNM47HoAKg3KUQvAMerPnixM+1fpIzab68ou1B4wtB10mUcbEGAAtUeORAqYOm78eNxQr94519ViM+8uQUMtAMACACwAwImJZgEAThjJOsWyQDG0wKVyPrb9+y+6dOggjpqvr58tDYCKztz4cIMZFByM6TNmyEbW18/PRv/UDuT5RJgut66QKF1enkTk3576JlKSU0SFn46/bRNqRKG6P9RbKLCsmODvR4qqyukNDPDDvAULsWfHVonMkUEQHRONLnd1lXJ6ZE/wYC3z8c+NQ2ZGpuTvqvi4qifNzbEW+dMgACPztPmFOM7mDbG2uY6umfvrWGwsXnr1VfR58kkbpfZsfURBsB+++w7z586VXOAGjZpKubLQSpVRooS/sBtOnjiG7du3Y8vWzfD19cadXbvggR4Pwj8g4HLr/rO251LNwWJllMuwsXQwY6KjMf399wWQooYJnVeuZ9oRFXAtIxO5ebmGE6+ca/NccPy5KCBAO/6FwQBZCYUlwEP72JmZWUhLPSWOsY8vhVVV9NkebVYOs/q7vWydzbE21h0bxb4IMEBfjxoBpMUT2OAaXfsaVUHghnr1UaduXVSrVk3mnyNzR9vg0IED+O7b2fj9l18ln71s2XLCUKB6flHK+RoIoDAff+arLp9HG/Bv+vtBUeSzRMNE6ZiofHn+zLWuarUw3NG5G8qUC7EBomY2hlRXYeWapAQs+Ws+tm7ZVOS6aP6MEkElA8Ao+6gBAEMTQlcFMIMAZgBA6xqYdRpsrA9DfNAMAmggQJempJ5KSIUKePHll9GocePLcNZcvk2yAAALALAAACfmpwUAOGEk6xTLAsXQApfC+eCGifmZzZs2kc0b8zqpVE0WgFA+fXwkmvPnn/NEhIqbMG58y4eUxy0tWuDOOzuj1e1tUL58iGw69YavuJibz0/a5sihQ/H9t7NR/8aGtoigjw8354qeSzswT79L954iTlWhfHlUqhCCiiHlZAPv6+uJyW+8g5ijh2Vzy2gXI1wHDhzA4UMHMPfPhcIIeKpfP7Ruc7uwLXRUkBtHs+OvI/+shZ2UqPJnuUG+GJClqNQFbmaPRh3Bex9+iId6PXJOkIHXOBEXhwfuvVdAkHEvvIywqtUkaieUXR8f+Er1CBW1U06BN3bu2YcxowZLasCX38xGufLlC0XuLuexcinm4OX8/MWhbRyXdCRXrViBTz78EBEREQIA0GmU+Z2Xp2jlRnUMMgLMgJgjuHYmEMC8ttkj6poFUDhKz/c5/3NzsyXvnYAAUw1ycnJFAZ9gAKPauoqAcvjNjjZV61lWVEW9lXNtFzEsKqVHR7g5H0m5P3EiDklJSeKEXnvddah/Y31cf0M91KxdCyEhFQop00cePozPP/0Uv//6Kzw8vFCqFKP+VNU/PUXBzACQOe/rq8otGpVjzOkBtBnbpZ1jxXDKkPZRzJGvLL9IBkHLW1uLHgDvGRgUDE8vlYJGYcbUlCQQqDy4f4/oNhBktKEtDoO0MONJpwAoAcdC0X1TVQCzaOppDABjvBRlcwX2KL0Jruf6OXluTEw0yoeECADQuEmT4jCVLps2WgCABQBYAIAT09ECAJwwknWKZYFiaIFL5Xxw0/JU/374e+EiUSumQBMBAFK59eaYVE5N69SbHV0POjklCWXKlMXt7dvhyacGiuBRsTgKChAdHY1+vR9D5OFIKc2no3CSq2tE5PSGt2SpUuh0dw8bABAaEoKQcqVBoIDH5DffwKmkBJXjn5MjTglBk7i4Y9izZzcC/ANErMtPtATy5TOOKv9K6C9L/h4bG4NxL7yAKlWqYsLzz8nmkuBMUZF9Z+ytP8cNbnx8PCpUCMFrb7yJ29u2FWfkXMcvc37GxPHjMXDQSDRpepPN4S/h5ydiXXRq/MQR0Dm2KrpKCnBaegbmL5iHj6e/izffeQc3N29+TsDhXO25FO9fqjl4KZ7lSrwHx1dWZiZWr1qFae+8g21bt4Lz1O6Qestc4lpljnw7w6hxBghQoIAS2NSHRNTzgazsTDRt1lRU4DMyM7Bi+XLs3rkLR48eRXJSkgAS1CnQIKtyQhXtXekDeNsE8IQC700w1lTb3qQXUOh5KMpnvMfoemJSogB32VlZqFEzHDc2aIB6NzYQUICsAJ7zzVdfYdZXXwEFHihZKtjGfJLqCdIOOzvBDEboyL9iASgQwKwJYAZN1FqQL4AhnX8KBCYnJwtjKi0tHaVLl0LpMmXEaQY8kZqaDgofpqeeQvzJ40iIjxenPygwSNaas62Duu+U027WAbDbV+xtAgHYVjN4UVTevznlwDyftOMvgFNurlyHaVXVw2vghRcnnib+eiXORVc+kwUAWACABQA4MaMsAMAJI1mnWBYohha4FM4HNyyMynw5cyZefWkSKleuKs6/Vnjmhs5RFKkogSo6u7t37URSUiJGjxuHB3s+LMJR5mjb5dQFfG6WuHr8kV44dOgwSgYHG5trnY9rBwC0M1GuXHm063yvAAAVQ0JQoVw5VChfBh6eHsjOysHrU19Hfm62PCZreefl5kpknzbhhpcpBaT7a8qtovwrdX/FGkgXZ4W/85yPP/sUt7VuIz/TtgP790fkoUMSHdP02vO1qdwzPU3Ewj6Z+blTYA1tRb2CIU8PwsRX3kSpUqUl6scxQodfypv5+YJAgJ9Bc/b2ZvTSXiOdUdj09Cxsj4hAv7698OkXn+OWFi0vexDgUszB8+1D63xlAQHasrOxaeNGfPzhh/hnwz8yDjV9nuOT45Tzh4JxGRmZKlprzEFn7ejIvHF0PM3Ot0o3YNQ6C9ddf52UUG19e1tpA+c3afbr1q7Fxg0bcPDAfsTFxUm7uKaSPSOsAGPe6HVXVwnQQIEjHV8DlLod5vboawjTKzUVJ+NPIjEhASX8/XH9DTeIY0qG0YL585AQn4jSpUsLmGEW9KPzb76nrmag7UwbawBA29uc6qD7SrdLQJusLKSmnhIxQ1YJiIo6Iuvo3d3uERBg5Yrl+HfzFlkL2VauMfxeInOBjAACmGdLjTIznnQal7KrAlnMlRc0CMBsLM24cHT+zeJ/RTFGNLihgQBe//Dhw2jctDGeHTsOtevUuezXOmfnw6U4zwIALADAAgCcmGkWAOCEkaxTLAsUQwu42/kQ6mxaGgb064c1q1aialWWkQq0bfb0Js786uOj8j2ZG6rpq4xmU3hLqJqpqThwYL+kts/84ivUb9jgstv48LnpEHS/+y7EHI1GcMlShtOgnH61oVY/mwEQbm7vebC3gAWM/lcoXw7ly5UBGaLxCcl45+3XT3PMNRMgOTlJNrukJnMDKcr+Ri6sov+ni3NC7YBbW9+Gt6d9IDoEjpvmdavXYMprr4gDwRSNsuXKyzkEHKhjUNTB61LHgRHArt26YdCQIWjQsJHN0Tjb1OBnd+/ahbs63oGJr76FipWqiKMvzv4ZAABfggBG3q0GO3gPbo5PpWYICDBq1GD8tXQpAgIJily+h7vn4OX75Jd3yzTLZvu2bfhy5uc4fChSRV2PHJa1ScamAAB+MufIYEpMSETKqRQB5swhe2fYANqJ5av5fDMYQCeRTilBNlb8GDh4MDp26iTzjGKF5rlMnRHWiV+9aiW2bt6MI0eOICkhUUQ0NeBo1gqwVRCQiLzSEjCzAXRUXv/NEQzQDi0/xzWJqQHUCjiVekrK9bF9ZH4xX1479hINL4IBoFOi9KsZAHD8zjA/s9luOu2JKQBkAhyJOiLrU5e77hKnP2LbNpw4cUL6sHRpVYGA6wrvyb9HH42S5zgbwGwGATRobQYBbKKAwrwwyjwajAD2c2H7q7QRbUfz7OCz6HuZAQB+D3bu2gXPDBt+1VTQcdWqYQEAFgBgAQBOzCYLAHDCSNYplgWKoQXc6Xxww7Jn9y70f/xxxJ+MR6XKVWxRH/Mmzvwzqes659NOlVRRFW58FNVWObYxMTHYvv1fTHlzKh7p3fuyAgH47G9OnowZH38k2gVEK8xO/+k/K1CAkfyq1Wrg/oceRfWq1RBaMQRlSgeBQl+zv/tOyooVFZmnXQiM0AmnbXgo8Ss6/qT8ZxuCWGno8VBPPDdhgmgEFBVpEmc/NxdbNm/GL/+bg+1b/8W+ffuQlZmB0mXKSv9w08zPU7OA/bRq5XIMfOYZ9Hy4F2pdc41ySETLwcRbPsP8YL/2fexRXF+/Gerd2FBydSXqb0RXWZfbkQGgIoR2BoAZBGAOdGp6Br6Z9SXWrFuJL2Z9Y9NcuBynqDvn4OX4vMWhTZpmvWvnTslbP348Hi1btcXuHf9iw7pVNuef65UGAvjKqDPV8pOTEm26AGdy7M9lB7Nzqc5lzn+2aKTcUL8++j75JNp16HCaqKbjvOPaEHP0KDZv3oS1q9dgR8R2AQFTU9MoKXiacCDnkg2UNNe0Z9pNEWJ92rE1Axe8hhYVlBSBxESJwtM+Cvg0/TfdwwyGapBAfx8oHQADHDZAA3PUXNvTnIZBqjxTpFh+lG2IjDws6yIBVrKtSpUurdLQDAFAifh7egpziwJ7rHpwJgDAfB+z466EAVVagGgcGM6//j5Tv9tFGrXDz1fH/+Zn0pUN+Co/e3hg3549GPjMYPTp30/AFWfW23ONu6vlfQsAsAAACwBwYrZbAIATRrJOsSxQDC3gLueDG5R/t2xBp3ZtUSO8phLMMnI8Vf62yvfkJlFv+nSUhzmrpIRqgTxzHWbZTOfnS2mn5OQUiWpv/GcDBg8bJlTYy2EDxGffvHEjunS8QxgPKmKmHHx7iS6K1zHaVNgOVNgmsMGoe+vWbVHnunoCeGzesBZ5+bkIrRha5ChjdJ7RLUa7NBOAbAA6/3QasrKzEBUZKUKBrdq0Ue7EOZxzXRaQUX9Sirt26oiaNWsJg4Nlv3QaB89bu2YV1m3ZKn9nvzp7cBM9/4+5eP21KRg5dqJstv1I/afTbwAA+mc6WKyIUMJPOQE+PoYCt0lwTdOj09IzkZCYhPbtWooAYYeOHc/5vM622dXnuWsOurqdV9P16Age2L9fnP+9u/eiY5duqFw1DJv/WYvVK5YIG8k/wB9+vooFoPPSNRBFMc5jx2NVXruhfaEd+nMBY+b35XpGnXs68gGBAWjRsqXk/De96aZzdonjvejQ7t2zB6tXrpQ5ffjQISQkJsraoddhtU7RQbXT9O30fK5XLHVnrzbgmL7luK7wfdqTDjVBAMf0AqVDYF8HzWkJp4MAfrZyhhpgcAQBzIwJle6kdFIIRGgxUa09o0X1zJ9h+6kLQPFSsrjOxQAwg4/KmTcDAHYQwDHarwACgxWgS/+ZyqY6skAktcT0n6AuRQBffOkl3PfAA6L1YB3OW8ACACwAwAIAnJgvFgDghJGsUywLFEMLuMP54CaF5bK639VVNsp0GM2Ob1EAgAYC/Pz8xTG25YB6eyuxKFOuN81MGmtmRroIPDGys2XLZjw/YQKe6NfvP3X0+OzcZHfr3FnE/7TOgdrU6k2unWJr3kzTBgQ2IiMjJZoTEBAgpQBpP36eDjeFEM8kEiWpABnpEr0iEECBP74SVGjYqBHemfa+1Ow+34ObZkaaWt7UDOE1awmYwxx9Ovv6+ZYvW4LV/2yUMo/OgAsC5Bj51Xd3vhMdOt2N8NrXirAYN7IaBOCraAEYgIDoAMjf9BgxNtAO9dGzsnORmpaOFatXYdGfv+HDTz4538e+ZOe7Yw5essYX4xudyREnoHUkMhJfff45tm7egvad7kJYjVriiKckxmPV8r9xJPKgsF+0Or2ek3wlYHf40GGkZ6QhIz1DIrUqcq2ivrospyMgYH9PZodNzI5lMJlyUCO8Bu7odCce7PkQKoZWumjLM09/86ZNWLliBbZt3SLAI4UDNVvJHKXXUWyz804QwCzGZ6btm51yZZMsWQ9JxVdVTwoLDarrFi5RaGYD8H17GoCqnGLWADDfTzHFsqUaAp1+LXgq/W2AhY6pTGbHWjPNjh8/JuVaz6XnUBQTQEf1NRhQOD3Azgpge+RcEXn0EI0C/jvTkV+Qj4L8AlvpXJZcZHnVW1u1+k+/9y56MP4HF7AAAAsAsAAAJyaeBQA4YSTrFMsCxdACrnY+uBli5PmG2rVQplw5BAYEGSXuVD6pUnE+nQGgAQDWeDera5MO7uj8azMrEEAJ4DHCQ1Gn+X/9hfoN/ltNgLWrV+Oh++8TiintoXNm9SZX5/47pgFwA81N7pEjkaJqT4efTraOVlWoGGqjstNRdjxoj9ycbKRI2asUycHdvHkjej/RB69MmSKnnwk8OOPQZemp/Hzs3rkTrW++CXVqhMMjUDEASpUuIwBAzaws/PLXQjz63HPo0q2blBMM8PcXx+dsLAPaJioqCj3vvx9jxr9mi87RLmYAQFIOTIwAMgD4u2KIqIikUG2N6FluntKLSE/PEKftwR7dMH/xXxcsaujuae3qOeju9hbn65sjvebnkD4wxPViY2LwzddfYfmSZehw592oXfd6GZusQsFxffjgPqxdtRxJSSqabY7iMip78OABAdpuu+02YUFF7IgQbQA6pYz66hQe/TnOdY5f5YRCdDby8vOE6RQYFIjQSpUk2n/vffdJhY/zYdg401d8ttjoaNEKWLl8Bfbt3YO4EyeQkZYuZfJ0XryueW8XuFM0fu2os6SgYm4VFnVVwGaaMAAoRqjn7JnSABxz/B1ZAGrdVKUBBRz2UsCKZhqQ4k/xPwKijv1t/t3s9JvL6/Fn/ie4TMAiPy9fHPOzHWcDARxTARyj/vK7qQygWseKvh+1cPILCuQ7kWsnq6uMHDMG4TVrWgCAM4Pd7PMej17L7weXH+5ymNx1XVn7PNWGoiC/aJGfCzWSu65rtblwjxRHO/MJgio0pV7uhQ4v63OWBSwLXIQF3OF8THzhBXw/e7aU+7NHiOyid2oDZ/+vN4wqt7xEoUiPbO4IHJyBVk6nlwrTzH0/fvw4jscdw6IlS6XM07ko7hdhtjN+lBvH2265GclJybIRVlEd1X6dA6qfXaUF2EUB9WaaNmPUihtHsgAYaWTUXacMMCVCOyxSh5wVAYw65AQA6PhyA8zoFwGAb374EU2bNTuvx9UbWtY9f/etqUiLiEDD9HSUz8nB/pAQZJQrj9AKFVE/KwvtTxzH8ZQUbMnKwvqsLOyvVAnN2rfHqDFjUaZs2bNqASxfuhSzvpyFex7oheycHGmjLdpHIECcfUWxlpQAAwygLfizzidWIIsazXl5qkxWZla22GXY8MEYMWo4GjVp8p+MiXMZ3h1z8Fz3vNre184eHVHSuhmlJ0jE+cm5FRQcLK/xJ0/i+2+/xYJ589GmXUdcV6+hjCGCcEEBAShVMhgl/EpIrfgNG9YgNjZW6POM2HMtOnTwACqGVsTY51+Q8UZnlCAAx/mWTZtEIZ8lBclO0VFoXp8gFp0+XyPNhcKVVatUwS0tW6Btuw6iq1GU9sdF9aNUKyicCsS27d27B4sXLQTFQKOOHkVSYpKwEQpH7snMUikCej3TSvf29c2e508mUlzccWg2QyHn31SSUCvk67VQgwGc32ZgmMKL+j29ZrAvqYNCQFivX/o7QOfPO0b6tbOvX7luaJE9jpG01DTk5uU6tW6cCQTQAIAZCDDn/TumMOjvjKL6lqAQD7aTOg4jn30WvXr3lu8J6zg/C1gMAJO93OVAuuu6FgBgAQDnN92tsy0LWBZwtIArnQ9ugHZERKBD61aoXKWqbJp0hExvHtWr2jSaN3l608iNNumyarOnIj3cWDIqUlT0mtFpblop8sRN5u7du9CzVy+MePbZS97Z3DhSbbt961aie6CVm9XGWOsA6FQA9buOYisFbnspLM2I8PHxg4+vvT43HV6JxBlRL/NDSv1rox45N8LMfT127Bia3tQMU6ZOdWoTK9crgFRZePvVV7H9h+/Rv2RJtChVCr75+VgXG4uKJUogJDAQlYOCUMrHB9kEOUr4Az4+8M/ORlRWJj6Li8PPqakYOvUtPNizJwKDgk7rD46X6dPeQ9yJFDRserMtWsdxo6nVvgYIwPrkmhWgGQEyRrwZgVRpInp88Lp5efnIys5GWnoGPp3xISqElsfgoUOdt8ElHD2unIOXsNnF4lY6JedoVJSo4PM1MSFecrwZradTVrJkMCqEVEDZcuWwf/9+zP9jHprf2gYNm9wsjhZZLsGBgSIcFxwUhNKlSiIowB/RsdHY9u9WREdFIfZYDNavXwe/Er4YPXYcWtx6q00ET6ZUQYGAC8y5379vLw4cOIATJ05KuczsrGwBusioYbSf0dzatWvLa6F5Q3qAE6KaF9IxOjJuBk2ZIvDv1i2YP/cPbN26RVKtSIlXzrgvvDw94CVpAGru2Zx6s3CgoX9ARhKrIyiRO31u4TQAagE4igyaUw5sTACmAAn4p9IAeOjof0JiggiY6rXAUT1fO/eFHf9cWS/y8nKlv83nMHWB5+rjXKByUSAAP6ucfMVUItBDwEfZQtlO/6yvr38396UGL7j2x8efROXKlTF+4iQ0b3n5lzq9kDHp7s94xMVucA8DwMOIphe4OJrupuuKM+2ma7vrulabHQAAN/WfO+3MaweWb2QxANy90lnXtyxwBgu4zPlg3eXsbNzZri1iY48ZNZsVPVYLZJnzPHVJKTMTQAECqva7r58v6PTR4eVGjxvfM7EAeF+WmWLkhyDAP/+sx6p161E1LOySO3yvvjQJn30yQ2pd89BCeubomNrIGgJ2BsXWLBRoBkhUNNwP3j7e8PXxtWkpaAGp0wCA3FxD7T8d6elpAgIwz3fH/v0SJXJmAzvnpx/x2ogRGJiejptZGguAD/vGywv/HD+OUl5eqBgUhIqBgSgTEKCig1Wrw6NkKT4wCjIzUJAYj8T4k3gjPh4ba9bCtz//LCUHHTe0Y0eNRIVK4QivdY20TW9yfQxxSFEAN8AgRl7ld+M9lSpgKldm0Gh5jdy8PMkBTktPx9zf5mDPvh2YPuPTy3IdcNkcvCyf7r9plIyB3FwcPngQmzZuFFHO/fv2w9vbFzVqVEdISHmJtufm5IowHfPfqZWRlZWNxs1uwS0tW0vqC8deYEAASgYFCQBAsKBkUICIUXp5ewo9PC7uJL6e9SXWrluN/gMGoE27djb2j3b+i5p3uo3aQhzPZzrvXPPWlVZ21Ebg/I6KPII1a6in8Sf279sn6UU52TmGyKGxljEdwqDi2yP83rI+kHWhSurZnd7TWAAGKGxmATgKAsraKMCfTjVQNqPtCOhQAJVrqWZE8Vm0aj7Hgy3Sn5crQIH+3ez06/OZmsHSjpo9oNenc/WFIwig9tAaoDQ7/RoYsKv/63PPdg+2h2wK6t0MGPi0AFfWcf4WsAAAk83c5ai767rudEytNl86cMECAM5/4bI+YVnAVRZwmfNRUCBCfPd06SJl73Q5JR35Pj3Sbae+O0a+dRqAEgJUAICOeEuup6nEHB090iJJd6fzTyYAa8q373iHRL2dyXk/Y17wGaJtRZ2vN32PPvQgdu7YaXP89bkiAsXNq638lcpdN1cBMEe7NHNCsyQ0K0Ln2SpRKRVNo01UpIviV7nIyc0RbQQlgJUtub2/zPsDTZvddFZ7cIM885NP8N2E8Rjm748wOvasEYL1AAAgAElEQVSenvDnhpvq/F5eWHHyJMoVFBQCADzy8+ERXhtelaqqCCUd+Yx05J84jrzYaPx4Ig6zyodgyowZIkaoN9Icw6NHDEe16nVQpVoNofiXL1dWcq2PxsQqB4y5/gRBbECAEv+TCKCRf8xX2oXjQhwuIyWCzl1GZiYWL5qPDZvW4stZ37hq2rj0Oi6bgy5tVfG9GOccHc61a9Zg7q+/Ys/uvbj99ra4vW17hNe8BsGBFO/7P3vXAR9F9XXP7ia7mx5aaEpTQey9g4ooRRAVBRQLCgKigAhIRzp8oChIExtW/NsLqIAIqFgoioj03gnpPVu/37kzbzNZAtlAAgRm/MVddmdn3tz35s275557boHSPffPzMzBxi1bsOafv1EpoXoAuCTtn1F/cf5johEXHQWnU0vtoYOYnZOJ+fPmYf5336FtuwfQrGULSWM6miOvrHo0By94binO2SzrXjKCAXxPttW6deuwSFIEloN6CZmZWTIHh9sduh6Hpm6vUp74LOA8pOUbaC3WvuMzIIgFIPeyri1wlEoDklam3/8Fc2aYpHWQ+aSAFaNzrxz8AAhAx17P9df200rraft55BhKDJDtJShtjM4XZ/dguynHnq/aM6kwEFAQ8efn2tGDWQA8Jn9LJgaZIsNGjJCKLqd6jBRni9P1ezMFwAgAmBoAAWuYaQtBAEAZjQ2exdQAOF2nR7NdZ4MFSsv54OLkxSFD8MVnnxWquc78dzpwBRT3wmr4Gg2+cFoAI97i+FHpXRcNlMWiTvcM7hfS3rmwowI+qaakbe7YuR0//fKr5PUaF1LHu1jiApdgAxeyOXoeMV8puJeSnIzUtFR5feWll0SpXwAQfSWnFoMFi2KNAaAWr3TimdOuBMKMDACjgCBtYrWGSUpAQDVap5GqBata4HIxTDsw6rZ+/To88dRT6NO33zEXi1MmT8acwYPwMtX9fT5EsA+sVjgZbeOrzYZfkpIQ7/OhWkwMEqKiUJGsAgIAdc6HrXY9ruxhsdk0Oj/ptIcOwLtlPX7LzMTTPp8wM6gLQNuQjt3u/vvR+r72uK/N/WhwXh2E223wef1Iy8jAomXLC1IB9Kgf7cYxQVsoMEW9FkTZNE0E2oK6At989SmSUhIxafLk03KxXFr34NkwXxV3jRx3FG+b9/XXmPP227j2muvx8KNPom7tWhKdpkBkgJWjg2gcP7xV9+w/iI1bt8LlcsucJJH/qCjE6M5/bHQUIiM04TkO79y8HHz//Xf4/PPPcPc9rdHmvvulTN/xzjHFXdup/D44RYA2ZEoDS7Au/GGBpD7RMWXZUaVrosT5FKtH7OZjGoPmBCvWkybiWQAEGAGAorQCCn6rCxBK6gB1U1zCTDBG+immSJaGOPlHOP1adN8Y6adGgdvjkrk5OjoaUVHROHjwgPQ3GUiaakLxJVRVXx2NDRAMBKiUAJ5HO778P/BKcFfThnGJjbs9/TQ6de4sOjtn4ng7GWPdBABMAKDIcWYCACYAcDImIPMcpgVOtQVKy/lgtPnSBvVlwWTcVP57gYCUUfiuMAugMPWdgoCa+FtBlIcLRdsRebBej1sv+UTxO41qunbtPxg/aRIqVqoo0cDsbI0SzxxWCoHReSc9nospt4slo1gvWssLVq/5efkiAEWqq4tlpVxuJvOKqB8XnBKl16PQQsnXKewq19W4CORCUEXENDDEqAWg7KC9Gp1+9RsjpVaBBSp3lOfhwpSL64ISWLSJW66HQmWXXXEZpr8++6iLRdYFf7Hdg3ietcb9fthtNs3xV69kAoSFYXlSEqK9XnH+mQZQOSpKAwBq1YPtvPoaAKDbQV5dLg0E2LEZXx0+jNlVq+HuB9pK6bGYmHi0vrsVmjVrgbi4WGk/17/aNXixbuNm7N63L6AVIbRfXSeBDABJL9H7gEwFY71uAjZkEPBv5vRX0fi2m9H+oYdPy8Vyad2Dp3ouOdXn5z3G+/9/H32Id958C506d8c9re9DmM0qQBBTaAIRZ3E4yZ7hkNXK1K38+18cTk6CMyISURERkvdP5z+OAEB0FCIiCMBZhWlDkc7FS5Zg7tyP0Pi2Rniww0NSteNscMaCwQDOnzt27MCvPy/DooWLsG3LZmRmZIqtmGYRnFKgfm9kAQRrCLCawJFzX4GooHKgJb1MZ1Zx3khKShLmE/uIIo+M5hdE+AkKKqefjr9X2qbAQrYhMjICVRIScNXVV+PW25ugfv36+OC990QYknM8mWxGQCOUMV8UG0CBCLxG6t6w1CufJwQv1PPHyAbhOPX7LZLm1ujWRug3YAAaXnRxKKc39zmKBUwAwAQATAAghOmhLAERkwEQQgeYu5gWKCMLlIbzwYUXFa5bNL1DSsCpaLRapKkFmtIA0MpIaY59gUigtuAz0uA12juZAGFarqnuXGqiU1qUObDQ83lBhz07WwMAGLVZ/986PT80HM4Ip6YtYHfIgktqyzuccDoJMmiig0p4T3PCj13CTglDMWLDNqhFYXJyMnbt2lmIdWBcMBoFAVUKAM9VkApwdBDAGPkSGqwwIlQ7aQtN/I7lxtSilrZgXiyVyd+b+/ERKQD8zcEDB3Blg/oYFR6OWl6vOPoq558ggGIA8PPfk5MR4XYjIToa1XQAwE8V85q1YGtwcQAAEFCCYImkA+TCu2cHXDu3YdKBAzjk92NsnTqIv/0OWAcOgzcqUsATOuu5uS4RaKN4H9kVW3fuDAAi0kf6Yl8xAYxOgkr3UMcS9XaHA/37PovZb7+B6jVqnpYOWmncg2U0PZSbwypHjgykVya9hF7P9cNttzUVXRK7rp+hRZpJPdfSiOT+EyE7qwCEv61aI2NPxP5I/Y+J1kT/YmMQGeHQnX8/3O58/Pb7b5gzZw6uue4adHzsMcTFxwcqc5Qbo5VCQ43OLZ8DZGD9+fvvmDVjBlauWIGEhIRCbCg1L6hngyYIWJgBYAQ7iwIBFPCp9pO0MP3ZQAYAtRyMlP+CKL9PA3CZj2+zCYhDsIB9XLV6NVx51VVo1PhWKSObULVqQGCQaQ4jhw3FsqVLpSKJAhqDgY3izBkMBLDNrD4RHxcv4BHnN+5DoPrw4cNSTlfTfdSYAAS3SP1/YdAgNGvRIqT0tuLadDZ/bwIAJgBgAgAhzAAmABCCkcxdTAuUQwuUlvMx9ZXJmDBmLKpWqxawQmEBPD1ibhAFNOa/K+ffmPuuAAOhe5PmSeE8PeddU1NmtNgPH3PfXW7JARWhKZ16z2OyZnLgGvXFX3A3abRLjXtpjG4ZIzChLvYOH06U+szB2gPG4xZiEBiqA6g624odYMyjNS6EFdVdWxhqGgCaLTTRYaPCNSNKZDzExsVg7mefF1lDfOTwYciaMgW3k6VgsYjzTwaAg7n3fDX8e3NqKnLy88X5r64AAKr2X3Q5LBUqSSUA6KrWAQCAOg2pyfDs3Iq0gwcQSfDFYoGb4l2XXo6wqTOQ7qbzn4fsXDI1csURy8rJQWZWVqC76LRJugiBo0J6CmRfaE6E2sQhpD38wJiRA/DtDwtOS+ef7S2te7AcTj+l2uR/165Fz+7d0bZdR7Rs2VrugwhnhDiYKvpfFABA/QhqRaxasw55+fmoEBeHqKhIAQLiY6IRHaUdg3MNGUErVvyJ2bNn4cKLG6Jz126oXLmyXMfZEP0/VoepOY6pATOnTcPrM2agWvUa8HgK5mTjHKtAADXvaQ69dh8rdpUSBDQyBPg7Y2qA+jftzz5PTEyUNBAV/ZfzcK6hdojdgYgIrdIMK6QkJFRB7+efx3XXX4/4ChUEGDDOIer92jVrMG70KKz791/5rbGvQ302GI9rgQURkZGIjomWMaqVeSVDRRNUpLO/b99embs5x7OcJFlSz/TqhQc7dJD9ze3ELGACAAb7lZWTV1bHlQm3jHLTy+q4ZpuPvGFNBsCJTWLmr00LnIgFSsP54AKoW+cn8dOPiyWSYXScCQIYI9eFRe9IF9cWe0a1ZyMIoD7XdAI0ejwX7MaNYk6kdpLuzmi8cTPm4RvbdTSbHW0fFcUvdF69JrNa1PJamQdL9kEwAKD24XEKO/YFVNdAiT9ZACuRLI1SrxTCVaTLmO9ubJNqp5QE1FWuuYiMrxBXJABwODERrRpeiBc9HtE4YK4/nX4pv6cr/xtBAH6/NyNDHHCmAVSJjYU1oRps1c4B7HZY7A4NBDBoE0hlgOxs+BL3I2/HVuTm5yPa4UA+6a4WC3LGT4ar7vnIzs2VhS5f2Zdsv3KsjLRhAYsCYopaiUijXZStaaMvPvsYCQnxGDB4yIncJmX629K4B8u0gaf5wTk2GMl9pmtXUfnv3uM5cdLI7mHEVtgiOnskGADQ2EQWAQq3bNsl2hMEAKJ1ACA6yimlJhWg9M+/6zBrJh3bKuj+zLMSkVVj9DQ3U9k3TxhZfoleT586FW/Nnl0kAKDuT9Ugoxhg4WeFLggoYoGqaormoB8NAFAgAMsBMvWLgAAdazrMTqfmZHOjWOqevXtw/fXX4f9eflny/bkJYFyU+Kvfj99//w0TxozGpg2b4HA6dRaar1DKUyhGVoCBahOrs2jvnYF5TLNjoqRvcU7k912ffhqPPv641tYyKgcZSvvPlH1MAMDQk2Xl9JbVcWXSNQGAQA+WlS3K0s48tgkAnCnTqXkd5dECJ+x8UC3Z70eHtvdj4/qNEqUvyiE1Ut9VCTyjgnNh57cAEDAuCDUnWHOOCxx7jYKv8t2DF5eqhJNqk7EudLBTr5xM42swC6Co42nH1uj3dERIQT0aAKDaZ7SHSgHQIl+a46/eq3J/ysFVC2G1CC5qzHHRW6Bo7ZUUgHPOPafIFIDnnn0WOW+/hZZ61D7cUPJPMQACQoA6G0ClBEg5rgqVYImKhiU6BpbIKB0AsAsLILBIJQOApQHTU+DZuQ3pGRnIo/PvdstrTqt74XrocaH8uz2aAnewgGKATaB/Jw5AQEhMs5dR7JE2yM5IQ7fOHbFq7b8459xzT9sI7Qnfg+Vx4imlNqtx8evPP2NQ//7o2WcQ6tY7T6pEREY4JdVIqxmviUeqCLOMF3EkraIRwHswIzMHiUnJcDgdiNMj/5rzz7UmsGnzFkx9bSoinOF4pndv1KpdW67ibI/8B8/3LKs4a/o0zHxtmgAkrMbB8n/Bm5EVpc3zBQyAI0QBdRCAxyiKDWBkRam5gACiAlwVMKDmRqZJ7du3DzfdcgvGT5woWg+SrnSUcanayooqk8aPx/r//kNEROQRjKpQ2ADasSwCSpGNQCZAZIQGAiiAgm0hC2DLls0ydp/q3h0PP/KopAyY4610Jg8TADABgCJHUnl0pstjm00AoHQmMvMopgWO1wIn6nxIZMzrxQNt7sGO7TuKpL6rRViBM6/y/QuiOozua459EWWhdEdPLewCud5WjZarOd9eyZ0kE4CAgPa5thmd9qIj+Rp1XjnnhRkMWlTraN+r/H/1W6lGkJNz1PxMdX61YNUWswXCf9q/CxSytei/cnC1z43OblGLQZX/ynMxLeDggYO4qdHNmDJ9RqHrYI5pkxuuR5+DBxHN1Ak6REwBINVeZwHYWf5PrwLAVyMrgFUBwpwRsMTGwRIdCwsrLjgjAFJk9VQAsQsj+WRnZKTBu38PctJScTgnBweysgQEsN1xF9I6PoFtmzfi/PoNA8DB0Ra6qj/EFnp9bRkTOuuA56Q44Nuvv4Y7m92BTp27nNaL5hO9B4/33j8TfqeNcR+e7d4dFljR4eFOsDsjRPvB4bALA0CrGa90RIrWAdDuRwtycl1C8yftn86/bKwe4PFizpx3sGTZj+jVp4+U1NS+OtKxPRPserzXwP6gDsCbr7+OyZMmoWq16kLFL8pWRgCA3xfMheyLgrlOpQPQ0hpIUMAI4O8KtGEKM8MUIKjmfz4j1PzL/P9Dhw7hrubNMXLsWDh0ZsDRAAA1v/N1w/r/MG7UKKxetUoTIjWkBAQDlUezI9vEdtPpJ5CgGAB81bRdIPoVmzduQOPbb8PwkaMQGxdnjrnjHZhF/M4EAAxGKSsHsqyOKxOKyQAI9GBZ2aIs7cxjmwyAUpzRzEOZFiihBU7Y+fAzL9aLB9u0wbZt24rMMWeTglMBVLSngO5fAAooECA4B14tEoOj62pRl5qaIs63RHIMTjt/x+i82lSuvNFUxu/VYk8DEgp+J1BD0HGLMrfX4ykUjS5qH2UPBQQo4UHjIlhb2Kp62mpRrDklaoF8tGNrTAeWv/Jh06aN6NOvH57t3buQw/LfunXocWtjDGAZRdlfi7xTUV/SAOjgG1ICFBigUgIEJCBrQYEAZABERsPicIgYIPTnM0Ooflce/FmZ8CUeRG56GjLz8/H3wYPIsFrx6/U34stVK4Q98Xjnp3H7nS0E0JFnzzEcrKIcCOUQfP/Np0g6fFDSHopiY5TwNinT3U/4HizT1p2+B1fjlWks7e+/D23aPoQrrrxWIqt06DQAQAMBeC/xvVEIUMaKQQxQlafjkKOmhNooTklA8ccfF2Lhou9x3wNtcUvjW4sdn6ev5cquZewTpu989P77GD5kCCpVqnRMirzxHlaaJhrLqTAIEAAEVOqPPrcoRtTRUqIKz/HanMJzUmk/IyMd7R9+WOZGAonyXTGmkTEHSLnBt9+Yjf/N/QjJySmi4s9nWvB0VdTzQj2f+EphWpUKoIEBETJ++R2vjdUVatWuhcHDh+P8Cy4wAadSHLomAGAwZlk5kGV1XFkcmABAoAfLyhZlaWce2wQASnFGMw9lWsBggVDoiMJv1Tyt47OdHoHr8MADQovk4kUtsoIdcSMTQIn+BTv5dIRVzrsxCmSM/gcv9hStPzMzQ6I6+gXJJRXlQAYv8qQ2tYAEHlkA0oGnA8rfU1xQAQwEDugMBDZWAFDl9/w+6vFLxL1y5SoiVFdcdDAYBChsC+33WnqABgQYnX46MtykLGJQnysdBI0N4cc/a/7Gd4sW4YqrrirkDH/z5ZdY2OlxtGTZPX1hy/3p9PNPiQHS4ZeqAEFsgABTgECBwwkLSwKyDKToANhh0SNZogHgdgkA4E9LRW5WJlw+Hwbs3Ys99eqhafv2aHVPG1SvXgNPPvoIatSqh7uatxZgSdmwyH7Ux65xnFHVfcH8r5CWmoQp06dLSa/TfTMBgOPrITW//bJ0Kf5v3Dg8/FhXJFSrDgcBADIA7HbYdRYAgUaHPRyaqFxhFgDPrn3GO1gD19TGc7g9Xvls587teP31GajfsIHkYxd3fx/fVZX/X3Fem//ttxjYr6/MW6S1K0HYoq4uGARQ6QDHAgGknyQNSEsHM7LCjmbBgvQvpntkiLv/TM+eUh6U74+VAhA8x6o5Z8Uff2DGtNeweuVK5OXla+CTg/oAWrlI7dF6JCCtjsdxydx/6hMoLQCOXQVssOxfckoynujcGY889nghkcLyP1JO7RWYAIDB/mXlQJbVceXGMgGAQA+WlS3K0s48tgkAnNpJ0Dz7mWcBFbVmlINOcUpyClKSkiRqIZEwp0PKHFWqXBmxMbGy8DDSp0tqES7gKMC1aOHCgJiSOkYUheKqJEhknuJQdLKN+ezGvH4V/VbRD7VQVws846uid/I8ykGn004AQNHyqUZNJXjS8hnBY5RHov+kigcWkBQV1Cj2mpI81aI10ajIqEhERUejQsWKqFSxIuIqVECF+AqIi49DXGycfE7RQ+6naJxUvn7j9VkCAhxrU86L6iulCaBduy52KOUSNTqoWhSr6zYueIOxG8Vm0FIBPNi+fRs27dgZiCwpm02fMgWZLw7HJXr0Xz7XVenDyATQWQDK+Zfcf50VYAQDFBPAxprcBAAIBhAIsoVpwJIwAPKBvFx4M9KR63KBsbhH9+/H2+s3SJ6w6sOM9HS0btkCCVWqo/0jnRBudxaUEwwS6DJG13ia/Lw8vPvmdERHR+LdDz+S3Nry4KSZAEBJZxxtf3UPzZo2Db/+/Avue/ARRMXGIcLB0p6FWQAaAKCprB8LBOBxCSKpjfomHq8m9JaWno6pU19FVJQd/QcNEpDB3I60APuFDvGIoUOxadMmxMXFH1EJQP3KSJlXzrJiAhjToYxpT8o5Vmk/7E/1vTpuMIij5gqZZwCkpqSgWrUEjBg7FpdfcaU8D0IFAIxjj++pP7Pij9/xv7lz8cuyZcjOypbSHqLlQgDkiHGipWYpHQCOIwIABAIUCKCekWzv1i2bcePNN2Hg0GHyzDa30rGACQAY7FhWDmRZHVcmCxMACPRgWdmiLO3MY5sAQOlMZuZRzm4LqIWU2+XCb8uX470572Dbhg2IP3AAtX0+VOW9RrV9ANleL/b5fNgfFoa0hARUqVsXT3Tpgjua3inOcEjMAYO5uf/smTMwYuiwQBnA+PgKqFatmjjSKgJCQGLr1i2ButAFjn5BDjydfuUEq++Do//KCVbOXUGEXqOx0+nNzMyCHz4MGzFCIjJOln6iIJiDJQVZDsouTgL/CsoMHik+qM5VFJWzqBG3ccMG3HTN1ahTt16xA9J4TCM7ooD5oEUrVak/ZRsNCCmI/AdT3AsiXX5kZmaiZatWGD5qVCFnmOcb0Oc51Hr3XZyr5/8rAICvjIEq+r9iAigg4GggAPUDRJ2fzn8YAQCbAAGiAeBxw5efL2AMhf+YctA7KQmDFv0odbfVNbBdpBB/8vFcTJ70Eho0uAh3tmiNajXOkfYrcUNlI1aA2L9vD77/9kvs2bUdg18cjpatWotzVh6cf3m+6iOlOPpxsQPqLNtBzVN0NA8dTMRdLe9FmN0h+f9OSQEoYAFIpFVSAawyD2hzSwETQHP8ea8dyQAgoMa+yc/PFwZAnisb/QcMQExs7Flm8dAul/2yb+9evPLSRHwy939IqFrtqDoARmfayASQOUh37IWZoYOzwZR/mZ91AVBVIlb7bVClGIKc7EW/xvSiwv61112Pl159Vcr/He89aHxW8v2B/fux/Nef8cfy5fj77zVITkqW8rRqThagwWqVOY7XVIGlB61WcfydBJ0jIuU9n0kK8KZYYbg9XFIVbmvSpNzMa6GNllO3lwkAmABAkaOvPDrT5bHNJgBw6iY/88xnjgW48KDw0uIfF+GtSS8hZ8N6tI+Oxq0xMajCHG5dLI1XLNRu/lu//IMAfjp8GJ9nZiK7Th08OXCQCCPFxccXu9BQCzZS5hn96Nu7Fy5ocCGqV6sukXGVx81T8T2dv8TEQ8IEMEbztUVdgbPLhXkw7V1bBCqqp/beuGkggAYAMNqfeOgQuj/bA12f7nHEfiXp+ZI6kVzoNWtyO/bv218o4n60cxojYAoE4AJRE7cryIVVUbEC6r/WgwocMB5faRzwN7t27cTX87/DJZdddoQdnuvaFZd++gmqEAAw2FM5okZBQKPzr6j/aiwxRYDOEz/nZ+JI6bW3FYAibASfT6j/LgIAfj/6Jiej9zff4Iabbj4CnODv0tPShF7744IFJOiiatUaqFipspTgouBjyuHDSDx8UECHe+67F92e7iHfabLtx5nSUpLBUUr7Hq/zUUqnL/eHeb5nT+S6gDvuaqExnJhXLSKAGgBALQCNAeDQy0ceCQJoTqM2vwSPHLIANGDRi7femo3klET0faG/5LeXp3F2Mjuaeh4fvvcexowcKQr77JdjAcvBTABtbiuYAxUAoIC/othgRjCgqGuV55VfA3I4fzz86KN4vn9/Oc+J3oNFXRud/LTUFCQmJiI3N08YSmw/QXFWExj94gjUPEcDNlX0n0wAfm9MA8jNy8P2bVvxYPv26Nmnj8k8KaWBbAIAJgBgAgAh3ExlCS6YDIAQOsDcxbTAMSyw5q+/0OWxR3H5vn3oVLGiRPvD/H5RbKczRvV2ceb06Kw1KobhLk2kjQ4zIxTZWUjMz8fE5GT8Wa0a3nhnjuSMF+e4rv9vHbp36YKkw4fRsOHFiIuLKySUR8ePFEkuuqi8nJOTi6Skw4HDqgWdcvhVJQDt8yOF77S8fo0lcCQAoC3U+d327VuxcMlS1K1XfCS+tAfXX6tX4967W0oaQKjMASNFNbC4VY60XiJLY0JorVUMAAWMFGUL1sGOjY/Dgp9+KqRUrfYd2Oc5nDtnDs4xMAD4nUoD4CudejV2jgUCELBQgICU5zMsqtX5mBHr9nrhoho3gL6pqRj642JhABwLaCFzhOkryYcP4+D+A3B5XHA6IlCtejWhxDKCpyJmpd2XJ+N4J+p8nIw2ns7n6Nu7N3JyvWjWohU4xqj6L3nVpPzT8ScjwGHXywGGB0CA4HQAdY28p468nyAA5ttvv4609GQ8/8ILGgBgbkVagPMZ8+NHDhuGzZs3Iz6eaQCaOGpxzxSZgwz6Hmo+LMwE0zUbisj/D47+q/OpY3IuqV6jOkaPH48rr7pam09DFAEsrrsVG+1obVC/37p5M6ibw0osfGZqFQG0agCqIoDS0+F3BADOr38B+g8chPoXXlhcM8zvQ7CACQAYjFRWTl5ZHZdNL6tjl9VxzTYfeVeaAEAIM5W5i2mBIAsoqvTrM6Zj3sSJeNjnw7VOJyx+f4F4G6P/egk3idJSpT0iMiDUJmrtpEoyMCJ12lNFpG1pehpeTk1Fs4ED0fO5PoE89ECUxufDypUr8f47b+Pwt/PQqEplpNY7H1uiomDVRfKU488oiHL++apFX7QyecbFklrcKTV8JXpXFO39WAs8lQLAKPiCJUsQwbJ0JzkazOjXg/e2wZbNW8QRCZVFUFRKgNBbC6n+61FKXeBQO/aRDouIlu3Yhk++/Ao33HTTkW3w+/HKyy8hd+xYXEKKflB1A8UC4JGVKKASBjQyAIT2rwsGUjdAOf/8XEX/1YLeyyiqzyf0f7bv6aQkvLnuP1SrUaNYx0CenWqRXoQWQKg2Ph0nEhMAOL5eUfPR2JEjsXP7DrS458FA5Ql7eLjce0ZBwLDwMC3dhyVHdZaRAgEUuBYsqqnGLoceI7EzZ11PHnsAACAASURBVL4Gv9+NAYMHiz6IuRVtAfYNGTwzp00DdVGolxJM8S/ql8Z9ikoJ0MCAgpQAoxaKOPJB1P/gc5DFkZ6ejmbNm2PsxImBaHpZ3YNGYFe1hddAcb9pU17Fa69OQe3adcQ2qhoAUwD4R+BK00GwISU1FUmHE9GtRw906Nix2Os0x2XxFjABABMAKHKUmABAYbOUpT1MAKD4icrcw7SA0QJqUdHjqS7Y+v77GMNSSz4fKNKmyrepVxW1pRCRlbXao6IDfxRpkxxttWjKzxcQwL1/D3yZGei6fz8sdzXDO++/H6DfU1ivW+cnsXHBArxVpw5uiYxEls8HymFNOO8CbHQ6QR0CzekPcv4p/ubxyGKHCxulgh+shq/l51IXQNH+tXx3RX8/1kKPx961cyc6Pv4YRo0dF7LzXZojjNezcf163HrTjTi3Vu1jKmAfbRFMGwQEAvUcVyMYoNmgcAUA4wIzPT0NbR98AKPHTzjqpX3z1VdY/PhjaOH1Ip8OexElDgOigDrFX6j+ekUARfcnIMD2SmqJzjSR/goCXhQAwDSAiLAwPJWdjXm7dotTdjZvZeV8nOk2VQDAnLfexPxv5qFth8dhJ+Cng0WKBUBGAMcYHSoyjAgOcLxq5QE1HQCV+y9zzxH5437ZLzklBTNmvIYqVeLR94UXEH6Wj9vixhf7Z+mSn4QFsG/vPsTGxon43bFSAdQxj54SoNhfhYGA4GdCMBCgnplZWVnCGho1dgxubtQ4kC50su9BAhG/L1+Oxx7qgOiYWNjtDtjt4UeUBFRigByX69evxx13NpWxR0ClPIOexY2dk/G9CQCYAIAJAIRwp5kAQAhGMncxLXCSLJCXm4tnuneD7/PP0SUiQpwuFekn3Z+OmAIA+G+mAlidTlhj42GJiYWFTABHBEChtHC7VrNdOWtuN3zpqfDu3oH0w4cwITkZ+ffeK0yAKZNfxr758/Gk3Y6mcXGIsFi08nF89Xpx2GLBqBrn4DDzvA3OP9+T/mmMcBujucZFn0TiVB65TvUviM4VXfrO+HvqABw8eAC/r1p9SkvA8VpnTnsNk8ZPKBT9CnWIBLMBlFOj9AEC/9b7jfbU/HdNRI/pFot/+RU1atQ46inX/vMP+jS5HX09Hrh9vqMCAHIunQkQSCVhvr9KK9FrVis2gKL/y6shas/mMZ+aLIB8hwOTGzTA+/Pmh2qSM3a/k+18nCmGVE7iX6tWoX+fPmj/SGdUqapVlBAAilUs7HZJBSAIIFUAJCVAqwYggpXCBrDBSrFNKGFA7b12N1FTxCfAwZYtmzF37vu4/obrJH/c3I5tAfZDdnYWZs+cBVYcida1ABSwWZwDawQKgp8d2jNBPQ80RoAGAhRmQ2nzovaM4jOIAMB9bdti5NixAWabmt+0/j45G9u0f98+jBg6BAsXLJSqPGw5K5eQtaY0AVSlCWpY7N27R76nGOAtjRubAMAJdpUJAJgAgAkAhHATmQBACEYydzEtcJIsMGHMaCwePRqDoqPF+aeDL7XaDY5/MABgI/U/Lh6W6NiCUm2MllGxXY/gBhxpKranpcKzcxuQkoTnDh7Ez1lZGFG1Kh6uWFGqCEhk2GIRZ46q7jkuF7LdbsytWAlLIyJ1ACBPL8GnUb6PRQFVdaLVYk2lBBQWe9KiP8GLPNVufpeSkoKBQwbjsSeePEm9UfRpeB1kQTAV4L91/4kQVnH01KKOpOyiFrLKhso+gd/QLno+bHJyEn79489jUusVRbfxjTdgwIEDiD4KABAYE4bygIyQKsV/cZ6Yd01nSnf42Q6jECCPQcefG8cLr2W+zwd77+ckl/ps30wA4MRGAAVQ72/dCjc1vhNXXX2d6ACo+4SOE3OpWRmAY1SJqwWDAOwDESMVIECb2xQLh8diqbmFC7/DylW/ScUUlTtenBN7YldW/n9N223auAETxo7Bz0uWIb5CRWEBGB3zY11l8DOjKBA5GAwQh14HBApceguysjJRv0F9TJk2HbXqaLR71X8n+x5Uz4d5X3+Nnk93R/UaNeX5ECgF6IxANMsCMmVFNGCsyM13Yd2mjXjkySckFUAET83tuC1gAgAmAGACACHcPiYAEIKRzF1MC5SxBbhoWLL4R4zq0AFDSKP3+TQ6dkkBgMgowBkBCwEA1plnubZgUT2PG/7kJLi3bUJSWqo4dJXDwkS9XRbGfj/y3G7k0vl3u5Hlcsn7dc4IzI6PF8VsFemhWUKlfQYcTv08qsSTOP5BeeXGhR4j/1R2pory4l9+EYf7VC/OJQKWlYXOjz+GlStWoEKFioESiCUdKkVFw+jcqLJ4AsZ4vdi7Zzc+/eprNGnatNjr52+f7d4d/g8/QDO9PFVRaQDGttKNF+dfd/IVEMDzy0KVn+v9FJwCoBgALpsNTyQn44Oly3D1tdcW286S2qq87X+ynY/yZp/iHESOPeoArF61Cg89+hSsYeGFAEcFApD6T00AYQGIFoANtjCyADQ2AHkuinKt0gB8fp/Ucs/IzMA7b8+Gw27BoGHDJZptbqFZgHPXd/O+xdiRo6QCDMsnsnxnqCCAen5o873OzDCkKxnneQWyFgAAWhspJBodEyXlUO9u1fqI59Gpugf/+/dfdO/SGYcOJYoYINNRoiIjcI7djhttNlzhdqMyNVoApIaFYc6e3fDfcAN6DR2GCxs2POvnztBGYNF7mQCACQCYAEAId5AJAIRgJHMX0wJlaAEuolhOqMm116BXZibO9XiE9q9qtZMFoOqzqzQAvrIEoKQH2O2wxsYJA8ASHSNpALDrKQB6TqzR+Zb3OTnwJh5A/vbNSGXuZGSkRMeo4p7tconjr5x/YQG43dgUHo53qiQgIz0NTr2msTFqE4qJgunvKhqnXuUYBpV5RX93ufLw1bz5qHveeafNwojXkpqSgice6Yi1/6wNqbxiUTZSNmE0k0BC5cqVhd6cl5eLTZs2gcKDZEbM+eBDXHPddSFdP4/JutXtr7gcQ/LzkUdxvmI6SFFklaNPIEAqNuiOv4hWGaj/8l6n1vK3ZAD8ZbXiw5o1sez3P0IqlRjKmCnP+5wq56M828w4V/H+371zF+6/pxXaP/wELmh4SUB3wxhBpsgaUwGkMgr1ACQFQE8F0IEAHsuoAUCgM9wWhhV/Lse8eV/hwQ7tcc+9954Jpjup18BKMNRqeHniRAFaIqOiSgwCKCDA6PAHP1uCQV861EyH4n49+zwnpUKLAqNPxT3IdqSlpmL2zJl49eWXcc6550oaVj2fD60zM3BzWBjiIyIQx1Q9vbfWZ2biNb8ft40chQc7dDguVtlJ7fjT+GQmAGACACYAEMINagIAIRjJ3MW0QBlbYMbUqVg/bCjuptK+vlANiPzpAIACApgOwPcCAujf2QgAxMQVCAHaHfCH20UIMJgFIAsrtwv+9DR49+xE9qEDQvXnJs6/TvtXIEA+1ZWtVrzm8SC9ShW8NmMm/m/cWKSkpMoi+3g24+Kd743/Dl7o7d61Ex9+8imatWgRkvN7PO053t+w3cw/nTRhAl7+vwk459xagbrYoR6TxyA9NDY2FlFR0YiOjpYcVka61qz5CxUrVRTnv0ZNjUpakm34wIHwvz4L11P/IQQAQDn0qv6AiAEa6P8KEDDWJ1DAAYUqh+bl4a21/2oL3pNcoaEkdjlZ+54K5+NkXdvJOI9y6MYxNWrhQnR7ph9snNf0MWmcN8gCIAOAugAaA0DTADCyAdhmGZd+TXiUtdwZ/Y+vEIPho0aLQru5ldACZIzl5eH1mTMwfepU0V6gHUvKEjMCP4F+0j8MTg/gPMRzuvLz0K3HM3iub1+E8VlXxHaq7kGytn5ZuhTdunRGeFg46tlsaJ2Zicu8HhFKjXM6BQTge26soDLuwAE4nngS3fv2ReUqVcw5tIRDUe1uAgAGw5WVk1dWx5WbX1dB9vu8xzkEiv5ZWR3XbPOR9jarAJTq0DUPdoZaICU5Gc0uvQQDs7Nh9Xph11XXuXA11mc3agEoMEAxAWwUDKQQIEUAyQKwO2FxOAGqWdNJ1wX4aEI/QQYK9+Vkw3f4INy7tiMtJwcpeXnIys9HLmn/bjeo6J5oseAXnw+7a9fGPZ064cnOXUT4bv26dUJvTEpKPmKxV5JuUgv84Fceg1RSt8eNF0ePRrsOD52+iyECGACW/vQTxo8ZjQ3r10tt7PBwe6Ac4rGcYV47o/90/AkAMMVBlRhMSkpCw4sbYsJLL5f4+nncHdu3o8n112GQy4Vqqv52ERUBgvvMWCpQ9AfUn+5AHQFE+P342uOF9fHH8eq0aSUZAmf0vqfK+TjTjMryove1uhs1qtfEAw91Qp7LHQABZE7TxzSBM7JnFBuA/1ZsAGEAMCVKZ614fV58+cWn2LF1A4YMH46LL730TDPbybsevx+5ebl4+403MW3KFAFFSXs3pjEZwZpQG2Z8LihQgH2amZkhx36+X390e+aZY86Np+oeZNt37tiBMSNexO8LFuK+mBg0SjwkoH2FyEhUjIgoBADw8+8TE/FdnTpoN2YsGjVuHKqZzP2CLGBJPLCiTEQfLRYt4uH3l7JjWkbH1W4as80BZKiMbGHa+cg5KKrylfAH1bE2ZyrTAqYFCizARcKkCeOxfNQodA4L0wT4/H5ZJIgSu678r4AARlmNzADFAOCrsABI/ycA4HDqIIAD/rBwUd8XIEBt1AHIzYUvNRm+fbuRk5mBPRkZ2JOejlyvF3y6fW+14hsA/QcNQr8BAwORbeXMZmdno+WdTbFj+w6hrZc0HcA4DlS5QLXIo8jewQP78cW383Dr7beXiyGjFqvffPUlnunWTSJUVatWk/JPvD7FdAguAagJ/PsFSImOjhEmAN+LNoLVikULf8Ca9RtQkSUhSxhV5zn/Xr0aPW+/DS/abMLuKAmHwAgEcCGtqgAo3QYBavx+7LZaMd5mw9odO08LjYbTZcCcKufjdLn+0miHuq+2b9uO+1vdjetvuQNt7rsf+S63OJp0CI0ggJSrDA+XzwMAgKHcJtMAKAi44Ifv8NvPP+LZ3r3RsnXrQNm40mjz2XoMr9eDeV9/g4njx2HHDj4XEqQyQ7BuTMF6vLCyv7Efg23IPuXcefDgQXneTHplMu5q3qJYU5+qe5DjNj8vD1989hmm93ga3cPCUInzr9WKCoz+6wyAGJ2xwmd4mseDwYmJuHzIUHTq3NkUAyy2d4vewQQADHYxAYACY5SVLUwAwAQAjnOuMn92llqACwRXfj5aN2+GB/76C1UZmdcV2UnzVyJsRidf6QIw/1+Ur1UaAPdnDixLAUZFAxFRsDg1EIAsAIstDH4DfdxCAMCVD19GGvyHDiA3NQUpublYmpKCJS4X1tjtaNu7Nx7r9ATOrVXrqNRz1qSf+do0zJoxXXJvY2JiZbFXVC7m0bpZAQeMzjGflIyIG2++GeMnTsT59euXu9HB68nJzsaff/yB5b/8gp+XLRO1bK/HC0tQKSsiPtyf9asZ9ScLgDbkKyOZdLTXrPkbHTp2RP+BA0sMAKgFNcs8fjN8OHrQKfJ6QwYBjACAMaJCJ0uN1V02Gz5LSMCsb75F/QYNjquN5a6TQ2zwqXI+QmxeudlNzScUVnugzT246qpr8OAjnYVlk5ObK9cRnI5ER4tOo/qc/450OKSKybxvv8Tfq38X6jjBhJLMV+XGaKewoZs2bBBNgG+//gphYeGoXCVB5jMyupRIYCjNE90RCtS63UhOTkZuTjbubt0aL44agzr16oZyiEAIqkwiwiG0gADshB5P49L/1uEaW5hQ/YX+z7QvhwMVIiJAYJ8bmX0z9u/H7qZN8cSQobigfn1zPg3BxsG7mCkARgDApNMHrGGmABS+VcrSHmYKwHHMXOZPzioLHDp4EB2uvQYvZGaKAB+j/0qNnSCApAHozr5KASAIoFgAAV0Afb8whwNWpgFERgN8pchQuB1QLAAdBPBTAyA/T9IA/EmJyE1LRZbXizb796N+8+aYOmMGKlasVOzCWC2ct2zejF49nsY/a9YgNjZOot7FbcZFN0GDjIwMxMfHYfCw4Wj30EPFnru445/K74PprlmZmUIH3b59Ow4fTpRro8PPBd43X34pUaLIyChERUUJC4AAAFkAXADTYTlwcD++W/RjABQ4nmtjVG7pK6+gU34+HF6dwchc6hKmBMhCWhcA3GG1Yk5cHN7+8itccdVV5mI1qGNMAOB4RmrRv1Hzxe6dO/H4o48iNSkZj3fuhoaXXik/4H1CRgDnErURQCMIEEEwFMDmzRvx7edz4fN7MWLMGNx0S6PSa6B5pEIWIAPq56VLMHPaNCz/9VfRNKlQoYIAxYXE/nxFu+YES3mM1NQUAcpvbtQIAwcPwU2NGgUqQYTCiDqV9yDHbFpaKua8/jqWjB6Np3jtbjecNhtidOefQEA0hSt1bZ91qamYxGfxSy+jzf33l1j3xRyGgAkAmABAkfdBWTq8ZXXssjqurOPKCBzisU0AwJyKy6sFgkWHjNdxPLmMR7PDX6tW4ZUmt+NhLmBZR13PT+UrFwTyxzJsNptECUhfVSKAqkwgmQJkAggwwP1ZFYAsAGckLBERsNgdgC0MCLOJ40a6OUhJz88HsrPgS0uBKzsL2W631I2/7ZVXJPIfyuJKXZfQHfPzsXHDBrzwfB+sXrkSDocT1apXF0DDuDF6TIV7LtiZ28uo/+1NmuCJzl1w3Q03IL5ChTNu0XOs9IhtW7ei+R1NEB9fQaJlMTEFWgCkMFNUa/XqlZj76ae48KKLjvuWonP05WefYmSXLnjYagMTtPLIBtBBoWMBAX494i/K6SxTabfjXbcbhxo0wJtzP8Z5F1xQovFy3BdRzn54Kp2PcmaqkJqr7iM6hh++9y5GvzgCVavVQKMmzXHJJRejQqUqAqxx474et0uE/jZv/A/Lf16CAwf24aGOD6Pr08+garVq5pgNyeol38mYu5+bkwMyNz7/7DN8/cXncHu8kibEeYeggET5bdqrpG6EhyM2Jhbbtm4RXYH72rZFh4c74tLLLhM2QElKDMoaV2/+qWIAMG1h0YIFeOmpp9AyLRX1OZdaLFIBgEwAvlIMULEACNaP3LsXFZ96Co/36olKlSqb47SEQ9AEAEwAwAQAQrhpTAAgBCOZu5xVFuDihU5p4qFD2Ldvn5R6YwQiLDxMotsJVauiZs2aItjGeH1JHOVgIOG9t9/C5j59cINBCV8Wr4aa7IoFwFdF/VdlARU7QJgAzG3VQQAulAgCCANA0gAcWtRW1wHwU/WfJZRys+HNSIfb5UKux4O5h5Ow59FHMOmVV0vU51zkLFvCaM9ryM7Oxa23NsEFF16McaOGyKKOtHbmtkdEMKptQbVqNbBy5Qps2LAOU6bPwAPt2pV4YVeiBp7GOxM4YRrI3j17hQFgZAEoZ4b015jYaHzwv09OCBzh2N7w338YMnAgvMuX43a3C7U5dvT0EyahyOJd2UuP9BMc8FksyLVY8K/Fgp+io3HXE09gyLDhUobyeO+B07hbSqVpp9r5KJWLOM0OopxLRvoPJyZi4Q/f46MPPsD6/9bD6YxAXFysRJldLjeysjKRk5ONWrVqo3WbNmjbrh1q164Nqz4PmuO2bDvXCHyyvyaMGYW5H34Eu90pbCan0yHMJ85znPf4GTcyyL7//jsMGDwInbt208QbLZbjYoWd6nuQNiD76/VxY5Hx0Ue4Jzwcbq8X0XZ7IAVAAQCKBfDDoUP4tnYtPDrpJVx/401l20ln4NFNAMAEAEwAIIQb2wQAQjDSSdiFdeB3bNuG7du2YcUfK/Dfun9loX/zLbfgiquuRO06dVDv/POFGmxupW8BJULHqDRrGlPJmI7ZeeddgDp16iI2NgZ5efkCCGzatEEWlfe2bYsXBg4SQMAoYhdq67gweKF3L1R7912cT/q/4YcqWsHovjj9jATr5QGLAgEC5QBJeVVgAEXk7A5YHQ7AqVPy9VxDVgGQUoC5ufAwGu/zId/jwR9uNz6/4QYpOxfK4pjXkJebi+5dumD7th0YMGQk6tSqLUCD3+/Du++8iSWLf0CVKgmijM+INoGTkaPGw2G3Y+1/6zF0UB9cdMnFeHWapiMQynlDtXF52I9VGT7538fo82xPiUoqMUCtKkCULH65eJ4/7xv8+fca1DvvvBMGAQhwrfnrLwx6/nnsWbUSN4SH41a7HQlWK+xeL5RcpNdiQY7Vis1+P5bk5mKtz4cnevXC8wMGSjWIkpYlLA/9UZptPNXOR2ley+l2LOVccu4lu4VgAEuG7tu7V6jjTKWpnFAFNWvUREK1auJknogjebpdf3lqj+qr8aNH4sP3P4Td7kB4eJj0CUFhznN0+gkWc+O/CQAMHj4UnZ/qJo7/8c41p8M9yLXEp3Pn4r3evdCJ0X+vV1h9ATFAQxoArz/F40G/xMO4deRIdHz0UTjJ5AsSgD2Zz8mjMdhOZhtKMt5NAMAEAEwAIIQ7xgQAQjBSGe7CyOvM6dOQn+vGddffhEoVK0nutVMcIStycrORmpqKgwcP4Psf5uGu5nfhrubNzzonqQy7QA6ddPgwZkx7DUsW/4TLr7gaTW5vinoXNEB8DKNJdlk4aotHIC83H3v378GSxYuwePFCnFvrXHR/9llcccUVWpQ9RKV2PlQ7Pfggrl24AOeQih30O4IAVGwPpAIYcv+ZCqC0ABT1X1gBCgCw2eR4BA2kdnt4UCUAnx/UAfB5PHD7fBKRyPd6sRPAlEsuwUefflbsgovt37Vzp1D+q1WvhfYPPSYLOjr5HL8EU7bs2IHD+/dIDjsXeBc1qI9bGt2KuJhYUY/3en1ISk7B5Fcm4cD+3ZgyffrZV/9Yr6N9/dVXwWa16SBJlLAmSJVlVIx9uH79fwI6DRg8+IRvh4D+gt+Pdf/+ix8XLZT0jcO7dsGVmAhPTo6c0x4fj8jqNVC9Tm1ce/0NkqpBwMvcQrPA6eB8hNbS8ruXkW5OMI3zitpUJQ0VPebnoc7P5dcip2/Lx40aIQAAHX3Oa3wmkAHAV/4RACagYwQAunTtflyR/8AY0N+cqhQA1Y6VK1Zg+gsvoA4BV4K6fj9YAYBpAFIS0OmUVD5uBPSn7duHHY0bo+vIUWhw4YVFdmpppiMGnyBUYcyybMPxjmQTADABABMACOHuMQGAEIxURrvs3rULM6ZOQ/OWbXBRw4sFEZZ8OFG+JZ3bApvVAv7n9flFQfy99+bA43OhXYcOUhbM3E7MAnx4rV61Cm1atMBDj3RC5y5Py2KDi8hIp0ZTtNvDpW/kj3n0WtU2iXCTwvjF19+gV4/OGD1+PJ586qkj1KiLaqF6aD50zz1ovHQJaurl/454COsggHLuCUII7V8HA6TkFdtl+EwxBSQlQGcNEBgoavPQCff5RIAwz+PBwbAwvNSwIT7+/ItjAgBsf3ZWFlo1b4Y7mrbArU2aybglAMDIPgGA7NxcbNu5ExXi4lCvdi3UrF4NTkeY5IAKKKG3KS/PJSW9Zsycho/nvoslvy5HbFzcWbdQnzzx//DG67OFAcBFsVYRICZQEpCK51u3bcbin3+RriwtR6Y8L/RO7O4v+1+bAEDZ29h4hvIWqTy51jn1Z1MAgGIA0Omns8/UDb7n84NspzMNAOC4TElJwdvTXsPqSZPQkaAuxQDDwiQNQJUEZFoAn6NM6duQk4PR+flo0LEjGuraL7QTmVfU1qlRowYi9HKx2ppEgzhO9LlgfB4wQJWUlCSsGpblzdUrbnDtWfOcc6UN0bqeg2rDiZ6/NEapCQCYAIAJAIRwJ5kAQAhGKoNd/lq9Cm/MehNduz6LKlWqCPJNB1PVKA6zWfSoswVWS0Hl7ny3B5s3b8Y3336B51/oH5Laehk0/4w4pNfjwbSpU/Ht19/gqW49UafeeQizhWm5ieL422EPDxcGgD2cYmxadFYEi/R8RDcj6B4v9uzdhwnjRyIqyomJr7wacNqUoYwPVb4/dOAgfvjhe0yZMB6dDx3SGABFWFVFLUQI0FAaUDn8wUyAwD4KSNJZAHwoc9/gxTKBDpYl4h9BgG1WK9664opj5porjYTHH34ItWqfjztb3iORa4c9HA67IwAApGdlYveevahUsSKqV62K6glVEBsTKYAD9yfApRYtefkuZGXlYPrM17Bn7w7MnP1GsQyEM2IQ6hdBO/z7zz9ofscdqF6jRkAMUFUE4Fjk+Fu54k/MfucdEUss7a2oBWRpLSpLu63l5XgmAFBeesps58mwwNkKANC2ZDbM//ZbvNm7N5qlJKOuvoZQQoBSGpAsCF2fgnosU/ftw/L8fETo7L4crh0ApJGdVbkybmjcGHfd1UwqJFRJSDhunQRj37NM4549e/DD/Pn4bv487Nq5S9YzBB6iIqMEoGH536TkZElNvOa6a3H/Aw/gpptvQVR09AmxNUprDJoAgAkAmABACHeTCQCEYKRS3oXK5xPGjMOjj2nRYjr/dqq46yrvjP7TyQzTlXH5qqGrGsrrcnuw+q/VWLLsR/QfOEBqIZtbySzAh/Enc+dixmvTMXTkeMlJZDSfDiydLYdOUXQ67BpdMTxcchbJANCYGQXONI+Vk5uPfJcLI0cMASx+jJs0ScCZgIObl4v9+/bj37X/4PN338XaHxfjBqcDjyckwJWSgvTs7EIaAIUcdV3JmJF9lQ6gxP4Y5TeCAAQmuI965Xs6IRJx56uBCUAKItvHVwUCLPd48Msdd2D22+8cNZLA37zz1pt46/U3MfDFsQgP0+icAQCA4zk8HBmZmdh74AAqV6yIGgQAqlZBdFSEBgAwnSKoyzKzc5GRmYXHHmmHLt2fwoPtO5xwNKNko+LU7a1AlVuuuxYZGZmy4GL0nwAAX1VZxUOHDiI7NweLl/0s84W5nd4WMAGA07t/zNadXAuczQAA53hWfJk5bizyPvkErcLC4PF6pRwgWQD8EwaA5G1pqQAAIABJREFUzSaf8zlJLR21LpQKQXxeA8h0ubDT58Pa9HT86PNhb3wFtHvkEWEg1qhJPqEu5lqCdEQGCfbu2YP33nkb382bL8KZjW67A5dffrWw9/jsDg/TxBjzXR6kpKYLw+/P33/G4kU/IL5CPJ7p2Qu3NmlyygNTJgBgAgAmABDC3G4CACEYqRR34QTe8+nuaN7yftStUw9Oh1OPMIcHosuMjtrCNGo3nU2rjeVymFuuycMzHYAR059/Xobk1EQ8/OijpdjCM/9Q7IOvv/wSo4a/iBdHT0R0TKw4sHTwiwIASGfnQ5jOv/wF+qMggi2U+Jw8pKSlYcigfqhVtxZGjhmLTRs34P05c7D0pyWCoDdp2hLNP/0Qddwuyde3MvKbmIidaWmSr1/UplgA/FaBAJImomj/usMv4yUIAOC/jX+F6i/rqQ5caDDaQBDg/fR0OHo/h6EvvnhMAKBJo1vwzHODdDEnDQAQtgSBAB0A4LVs2rYNVSqRAVANNapWQWSEQ2cAaGOam8rPJZMiMysH/61fj0EDe2P+wkWIjorSSheeBRvH0I8LF+DJxx4T0USWUaTzrwEB0fDYwiQ1ZekP87Fo6VJcfMmlZw1AUl673wQAymvPme0uCwuczQAA7UkxQFb++eKFF9DBYkElllW12VCRIoB2u7BAVeoeP+cznqK/fO6LEDAFfS1WqRIU7vUIUJDq8eCvnBx8nJaGlbGxeKbP83j8yScljSKU9C4JKuXn46cff8TMadNQsWJlPNiuI6644nLExsRo55NFiLYGFV0N0RayICzMCvg92L33AOZ/Nx8fz30f1157LV4YPFiYbOr5XhZj6VjHNAEAEwAwAYAQ7joTAAjBSKW4y8YN6zFx/Evo3qM3IiKccNp1AIAOqNS4peK7BgAE9ABs2ntxmGQi9sPl8iI334135ryObj26i0qsuYVmgcyMDNzfujUe6dQdVapWCzivzPVnNJsOLFMAGPmn88/PGd1WIIBKAVAOrHrIkhqXmZWLzKxsPPFkR4SH8cFpQZPbm6BFq3vQsH59WLZvRX77tmBddfYpRav2ZWRgzaFDRwUA1FWx6wuBADqtnwsFtoULBRkz+ufqVX6jMxaMDAAlliUAAFkAAJ5JSsKwL79Ck6ZNi6Tg81q/+uJzfPHZ12jXsZOob9PxVwAA7UW7KRvm5udL3mCVSpVQLaEyIpx2AbCCWRS8Ri5mcoVJ4caQoQPxYPv7cVuTO84qJ5dskpuuuVrEEbnR+a/kcOIihx0Xer04z+vD8rRUWDq0x3P9+oc24M29TpkFTADglJnePPFpaIGzHQDg8/Pv1avx1ogXUWnJEjQmYB4WJs6/k2xQBhoo8GuziT6AVAHSgX1rTBwsLLnKij4MQuiRAV9ONmwZacj2eLA0IwOT09MRec21mDptOuqdf94xQQC2JyszE5/+73+Y+8EHaNXqXtzd6l7Ex8fB54eWlirrC6VJpa1DuZzgWoLv1TrCAg/WbdiCKVNewqGDBzF56hTUb9BAD16dXBDfBABMAMAEAEJ4AJgAQAhGKsVdxo4ciZsaN5NIaYTTKbRzggB0Mune5bv8qBgfKVFmpgKwPLfP60dkZLg4TZxGOTH7vD5QD+Crrz7HjY1ulNJg5haCBfx+9O3dGx6/DXc2ayUPJ3FYC+X8OwSM0aLZBZFtIwOAD8WiNpebtadzkZuXi/g4ljeKlIp73ITNsXsXctq2kX8z4s7Se1kuF9YcPFhs44tiAkjEPyjyr9IChPqvgwHqffBJeEylA5AXFoZOycn4Y8/eo4rw0eFvULcO+vQbgmrn1NaU4iU9QvsTm+m2VCAK/x1OEMWQRkH7iT0M0X0CAPn5bgFQVq1agZcnj8ePS5edVQAA+2fE0KH44L13ERsXj2t8XnTKy0ODiAjE2u0CktB2LTIysHDT5pAEJ4sdWOYOZWYBEwAoM9OaBy6HFjABAL+UX504fDhili5BJ5Y/VE4/xf9YQSc8PCDqK5F/pgHE0vl3wBIRCUtklLyKF87N7wNycuDPzQEO7sO+3Fy8lp2NHxxOTJk2Dbc3bVokCEDnPyMjAx9/9CE+/fgTdHqiKxo3vg1WVqIhEyE8DFalS6WzDBVwb7Vpzr8GArARFng8TE7wS1WfV16ZhL//Xo3ps19HvfPOP+kggAkAmACACQCE8IAwAYAQjFRKu7D29huz3kDd8y/S6t46HAICMFpKJ4kRZJfLioQqMQExQEYC3W4fYqMdogsg8z2YBuCFx+PDzl27sHz5T3jq6afPOkeppN3CB96mDRvQpHEjTH7tTdidETr1X8/x18vXKUc2AAI4NY0GPhD5p5UELFCxV+1wuz3iTMt3fDgzx153wiV3z+sT/YbslnfAdThRnH+W3mMJvn2ZmaLCXxxObgQBVJk/VepPmACkBqqIgcr91x/UbGdwmoHSAWC711ssWH7nnZg5590iTatyGG+7+Sa8OnOOLBTkmLJYIHtCA00IZtnDdQZFkJgi2S2KSaFFEgqu2Ov1g/dIdnYuklKS0fyuxli5Zk1A3Kik/V0e95cI0V9/4Y6bb0LfChVxU36elIjiX5XISE2I0mJBl9270WL6DDzQrp1535/GHW0CAKdx55hNO+kWOJsBAM7tLLX66vjxSPn+Ozxks6GWPp8zyq/0fSLCwwPpfcICcDhgjYqGhX+R/IsCnE6h5lvCGTjSBKL8LheQkgxv8iHkpqfhrT178EZcHF6eMgXNW95dCARQtP/v58/H1FenotOT3dDolkbwwyLPcEk3UOscPd1QdIR00J4AQPAaiGkCPr+2Xs3Ly8a4caOxYeNGvDnnHXmGn8zNBABMAMAEAEK440wAIAQjldIupFqNGT0eNzduisgIpzj/wgIQmrkdLpcHXq8V1avGa6JtVqs4+W63FzExToTbJAFLL1MHcSh9Pj/uad0US5YvNx2BEPrp/8aOxd49+9G05b0CuGhItxa9ZiRb5fsrSrv6TJUCVEKAxgh2cCqAEv7jA5ERW5fLLbT2vPx8aWH6iMFwL/hOHH7+uXUmQD5Ffww1rI91OQoIICSkRP8C0X5GDRRib9AAUMczChiS/i/5hFYrxufno/dXX+OmW2456ql/+O47vDRhAnr1Hy72U+kPdOoDYokBIEBjTyhtAK32s1ZSUS0uNG0LzU0i/Z0gSp7LhezsHHRo1xoTJ0/GLY0bn1UVAWiHW669Bk03bMB1YWGoEhGBCjoAEEkKKIA/8/IwrEJFLFq2DGHh4ea9H8K9fyp2MQGAU2F185ynqwXOVgCAz8kdO7Zj2qSXsPezT/GQxYLqfA7qz14q/ysx32AAIMzh1Jz/6Bgt+i8AQIQ4/5YgAWi/Kx/+jDT49uxEXmoKPktNxSuRkZg2axZuaXxr4HnN9vy1ahVGDhuGRo1uR5v728naUoB7PdghWlR6MEM0h3TtI8n/t5F5WKDjYxxvHq9P1qasFNDjma6oU68uRo0dK5o2J6tEoAkAmACACQCE8BQwAYAQjFRKu6SnpWH40BG49Y7miGTNW4dDXkkzpxhgTq4bHrdftAGYix4eboNFd+QqxEVISkCBs+SXNAB+f0eTm/DbyhXiCJjbsS3wwL1t0P6RLrDZNFtJ7jwBAB31lgi2ARAIdl41ZNwqYoCBSL9+SsmHY0k9txdMBSCdXV5dLhH/kVeXC/61fyP9hd5Sdo9pAJKHx4eu1wsqOSgAIZS+VLoAkgqgO9PCCNA1BvjgNtL/Vd6eOrYAAFQntlgwq2ZNLFj2s9T1PdqD+r057+CPX39D8zbtBQDgxt9LVYIwrYQiwQCWTaSgogIFlE3VdwoE0BgAmrolwSwtDUCz19Ah/dC0+Z14/IknQzHFGbMP7bnijz8woXkzdPL5EGO3o3JEBCqzFFNEhJbWYbPhgcRETFi4CBc2bHjGXPuZdiEmAHCm9ah5PSdigbMRAOB8nnT4MN6aPRvLXpuKx/x+nEt2ng7eM/p/XAAAweCw8MIiuRKG98GXnAjfnl3IS0uRUoLf1zsPH37yCc6tVUue1wcPHMBrr76KfXv3o2fv/nAIG1IxITU2X6Dksa4/pT13NPFhlQJgY1pqESK9BPK5Nv1rzVp0fuJhvPHOO7jmuutk6Ag7sow3EwAwAQATAAjhJjMBgBCMVEq7pBEAGDICtzVtLpOriv5LGoDdjpxcjdZfuVKMOKFWW7iIyBFNjY9jCRY6c2QBMO3LL3RzTqZ3Nm2EX/78XZwvczu6BehUss76wOHjkZ2dHQAA6IyqCLbQ30j1pxigLgSoqO3MYxd0XAcBRHBP0jI0URxWZhARu3yXRLGprKucfvXqcrnEyfW8NQNpPy/BLo8Hqy0W7I+PhzM5GQMJIvAhGQITQDn/wdoAKjWAD2YV7RfqPwECI1ihn4MP6jE5Oejx3vtoc999x0TpZ02fht279uKGRk0DDAAFpAg9XTEBdDCA45ifKyaAem9cXKge48KEeYQETTxuN6ZMmYj6F9ZHj549z7phLWP1huvxxK5dqOLxoFJkJKpERaFSRAQiCFJZLPgyLQ1bO3dB30GDTlpk5azriBO8YBMAOEEDmj8/oyxwNgIAeXl5mPf115jdvx9apqfjMq7tqP5P0JzPxtIEAPTR4nflwZeaAv/eXUhOScaL6enIu6URZr7xhjyjf/l5GcaMGIWnnu6Nhg0vll9Rj8ougSc+sylEqIEASoCazr4CAGQ5wSoAx2ABkNHKINa4CeOxevWf+PjTT+FwnhwWgAkAmACACQCE8OgwAYAQjFRKu2RmZmLE8NG4uXETceRFZZ6pAFSddziQm5cHl8uCurWq6nnSYZraf54HlSpESdTZSDdXkeIWLW7D76tWnRRktZRMcdIPI1HuLVvQp3cfdH+2rzjm3Ph5IcfVkMuuRas1VFw5tho4EBagsYswox55z8nLw779B8WBDUT+GfXPyxPnm+dJS0nGyj+XY9lPi4DMdNz90EO4s3kLnHfB+ejzbE9UW7QQd6iYOI97HEAAIQkjCCDt09kO4qyrP50dsNLnw+62bTFl9hvFjqHXZ8zA1q270Oj2OwMMAGVHnkfAFGUzLm5UaSPdhtRS0Jx/LQ1AFheG0UBwhDoAZBe8Mnk8LrnskrMSAOC4HNCvLw7OmoUHbDbEh4ejUlSUsADimf8JgBDWXQcOYMmWrcdkbZz0m808YcACJgBgDgbTAgUWOBsBgH/XrsX/Pd8Hlf/4A81I2/f5JOJPx18BAGTvEaynCGDIKQBFMQAK0HT4srPgP5wIz96dWJOagsH5+XhyzBg0vasZpk15VYD8bs/0gdVi1ar2OBj80Bh8Aa0eeUZrz2kV7Q8WAhSWYZB4EYNWTAUgq2/f/gO4/76WmPnmG7jhxhtPClhtAgAmAGACACE8eUwAIAQjldIudARnz3oTNWqdpzmNsMAu9H8NANAU5N24oF7NgKhaXr4H2dkuVKsaJxOziuH6/VrpttTUVMyd+zZGjBlzUibWUjLFST8MHSrmr7/7znvo8GhnoeobwRSlBUDnVajs+usRIIDuwGopAFrenpTz0x31DVu2IjUjA26XC26PBz6vB/v37cGG//7Fjq0bQVnASy+7HPfc2wZXX3sdIiIipB38PcsTtm3cCO127UKC1xuS8x9sSMUGUI6+pALIPwpeA06J349dNhumxsTi2yVLQqokMffDD/H9t/PxQMcnCwEAhUAAnSWhLSQ0hz/wSiCAIIHu/AfKW+pgDPuFzj+BgMEDnkPHxx7BA+3bn3Vjm+UhN2zYgHuvvQYjbDZUDguT6D8BAKYD0H6knTy9axduGDMGT3U3RUBP+qQSwglNACAEI5m7nDUWOJsAgIDK/nvv4uvhw/EYgFhWcdFL+xEAkNx6VtLhn14GUFT/rVYpA8hXYRzGxsEaG1+gAcD5n1UBFAhQxAgSPYD0NHh2bUdWShLmpqfjizp1MXjYMLw8cSJatroP11x7o6yFuA4RfR79Wa2CHmQBaGUAVVqhxgJQAr6BSj4WBh0KgAACAPxjqeqoKCee79NLch4mT51abJChNG4GEwAwAQATAAjhTjIBgBCMVEq78IEwYexYNLzk2oLaqRZNdZUILCfVzKw81Dm3mq4BEC4CgPn5HlSuFKsjsdqSksfixL10ySJcfvVluPSyy0qplWfmYWgvllb7afHPaH1fgXK6ctwleh1w7sOkZJ3RcZUHoi4YKPup+rikxRly2nJy87B67Vrp09iYaOzathmDBz6P8ZMm4c5mzREXHy/HVXnzRmuzP1etWIHmjRvh1agoxLhcsljwh8gEkHGhHzDY8QhQ/3V2ANMMeE398vPx9dp/UbdevWKdbLb5l59/Rt9evTBszMtFAgAa1mDRFi26PbWov03GNB3+AANAB0+CbUAAgODJww+2wsdffI7LLr/ipCwaTreRT3u3a9UK1y//FQ28XqkEQBAgISoK0VSGBrDX60WvmjXxxbfzAgu10+06zub2mADA2dz75rUHWyAYAHBSCDmC5XKjxAnlvzn/89/ff/8dBg8fii5dux+zln1xVj5l96Af+OefNRjZvTsu+Hctbg8Pl+eayvfnuoHOPlMBVBqAVAKw2Qqcf50VEMbyfwEhwGhYIiIAh1NAYBEDpBZA0OZ3u+DPSIcv8SA8hw9hZ2YGhh5ORNrFl8LrA57rPwRxsXHyrKbdZY0THiZpAPIq1QiU1pHO1qOjH8QGYPQ/4PzrxhYpAql65IXTGY4fflyC4YP7YOny34StVtabCQCYAMAxAYDEQ4exft0m7Fq1Dnv/2Yj07XuQm5EJi82GyIRKqHrR+Tj3qotxwZUXoX79upIfU9xWVs50WR1XFut6KS+/TxP0Ks0tOuEaKStibgUW+GXZMixdshwXXXZlIHKshOiokupgnrmBdq5yqKUqgEUrwyKOnijMe7Bgwbd47InHEHMSJtXy3I90pr78/DN8/tnXePChx45gAPDaREiPzqoh+q9y/hUYIOkCeq57gMKu0/cElPFrpezozDPNYNWK3/DBh+/ghx8XByL9xSnhLluyBKM7P4kH09JQncfya3fR8dxJwToBvE4qD++z2TDd48Ho9z/APcXk/at+5/UlHjqESxvUx9RZ7yLc4TzCMS8EqBAk0cGSAlEh6gTYZCwbUwAUcCEiil4PMlJT0bXLI/hn/fqTsmA4Xcf2siU/4eV770UnrxcVHA4BAKQsYGSkRIeibDZ0PHQIY377DeecW+t0vYyztl2nzPk4ay1uXvjpbAECAO+/+55QzTXnn05/RCEAwOPxIDo6ulwDAHwO5uXm4pvPP8Obz/ZEF6sFkXqZX0X35/wdnAbAtQUBAgk2qPc6CyCMDIDYOCAsHBZWAYiMFBaABgLYZYFgsYUVdD9ZollZ8CcfhnfvLmS5Xfg2NhbfxMTioosvw0233SXBC7JPVSlqrcqRBgIUlDwmU0EDAix6lF9jPmrpj/IqzkThkSeivh6ffJ+YlILWdzfB5ClTcMddd5X5EDUBABMAKHKQEZH6v4mzcfCz79EvJhY1RIDNIYspqmd63Rp1l+W5sr1e/JSXh6/iozFg0kBcdeVFxxy4ZeVMl9VxTQCgzOehI05AB6dVs2bo2Kk7IqOidWfeLxMpJ14lPKdqsRaONmu15xVlPPHQQfz99+/o2adPsdHbk3+lp9cZ+UBmdH3cmPF4suuzco8HO+KqpF2A/magr9OBFaV7A4Vd9ZmABzoLgP2rObFeKfv306Lvse6/v/HWu++FbBBRgf/zDzx099142uvFRR4PPITZdSAg5APpO5JBIHWCddHIrWFhmOl04usff0TDiy4u0djhMZreeisa334XLrn86qNG5pUtVa6/RP1FNFFb3KjFhJY/qKVAqFfWEv59+c/Yt3c7Xnp1Skkv94zZnzZhik+TW25Gt/37UdvnE+efaQAUBGSuKLf5mZn4pXlzvPzatBL15RljqNP4QkwA4DTuHLNpJ90CBADefPNrxMdRGNYvtHMyAAgEMOpPUIDzXkyFqnj/ve8wcVKvcskA4DXs2b0bk4cOgeuLL3BPeDjy3O6ANo9RAJC+h7ABdEBAnH8V+dc/dzIar1gALAPIdFCCABFGEECrCODPyQby8uDPy4U/KxP+rAz46bD37oOcCxsi0e/DvkMpSEnPFLuT7ahYqAEWgKxzVMUjPrt1HYAgEECi/0E6PmpQEdRnGgDXWqwK9MAD9+D8+hdgyvTpZT7uLIkHVhjTIUvthBYL4ydcT5VuxLSsjitOntlm6bMvPv8Bu9/+DC1yPbioWnWExVeEJSpKUDM/a1ozZyYnW6PNZKQjPy8X+R4PUt1uLHHlY/P1l+OpQU+jVq0aRY4n086FzRJV+UqTAVDESGFJmPFjJ+Cmxk0DDpRygJSTqcqmaYrzBTnTEgm2WpGenopXXx6Pdz/8ADGxsaU2v52pB6J9WYax7T1t0H/oGKkCEFyORkWvFU09UB1AUf4NNHaV/y/0fz0/TnsuaCwAAgAEAmbPeg1XXXUZnuzatWTOmd+P7du2YfDzfZC+eDEesdtRgSXyvN5Au48lECgPP12Zh21ijmGyxYKP3W7EN7sLw8ZNQIMLLyxZm/Tr27D+Pzzf6zk8138YcnJzZcgUBaaoz6UagRrDhrxHfqaBJwX8BtqMwoEjhvXH9Jkzcd755x8f9eEMGci0x6B+/bBr1ky0s1pRyekMlASM0xWVM3w+XLljB/7csBE1atYscZ+eIaY6LS/DBABOy24xG3WKLCAAwAdbgcibER7mgdXiQVRkpDwfImOqwmYNg8tfCdFxVfH7/O6YNK5NuQUA/lq1CoMe6oCWhw6hvsWiPbv5LNRL9kruvx7pV6kAkgJA578IFgBT6ax0+pkKEAABInUmgB3+7Gz4DuzVAACfT/78Xg/csMDZ8m6E9xsAb7gd+a58rPx7HQ4nJwsAQMajk2moeilk6lJpzFMt1VFYAToYoEX8C5gAyvnXigwVaAAw+s+ERK9PY0RWiItC125dsHLln/j7v/VlPvpMAMBg4rPdMWVZrremv4/KH3+Hh2vVha1mLVgrVISFeddcfDI65vECrnz4cnM01CwtFd7UJFHwJhuAfyluN2bFR6H7zDG44IK6Ryhfnu12Dr6rTQDg6PPcp//7GGvXbpQoqrF8n3JCmS8tFCzd+TSKpuXk5GDxwnno+0JfVKpcucwn0zPpBHc1uR19XngRubl5RTpKASCGDzqd6q+AANUHig0QEMcJqmurhOxY3vGFfj0x643ZOOfccwrX6w3BqGosvP3GbKnZe+2+fbgFQBydZooEEu1Xef+qWoBS/NeddSL/aQBW2WxYnZCAh57ugW49epxwycj2be/HLY2a4pw65xV7JQE2gNQP1oUTKQKolyaUV33juxV/LMeav37H+x//TxO+LKLOcLEnPUN2oO327d2LNpdcjP5eL+JsNlShEGBkpJQGlMgQgOd37kT9kSPRo2evM+TKz4zLMAGAM6MfzasoHQsQAHjro4PId7SAxcJccwcczhg4nNGIiKwoc70PdjgjK+Dfxfdh4uhm5Q4A4JzNcr8L58/H5McfwzOMsLtcUt5XQd185pWUBSCAAUsIBkCASMBGJgBfbfDu2Ap/ru78G7rLHx0Dx9jxsN3cCB63R0oU/7n6HySlpGhVjuyaELUKOjmkGoCmeUQQQFU+kpQ9YaAayx8XlBbWgAHtxKIBoLMOXS43KleMQb/+ffH2W7ORnKWVYC7LzUwBMAIAZZTnXV6o6a+Mm4m7FyzHJXT+a5wLa1wFWMLCJHemYLT64He74c/LgT87C770dPhTk+DKzBAWAOk7eV4v0t1uzAyzoMeHk3HB+XUKjeGyskdZHZeNL8tjmxoAR5/i+JBY+eefeOP1N9GydVsRepP+MERtCyKnGhWLE+y+Pbuw6IdvMXr82JBU28tyki2Px+7/3HM4p/YFqF3vgoByv/E6lNOt+iLg7BuE/wQI0KPaSsXe6KRKGoBfqzIwcmg/zFu48IScWB6PVPDFCxdg2rhxSN2yBTfabLjSbkeC1YpIUvuJ+JN9YLMhH8B+nw8rXS6sYO74eeej17ChuP2OpqiSkHDC3UYb/bV6Fdrdez/GTpoqWgCqFOLRDm7UBlDjWtO10Me91QovqyZ43BjQ9xnMX7gAdeoWL0x4whdTDg5A23V5pCMafPcdLvL5EG+3B9IAYhwO6fdsqxVdq1TBpwsWwuN2w+1xi2goF3JGpouxH8rBpZf7JpoAQLnvQvMCStECAQDA3hx+ixNh4RFwRMTD7iD9Pw5hzGUH4IiIK9cAACv6/O/tt7Bw8GB0djrF6eazTtHSyQII17WDJPqv/nQGgLAAVBUAHTTn/lIVwAACSP5/ZBT86enwpSVrnnfQZqlaHf735iKiUgVQX4HBjz//Wovk1NRACWQGKxQAEGCfSuSfmj2s4kNGAFMVtFQA9afWPQEdAMO5JTghYIgbFSvEoH//5/HunLeQlJlViiOq6EOZAIAJAIgF3n3nM1R5/RPcW7surDXOgY20f2cEFb/o/Wo3jJ9UGR9AACA/VwMAMtPhT0mGOysD+W4Pcj0eofCQCZDh8eDNynEY8N5LqF69YEFdVs50WR3XBADKfB4q9gS7d+3CgL59cdmV16FylWqoVCUhkAutfkzk99DB/Th8aD/8vv9n7zrAo6i+79m+m2w2PbQQekc6oiCKgmIHOypYEBVRsTcs2NsPFATFikpRFJW/IqCAFQRBEASpQuiQviXb6/+7d+ZtlhBIIYGEzPDtt2F39s3MnffevHvuuef68diTT/JDQNkqZwF6GP24aBEef/gRPPPSBMbjjxVdLp3HLkr+Ren/XMpOwvTpXaK9lWwL5n+DxMQ4PDbuycqdaBl7C8eN3jesX4/FP/6ITRs3ID83FygsRMjr5YhCQK+HPiUVlrRUdOzUGRdedBE6d+0ajfhXZzT9/Xen4fs+rJsrAAAgAElEQVTvFuDW2+/mVJ+jtR3rdJYGAhg4kBcKBAB8+O5kjLpjFK64+urjAk2O2+C1rIHvv/0WE268AfeqVEjW6aSKAMQCMJk4f9Ss0WDkgQPIy8iA326HmkCASASauDgkZWaiSdeuaNupM3qdfjrad+gQrTpSyy7zlDsdBQA45W6pckHHYYHSAIBGa+Rov04fB4MxEXoStTsFAIDcnBy888ILKPrkY1yu18Mt5/8L09G8IFgAQgMgmg4gNAFkEUBRLYCdfwEakPI/Rf+pDGC8GWFrIRAMRu+MX/6bK/JkZsH1yRzotGoEgiFmJ2zath1FNlu0cgyxAEgLIMoCoHQAPTn9saLHBAhIOj4looDiuU/vR3YMcq8oBSDBHIcxY0Zhwz/r8deGDcfRgyr2UwUAUAAAuFxuzD3/VoxKToamUVOoU9OhJuE1Gjycu0sAgBQ5i9DiPehH2CMLZ9iKELZb4Xe74QsE2PlnJoCch0u6AP834HS8PGV81NI15ajXVLsKAFCxyaSm9yKnaPO//+Lu0aOZnk4TbKLFgtSUZGSkJrNq+vsfTMOV11zNOdHV6cTV9LXVtvbpYdShVSuMGfswslq0lvPZjq6vH6sLwABAKQq7iK7GlgKk/H+fx43hw4ZgzT//cCS7tN7A8diFGAHUHusNkNYAAZgy9sA5euRUy9F1BjFKpSgcz7HFb6ldej38wP1Y/edqPPHMyyx6WN51ClCF2hF/0/UkmM3MlrhsyGV49Ilx5bZTHddQV9ogO9msVq6+8ITPh6xIhNMABABA99sVCHCKiZkAILkPkB40dQuvSoU9oRB+sNow02aFr0EDTH77HVxw4YXHVV6rrtjvZJ6nAgCcTOsrx65tFqgvAAAJAL720INIWrQI5+h0RwAAdF+EFgDrPskMAFEhgMB8oRFAwIAoD8ggAH1Hjr1Gw1XLiP4f8HrhJx0zAIFQCCFiBPICX4VIo8ZwTfuEK5n5fD7+7uChnCgAQM8XWnMSCEAAAGkBcGqAXBZQAgHk0sdaIeIrgQCHMQDKQAAoKELPd2rj2msuQ/ee3fH6G2/WeLdUAIB6DgBQpz5v0Ah8E1IjIykZmoyGUFEZjbg4qWYmpUXQQjkxCdrGjaX8XJ8XICpNYR5Ce3fDt2cXDxhy+glRY+c/GOSBRkyAXyJhXPj1O2jXroU01up5qkXpUa2kAFRunht87rm46/4nmG7VtHFDNG/aBImWBHbwPv70I9x6++2K8185k5a595ZNmzD27nsw9qFxjIjzPFBOu8JZjaWvlwjiHP57eoDO+uR9dOzUHvc//HCN3rPSlO7YFAZBr68RNVzZXkQpJH2C7+bNwxXX3IgWrdsx4i+tPcoHVojJ8t+2TZg54yOMvvNO1idQtiMtQPf1mSfHYe/kybhMpUIDuRwgLQ7FYlAsFEnwkSma9B1FiDRaKdWCKtsEA1jvcGCuw4H9HTrgtgcfxIUXX8I0T2WrfgsoAED121Rpse5aoD4AAHR3SMD3+bvuRNYfK3DWUQAAmhto7uZXDAhAf7PDL39O87qY28npF8EGEgqkNihN0ep2M0uZNkpXFluQyhInWBB4/jXEt2kHl9vN6x1HcTG/xDNarGvY+acX0f7ld62cCiD0qCQtAAmgUHNVAAo6SO+lt1A4xGkEeQWFuOLy8/HhJ5+gX//+Nd6BFQCgngMAy/9YC9vYF3FxUhIM8QlQp6ZCZbZIpTOIPm0wQtusOTTp6YA/AMglM2C3AUX5CBfkI+gsRnFBIVweNzv+xAIg51+AANZgEFNbZ2HO/70riVUpAMBhA1sBACo3z1095HLccMsYLksZBQASE7iUyszZn+CmkSNr1Jms3NnW3b3Jmbr/nrtRWGDFVcNujublHYvCLkrUCcdW5LwLDQDO75NL2f23bTN+WPANvv9xMSPfJ2s7Ec6HuOYVy5fj9ltvQc+efTD4siuRYElEiCISMlNA2E/YWKfVwG63Yf43c7Bt62bM+eprtOvQQenfR+kslB7x16rVeGDQefif2QyLQSpdS4tArhdNtZtp0Sj/X0MVAuITuE40id1S7Wje/H6EbEXQu4qxweXCiL17Mfj22/HsK6+yIrTCLqre0XoixmD1nrHSmmKBmrNAfQEAdu7YgefvvB3tVq1GL622TAYAryVkEIAde1lXSET/RbSf1hYEANBcL5z/WCDASA62ywUblf4Dif+HEZQZAMQD8Gu1CFx+JQzX3xyt2hPw++GntIRSZXhFKWqO/nMFAIkJoJEj/1QxQEuRf/lZIwVBZABAfWQaYCAQhMUcjwU/LMKkN17G0t9+g9mcUHMdTG5ZAQDqOQAw+61PMWTuYq6VbDAYJOE/Kp9hMHIKgK5te2iTkoBgCGFnMQJ7dyOUlwt43dDKHTkcCCAUDKGwsADFRLGRQQCi2AgQYEEkjBHff4i2bVsoAECpYa0AAJWY5yLA6FEjccEl13B/zSQGQGYmkpIkAOCzL2bhxhEjaoTOXYmzPGV2ddjtuPeu0chomIWzz7ugQlHr2IsvLRYo2AD7du/EB9MmY87XX3Ou9cncTqTzQfageXLR9wvw5Zw5KMgvQNt2HdC2XXukZTSERqsDLTry83KwfdsW/Ld9Kxo2bIDhN9+EQedfgKTkZMX5PEZnee+dtzH7qadwr1qNVpSfSVEhUoWmSI0cPaKFIH2upecds93iuU40a94QE4DSRigdxOdHxOVAOD8PTmshPsjPx+I2bfDRpzOQ1azZyeyyp9yxT+QYPOWMp1zQKWeB+gIAMANg9Gi0XPkHztCWnQIgbi7NEaL8XzT6L6cAxFL+CQTgnP4YjQCR8ufy+ZBttbLyPm1ciliAAFRZoXETqEeOBjp1YSFAcuwlgT7/EWlgAgSgfTg1gd65LCAJAlJlgJKy1Bz5lwEAFgIsVQqQjpVgjscDD9yNpllN8PzLr5yQ9D4FAKjnAMA93S7Fy2YLR0ZYTVNvgDouDjAaoWuUCW2DBlCFI/AfOsCOf5gYAF4vQn4fD5ywSgVTfDxUJGLh92FfUVHU6ScAgJgA9HKEQwhPeAKXDL1AAQAUAKDqD+wI8PgjD6HXGefBaDQis3EjNMvMZPVUAgC+/OpzXHvDDSdk8qz6RdStX1Je9YjrhyGrWWsMHHyp5CDJUfxjXUnpPHaRQrB9y0Z89cVMfDr7M3Ts1OmkG+NEOx/CLhT5375tG76dNw9/r/mLKxjQZxRtSE9PR+8+fXDZ5UPQum3bqOClEnkuu7vQAm3q5ElY+NxzeNZshjYSYaefnH9aCHLkX44OMShAizPSuTEnSIw3M4HeJkCnl5hvsh4E1YcGid0e2o/goQP4zuHAtKQkfPz1N2jW/PDqNie9I9fhEzjRY7AOm0o59XpggfoAANBzcP++fZjw6CMwzJ+PQUdJAYi93WWBADS/0zMzFgQQgoECBIjm4KtUOGC3I9flQigGBIgeQ6uFun1HaIZeg0haOnbYi5gt0LR5awbnSwc0KK2AHX96vlDUX1tSkjoKBBAQIYMS0TQAWRSZQYhQiNMJsvfswd133ITpMz5Fz969TwjQrwAA9RgAsNuL8eaZV2NsUnJ0gcQDh3MiDTA1y4JKo0PQ5YQvJwe0GAoHgzxwyPmnFzn5tLBPNpsRCYVQ4HQi3+1mp18AAPTuDYexddilGPvywwoAoAAAVX6E0wT8wvhnkNWiI9LSMxgAyGqSidTkeLhcXsz9Zg5G3HqrAgBU2cJl/9DhcODZp57EiuUrcO9DTyDBksRsgNjcuNK/jBWvk8rhqDB39scoKszHux99hKZZWSfkIVeeKU6W81Ga9k+UxEhYKotIeeliK08wsLzrO+W/j0Tw2ayZmHXffXiQFmLhMIy0MKOoTAwAIOj/AgDQkPNvSYTabAHi4qE2xTHrjdIAuPytvNFzjepGh/btgXdPNha63ZiakYHvFv2AxMTEWtGH6/o9PlljsK7bTTn/U9MC9QUAyMvNxdsvv4QDH36I68qoAlDW3WVRQFngL9bxLw0C0G8JBKYi5kTT54oCcvDC5vHA5vNxsFKABaQlQM9eYoaFGmciz2DAm4X50KSk4cJLh6B9p24s4Ft6zUP+kkgBYEAgBgTgUsiyBgCnJbBeATEUSq6MQP84kwkvv/I8ggEP3nhrCuIpqHoMbaDq6vUKAFCPAYDPPv8eLV//AC0NBikiIqto8gDT65FAef8AinNyOF+GkDCO+kciHKmi8kn0f1LLTDKZYFCpuI5ndnExD6wAgQS0H71HIljStQNenzdNAQAUAKDK8xc5TVPefBPffTsfCRYLGjdqhPS0NK69SnVUNTotnnn+OQUAqLKFj/5DirJ+PnsWZn86A02bt8LpZ5yFBg0bs7PKSvtCUVcWthMPW7utEP+uX4e1f63AGX3PZPX6REorqiVbbXE+SkcXaol5avVpkM1+/+1XjLnoIrxoNIKyJkWkP5b2L5x/oQXAKQAxAICK/qa0NyqvJarfxFw5gzXFdoT27EIw5wDeKyjA1oEDMfn9D6An7QBlOy4L1JYxeFwXofxYsUA1WaC+AADFDgc+/3g6vnviCdxlMiFIFXIq4PgeCwQg0JfF+uQX3RKa/8UcQ+sS+o60ysh/oePxS753FOCkAOY/Xi/eadAAPfr3x+5de3HDzbcjLt7MqQFibSOc9FgQgP0oCqISo1rWIyDWJAEAkoigBATQRoA/Of8r/1yJKZNex6SpU7gErdBOqqbudNRmFACgHgMAjz7+P4xeuhIGUTJDfqfBQEJH5qQk+H0+FFutkmgGLfLJ+SenP8b5JyCAqJYN9HouBbjd6ZQGlzzAaN+ISoXP01Pw0Z9fKwCAAgBUeV6jhfjHH3yAtyZNYtQ1MTEJKSkpUWGuFq1a4ulnnz0sglrlgyk/LNMCNCfM++orPP7oI6xqO+iCwTitW2+kN2gEo17PYEB+fh62b9mAn39agr17duO2O+/E4+OejDr+JwLdrujtU5yPilqq9u1HoNT555yNW7ZtQyOK5sQoQTMQIKcB0DstDA9jBpDIUmISVKZ4TgFQx0mlb1kIUKZsiitmcIaYADYrgtnb4SzIwxW7dmHYhAm4864xJyRaU/usX31npIzB6rOl0lLdt0B9AADoLtH8vXjhArwyYgTu0WoRJyrjHOMWki9CzjpH62U2gIj+k+9CEX3xXhoIIOCXNgIAytqobRYwj0Two9eLTQMH4u6x92Ha22/DYDTj4suuYElC8oEECEDtCG0jSgHglwioykAAn0csAABJDJn8rJyD+/HC809jyNAhuOOu0TCQMG0FQJDq6OUKAFCPAYA7xzyDR//cEB0sggpDgyvBZEKCOQEenw/2YgdIJZOjfAQAlAIBCEWjgZil03Hkf6vHw+X/mB0Qkys83RyH2f8sUAAABQCo8txFfXDunM/x8gsvMgBgsSQiOTk5SpkiAOCp8eMZfVW2mrMA3Qevx4ONGzfgn3XrsGfXblitRXC73dDrDbAkWtAkMxOdT+uC7j16IIWqi5ygh1plr1pxPiprsVqyP7GBJk3C+meexlVyiUpy8gUIQACAoPuLElGxOgA6EgFMSISKXqQBYIoHDAaodHoJAJB1AGJBgIjHjXDOAQR27cA+rxdjVSp8t/4fqbpNLe3fteRuHfM0lDFYF+6Sco4nygL1BQCgdcTfa9fimZtG4Nx9+9BRpWIHvCIsAHa8qbyf7PBzuT0ZAGDqvfxMIL9GgAXis6PdR2Y5RyJwAvhErUb3Rx7BLbeNwk9LluDD9z9Am7Yd0O/s81jEj0AAEakX7D1qn1OoY0AA+lucG1cToDSEcJid/8L8PLz7zmQ0btIQj44bh0aNGp1QAWsFAKjHAMDLr76Hiz+bjziZnkKdlJAxGlRGnQ4ZFgvn8efa7QwAkPNPHV0AAKygKYMBSRoN0tVqrq25mSoBlHL+aWD9X4tMTF06UwEAFACgys9R6n9LFy/GIw88wABAQoKFGQAiZ6pZi+Z4+rnnlHrdVbZwxX8oHnrHcnwqsk/Fj1gzeyrOR83YtSZbpX516OBBdG3RHJOMRsSHw1J5P1J/psWXWg2T/M5aABoNSP2fPhcsAAID1PFmrgSABIukASBXv2EQoJRTT1oACAQQthYgtG83fEWFmFRUBPMDD+C+hx5WAIDjuOHKGDwO4yk/PeUsUJ8AgIMHD2Dq88+jYOYMXK03wENl9yoBpgphQHa+udyeJPwqou4i2k+fxSbf07MidiNfhjbyb3YHAnivYSNMnDUTXbp2Y4He+d9+i3ks/toaffufC1NcHDMYGIiQ9QOE7hGnFIhUAK4KoJWuiQAKeh5ptdi7JxtffD4TaWkpuPeB+9G+Q8cTXg5ZAQDqMQCwYuU6bL35EfQ2GBih4sEjd2TKlWySkMBgwIHiYnjlWtXRNIAYFgChWVxyKRyGLRjENr+fwYJYx4AG1aqBZ+LpD15RAAAFAKjyA5u0J35avBgP338/U6VKAwDJqal4avwzSE5JUXQAqmzlyv8wNn9d/LquREQV56Py97s2/OKtN9/EmifH4Rq1mgFqen4xAyCm7J9gAYhKALHv/B1F/JkBkCCVAyQAQIAAcipA9FpJByfgR8TpQCQvF56D+7DL58OA/fuxZWc20jMyFBCgih1DGYNVNJzys1PSAvUJAPB6vVgw7xt8eM89GBEMwkI6Y3J0v6I3N+r8l476y+J/Ii0gtj2RDiA+o2AnrVkCABb4fdhz/mC8P3064qgqGoCiwkIsWrgA3/3ft9DpjOjXfwAaN23O60zSBWCdtFJ+j5TzLwEAVCWA1P49Hg82rPsLf/z+C1q3bY3hN9+M0047DVpKPzvBmwIA1GMAgC79phbn4D6TKer8CwCAOm7z+HiOqlAu/y63OyoAKEAAoQeQpFYjUy1RYjb7/XCVUSKMdALyHxqFEXcPVwAABQCo1DRHkyqVS/tv+3b875VXcODAQSQlJXIblAIQywAgGvrWLVvQrkMHjLn3Hq6v3qJlS2VhXimL16+dFeejbt7vqwZfgBv/WgMtOeW0YIxEogCAiPpzGUBZFyA2HYCAAJEWoIk3S84/lQOk/MtYEECtkaJGcnQoEgwg4nIiYitC6MA+uL0ejNy7Fzd8+BGuuvZaZZ6pYldSxmAVDaf87JS0QFUAgNtuv5NtUVXg/WSNQXKct27ejImPPYrEX3/F+VotpxJXhgUgOoEAAkTUX6j/l3b2ywIECACgQGhOKIQp5njcO/FNDL3qqsP6l91uw/Lfl+HHhQt5HZqZ1RydOp2GtIxG0BtNvG9sMISZAARQh8NwOouxb/dOrPt7LcLhAHr37oXLhg7l9SkBBCdjUwCAeg4A3D/gBlx3KL9ECVNG0GgSMarVaG40suAGlfE74PXCKVcBEIrfjVQqpBC1hhz8YBC75byY0p15dySCDrPeQN++PRQAQAEAKjzX2W023HDtNQgGQvB6PUhKSpYn1BCXodNotEz/j4uPl8urSOIqfr8PhQUFXBUgLS0NU959N4rkVvjgyo71wgIna+FTL4xbAxdJ45vmhatatsDjwSADzkLBmWidtIhjHYAYPYDYyH9pIID+r46Lk5gAJAgoQAASjNJopZKAcvobCwG6XYg4rAjl58LrcuGfQADfXnQRJkyaLAEFlaCv1oB56mSTyhisk7dNOekassCrL76ID2YfgE83GBGVERqtEca4ZOj0cTAYE1lnhzaDKREbf7oCk18fghE33yJFoCUUoNJndjLHYHFxMb76bDa+ePxxDAuFkC6nF1fmKhgEJoFA+dpjqwAIIEAYpTQgQJ9zRQCtFgsCAew5dwDe/XA6kqhaUSlbEmNh544dWLF8Of5Zvw45B3NgNMWjcWZTpKRlcKUAqkATQQQ+rwd2mxW5ubnIzTkEo0GHlq1aok/fM9G3bz8kJUvr2ZO1KQBAPQcAvvp8PlKffhOEP0Wj/4J+o1IhmVIBqCwS2SkcZiCAQABNOIyEmMiIPRxGdiiEUBkTDzEF3jYa8PEfXyI5OVEBABQAoNz5LhwKYemSJXj6iceRmChNkjqdlh1+obQqSq/o9HrodXr+Xk0RO3mj/CyPxw2n04lipwOPP/kUzjr77JM64ZZ74coOJ9wCJ3Phc8Iv9hQ4IAuBfjEH82+7DddSdEWOztOl0VJKCAEyC0BmAJR+Z/q/YAcQUKDVQW0yQRVnZgAARhNUeoPk/NMzTaMFQkFE6OXxcEnAcGE+3F4v54zekWDGV3+urnL07RS4Lcd1CcoYPC7zKT8+RSxAKY65uTl46dnn8N3SICLmyysAAAzF7SNa4aFHHj2uNKSTOQYpoLht61ZMGv8M/IsWYaheTyUC+K5WBgSI7QZC8E+wAsR3QpCvdJehnP1dkQhmJibisbffxgUXXnQEpV/8hp5BLqeTWan/btyIfXv3oiA/H3ZHMbxeP4LBAD829DotLBYLKDU1NTUVbdq2Rddu3dCwUaOTFvWPvW4FAKjnAMD+/Tm4t981uFcuj1GWSqZOpUJ7nY5BAsr3j91oIOSFw9h7lMg/7buLgINH7sA9Y26UBrTspEXCoWqdtmuq3Zo8Z2rbnNELMm5brfaoq43Rw2DyxImYNWMmLJaEqMNPon+kqErOvsirIuffoDfAYNDzIp4+J7BAlGghloDL5WKFeipNd+Ell+CBhx+uNAhA/ZzashYVwWazMeuAmAUnsmRLXb2ftf28T+bCp7bbprae3/Bhw9B0/nfoDbDwH22ShJP0f3LuKQLEeZeyyC0BAqRtQ+9EAaXXYSAAzR0Go6QHYDAAFGUTDADx7CMhQL8PEWcxQnYb3H4fL1Cvy83D3J07YUmUUpOUrXIWUMZg5eyl7H1qWYACHrt2ZePnpT9h7dr/8Mfq/ch3dYUm7jSEIxqO/JfFANBo9cjZ9hbi1evQr5eZa8gPGjwYzZo1q7SBTvYYpNz4JT/+iOnPjkf37Gye2wOyv1FVEICMEOvTCJ2z0sYhUMCl1WKmSoXTRo/GI088ARNR+ivApBDrQhKlzcvLg8vlZHFAYlGT0j9VQCKHPz0tXRKrlgUKK32DauAHCgAQY9SaciBrqt3qckzfmjoDcRM/QvNSnZ0GnVhU0d8U8SfiES2wKOpCYhlEv/TJaQNl9U9ynBa3bIpXfvwUGo1Edakpe9RUuzV5ztS2AgCU9JxgIIBPp0/HpIlvICk5CTodOfYU9ZeEVEgoRafVRUEBcsCNBgNXBCAAgNVWacEvA1rU/0igRYAAe6gm/R134PrhwyuEwObn5WHL5s1Y+P0CLnV3Vv9z0KxFKy7fsuz3X6HRqHDF1VehXYf2aN5C0RqogWdUjTd5shc+NX6Bp9gBKErWp3s3DN+1C1lyCVpxiYIGKsQAWXH5KCyAskAAnjt0+pg0AC1XA4huwQDg8yLi9cAvl7ul/jMmLw/PL/8Dbdq1U1gAVehvyhisgtGUn5wSFqCgws9Ll+KHH/7AX+sLUehqDo2pAzSmZohENJw/rtHooDeYodUZYTQlMhOSpEpo87kK4SjaDq9tFZLiDqJPlxDOH3wBLrjoYpjN5grbqDaMQYqif/7Jx/j1rSkYYLOipUrF1Hxeg1f4So6+Y1kBTgIF/Dod5lOZ88GDMf7V15CVlVUh5z/2SLECgKX/5vOvAJhQDZdYqSYUAEABALBh4zbk3fkMEq02OGTaTaV60VF2psXYskgE3d54ElcMPT+6V0056jXVrgIAVEdvqFgbUydPwgfvvsf5+pLjLzn1koOvYQAglgFgNJo4+k85cdI+EgAgyrKIoxJKS6kARUWF2LdvH4ZedSXue+CBY07yC+fPx9LFP+GSS4egY8fTEEcUYWIDa4hhIOUakzOydes2/LVmFeITTLhhxIhaOdFXzPr1c6/asPCpn5av/FVL+h5+dGjVEs8UFyOZmGcxKQDUIj13CGommj8BALTAOwIIkKP/9HksE4AWiKKutFqvh0owAATLIBDgUoChYICjU/5gEL5QCOOsVtz21Vc46+xzlPFf+dsaXdyLgEMVmlB+oligzlmAKOTfzJ2LbxdswN68JlDHdYUhoT10+kQuI0eTmUotpT6qNVoYTRoOipA7bLZIy5dQyMBUdYfNjuKC7fAULkGDxN24dHBbXo80a968QnapDc9Buo49u3fj06lTsWnmTPT3etBMpQKXYK0mEEAYg4KYNNd79HosDoVgP70PHnnxRfTq3bvSzn+FDFwLd1IAgHoOAPj9AZze5WL8k9WMnZlle/ZA1MM83v56MBKB58HbcDsp/8egXzXlqNdUuwoAcLw9oWK/3/TvRlx9+RAkWCxRij89+Ci3Xzj3guZP/6eXwWA8AgCg6D/1NyGuIlRZfT4fiosdKCoqgtVmxdvvvYsWLVuVeXKfzZyF3dl7cevIOyT9AQYj6EFMzoSUYkBAAMtghMGVMr6Z9zUOHNyLu+69VxEcrNgtrxV71YaFT60wRB04CRrLHrcbndq0xnMeDxJICLTUeQsWQFQQUDAAiOIvO/ix+gAEAHC6gPhefo/NHSXaJoMLsggu5f2TarSfdG/CYTxps2HYJ59i8MUXKwBAFfqRMgarYDTlJ3XWAhTV37hhA2Z8Mhc//LwLNn836BJ6QKtPhkatg1qjg1anh5qcf60ROp2B55X4BICmIspOknUAoSNabgRwFQPBoB4OayGsB1dC5VqEiwbEY+Qdd6DzaaeVa6vaMgbJNlT1aeY77yB73jfo4XSiHa3ngkFmA3Bwp9yrOfoO5Pjzc0CjgVWlwkIAodNPxx2PPY5zBw48jpbr3k8VAKCeAwCzp8/FFZ8tgkWtRpHHg11WK/Ld7uNaxNAibQNRk265Cg88egeMRkmxVGw15ajXVLsKAFDzE5vX48EZPXtyvxP5/ZLInyTuJ8T/SoCAElCAQACqr2qQUwFECoAAneid+iQ9WNxuN2x2G9d0LSjMx9LffmcgIXabNnUqgkE1Lhx8CUwmeviSyGAGL4MAACAASURBVKBWiiZqJcefQAAGAOgfpcRwNDCEP1f9iY3/rsPdY8fWvNGUI1SLBWrLwqdaLuYUb4TGsc/nRac2bTCuuBipVC6qjGuOBQFooceVAWQggB1+kf8vfy4WhJwjKn9H7dJ+pTdRBpcYAAQCEBjwtN2OUV/ORf8BA47r2XmK376jXp4yBuvrna+H1x2JYP36dXhv2qdY/JsDPt1Z0JvbQqWSHH61mpx/Uv6XnH56JwDAYFSx00/Uf3pnx59ET4kQQPnyfqkIicuhgtuphjVnPXy572Jgvzjcc/996NCx0zGNXZvGYDgcwo7t/2Hup59g87z/Q9bBA+hCZZ/JWZdB2MoAAfQ8oGeHAICDGg2yg0H8plYj47LLcMOoUeh/Tv2bu1V5h1bXCOtKpZJw+UikmoXeaqhddvJqqO2aavd4z9luL8ZrZ12H1xs2hDcQwF67nV87QiGYVSqkVjJvhRdnAFbrdcgYewvuueemMiecmrJHTbV7vHYu7xEXn9a9XosAUr955cUX8PWXc9mRpomdBf8YACjJ7RfOPzn6JLbVLKsZUtMbID7OiIQEC1QqNfbt2wNncTE7+oIJIOzPTrrfzyItVpsNBw8ewJ1jxuDa64ZFE8wIeZ42dRpuGzUGxii7QC8xABgAIFqxRClWExOA0GgCGOgfOycBvP/+e2jfuR3OHzy4vFuvfF8LLFCbFj61wBy1/hRI06N31y4YtWcPGkUiURHA2BOP1a4RIoDRVABZF0A4/WJRKGpDx75Tm6KmtGifHH5qn1g/fiodpVLhUasVz/6+DO07dlQAgCr0IGUMVsFoyk/qpAV2bN+Od6Z+hHkLD8CjGQBdfEsp4q/RQ8ORftI7MrDjT7n/RP3XavUwWwicBLMAiHkYR+n9pUPhEUk83+dVwWFVw5G3AcUHpuOyQXG4/6GHkHUMccDaNgZpPUXq+ou++xZ/fDkX2o0b0DkU4pSAODmow2CA7NwfrTOIvH9O2dRokBMO499wGPvT09Dmyqtx0623oGOnznWyLx3vSSsAQIwFa8qBrKl2j9cxvXvM03h92z6O/ucWF2O3zQarx4Nlg/qhaddOWP7G+xhBiv3hcIkYYBlCFjRQaUG0OhLGfx3b4PGJT6F9h1ZHXQjVlD1qqt3jtXN5g7S+AwBulws3XncddmVnR3P3Rak/iXZPD0Si/GuRlJSMJk0yuT4rfWcwmWCOj0d8XDyMpjgYqYRXJIz9+w8wGBCrBUAAAGkBUB1XSgWg2rOWRAumTJsGo8nEDvy770xDq1Yd0SCjASu4ksCgXi8JD9J5SOciAwCyDgAfQ61ienAgGILb7cOEia/ggUceQnJKSnm3X/n+JFugti18TrI5av3haZwOH3YdWi9ciG4kkHUMcSWhB8BVAeSXYALE5vsTS4D+L5x/riFNWiIx5XGjAID8PKTFJ7EATFotbrdaMWfHTiRS3Whlq7QFlDFYaZMpP6iDFsjLy8UnH32EGZ/9jUL/AKiNrTniT2r+0utwAICYABTYoPVPhQAA2Sakm0dMAHuRGgWHNiBSOAXDr+mAsQ8+eFRhwNo6Bu02G1b+8Qd++X4+Diz/A/H79qJZKIjGag2SIhHIBIij9gZy+j2RCPaHQtgBoDApCRl9+6H7oEG4fOgVSEtPq4M9qXpOWUkBiAUA6lF5utzcAqy59n4MNZrgDgTY+T/gcGBpOIQLPp2ATp3a4Y0r78I4tY4pN7uJMu1280AKIYJQBLAB2EeRkCQLtAP6oMegfrj0knPL7Zk1RdWvqXYZAKihvkFt1/cqACSEc/H553OJFNoEhV+kAkhCgBrExZvRulUrkPAfsQFCoSDUfF8izAiwJCQiNS0NcXFmhMNB/LlyRbSOq6Dpk84FAQBut4tFAQ/s34/ps2aiZatWDA6MHXMvrh8+EvFxcRIAIJcYjETUoFeixSinAKgQCtO5qmDQazgVgGCwUCgMry+ANWtWw5KSgB49e5Y7HpQdTq4FauvC5+RapfYenQCAWTM+wU9334MryznNspgAUYq/KBcowAHZ6S/L+SdwQGwiBYDeKSeVSgs+lJyMeWv/rr1Gq+VnpozBWn6DlNM7bgsQ+3D+t/+HiRNnY3dBF6jieyMSocCCXmIAaA38TmkAIgWg0gyAmLMk3Tx7oQpORwi5u5cg3j8bT40bjiuuuqrMMsi1eQzSuo3YACuWL8e/q1chd/16eHbuRKLDgfRIBPFqNagogpFSuCgdAhF4IkBxJIIClQoukwnhzEwkdO6Mdj164rxBg9CxU6d6z9ZSAIB6CADQYDqz80VY0zSLHaQcpxN7rFbs9/vxTe/TMOuLKZj14Vz0nfkdGmo0sLndOGi3o8jrxVN6HTr174WkRAsGDDgDA87ujcTEhEpNjjXlTNdUuwoAcPjtpT5D5VpITI/KzFCNU3LWY0ufVKZD3H/P3fj1518kKr2s6F0SbZfy/ymy37IlOf9Svn9hYQFH8EvSBLRcCSA1NRU9e52O9evWMt1fVASg86G2qe/7/T5QzVkqDVhQkI9gMIDMpllo2LAhep9+Fnr37s3Ov81ezDl1Br0ePn8E9GhJT0vgyCDR/wMBKb3JHKePPkgILCNqcHb2Lmz4dy2r8Cpb7bZAbV741G7Lnbyzo/KcN7Ztg4dCIQaly9IB4DEf+3ynEray4B9H+kWuvxz553FNIAAtIuVXWRoA1CQ5/6wrEolgr9GIHwcNwuRp7548g9TxIytjsI7fwPp4+qWqjxyrZjzNFVu3bMFrr76Nhb/6oTYPREQVz/R+DeX9a2QWAKv9U86/ib+jAIcQARQaAEL9n3L/hQ5AWean0/N7gWIbUJBjRdG+L9Gr9Ub8743n0bxFiyN+UhfGIKV/0dxPAoobN/yD/N274cvNhaegAH6HHSq/H6oIENFqoScx6ZQUaNPSkJaVhfYdO6F7jx6cBkHs0dpYlu9EDyMFAKiHAMC8eT+izaSZ6G4wwu7zYrfdgZziYixJTcITS2cie9d+LBj5OB5ISobP70eOw4Fclwt/hkM4/6u30bPH8eXL1JSjXlPtKgAAkJebyw+wb7+Zx1Hz/v0HoHnzlpxLv+KP3+BwOHDr7aPQvEVztGrdusLzWDAQQIPkJGQ1KylVQ1R9wQIQqQDp6RlIS0+HXqdDfn4+R/GlfHxJnV+8CBwQf3PpHHmhHwsA0EPE43EzCEAvi8XCjIL7xt6Pzp1JakbaiNa/a+9BBAMheDxBBiIaZFikh7JaDZ8/xE5AgtnA+/IxGAAIw2azY+rUiXh14oQK20LZ8eRYoC4sfE6OZWr3US89uz/u3LQJYR8pzxy9TvQRIEBspF+m/nN6gAwEMO1f/j+1WxYIQECfmFNeKS7GZVOnYvhNN9dug9Xis1PGYC2+OcqpHWYBLkXKFYWKeR3CmkV6HUxGE0xy+eLSJvN6vJg1YwYmTv4RRcFzEdFm8owllfcrYQHQ/8nhlyL/0ufMBuC/NZz/bzSVVACIKyf2RtOU0wZYCyOwF/wHte0D3Hnrabjjrrt4nRS71foxyBM51UWUAkXE2LQWFSEnJwf5ebmwWa3wen0IR8LQ6wxISkpEWkY6MjIaID0jnZmj/JyQf68AAIACAMSMgJpyIGuqXclJkcUWwxUTWwwEg/jf0LswnsoZE61GFv7bHgzi4Kjr8OS4u/DS2Ocx9t9sjqoUOp04ZLfDFgjglwvOwqvvvnjcj4PKnnNFD1hT7VbFzhU9Z9qvNqcA0ET72y+/4I9lK9Cv39lo27Y94kwmzkujknjsYMsT6s6dO7D279XYsnUzXnzlFWhLqeuXZROawDu0asUsAjEhl2YB0IMvK6sZl9bz+rw86dPDixzxEmdf+jtWL0Dah0r10aONXhIDgAAAr8/HD3F6gAtWAYkLTpkylQV3wmGqGhCBw+lCfkERnC4/swHM8XEMQkgPT3qAl6QF0PVJvwvzg+jmEddi0c9LK9MVlH1PggVq/cLnJNikLhzyf6++iu0vvoDLuBZn+VrGsekAItIvov6CGcDzhez0EyAg5qRYnQGO/stq1HYA1xQVYcvuPYfNYXXBfrXpHJUxWJvuhnIupS0gyo9u3bqF1ekPHDjAQsPhUAhquewwBRFSUpI5ANK2XfvD5gMSF37t1amY/5MfmoTzEQrTuoSYhCLyL6UBCACA8/51JAJ4uBBgWZUARBWAsu6apAUAOO2Aw+aC/dB36JL5GyZOeplZALGszboyBsX6MJYxKhz7su4bX5f8jODqMMfQjKlvPV8BAOoZADB6zDN4buteZOp0KHS7Ofc/z+XCdL0OMzf9iCKrHd9eNAo3Wixw+3xM/c93ufBeOIz/LfsCWU0bHfcYqSlHvabara8AADnIX86Zgx3bd+HWkXeAy+1xST4Sw6NSeJIDLDnZ0ho8EAhi2/Zt+OHHBRgz9l4kJBwbot62dSuGXnJxFJ0VnUuwAKhtcrZbtGjJUXpC3Ym6L1IEYksGxn6mkVX7OVpP5fpYqR8IBQkACDB6TCkC9C4qD5CmwPhnX0ZaRgOEQhF+uAeCAWbBOIopyqhiAIBSAkgUkGqDkwORlGji82F8OhJmO3i8Xtwxajjm//jDcY8XpYGatUBdWfjUrBXqVuu0CNy9axfOOK0z3qDIGLGGKngJAgig/YXoHwMCMpjJpbdk518oSIt3OoSoAkD95jufD4FbR+L1N95QFpYVtH9Zuylj8DiMp/y05iwgR5qpbN+y337Hgf374PMGWKk/JSWFBYhJn8jt9sBR7IDL7eZ1UXpGGrp2647TzzgDaWlpmPfN13j2xS+Q4+wH6JsjEg5yG5LTL4EAaqoCQAwAWRMgqgsgpwEIFoBIARDVAKgkoPYoSnixAIDLGYGz6B+YPNPxyAODcd0NN9RJACD2ZgswQHxWOogUu6/i+B85TOo1AECdx+VyozC3EGuX/YUNy9fCsS0bZpcH6kAQ0OvgSYiHuW1zdDmrF7r364nkBqnsBFSmM9UWxzQnJx8/3vgwRmn18IdC7Pzvt9uxMxxGgynjcdbZvXHDwBH4LN4CVSSCPIeUGpAbDOLQmBsx5uHbq2WirSl71FS79RUAmPf117AWOXHOOeex00v0eiqHx3RZLQEAxAKQXpJIlkzNCoawZctWTJk6EW+//z7/TnKOpaW3EOTL3rkTk9+YiF9++pmd+9ITO+0vnPpmzZozEGC32+Dz+Q8DAGJBgFgBwVj6P/3NkTtS8CbxrmCQnX9y8N0uN3w+H3/28OPjkZKWzs4/sQXIyY83mWAv9vD1Nm/ahB/4xG6ghYA/EEFqclwMACDlBhdZrZg9+yM8++IL1TJmlEZqzgKK81Fztq3JlmmcTXz1VWS/8jIuJn0PMb9U8KAcDZLL/Imcf1HWU9D+YyP/zHSS2+a5Sa3Go2Yzftm6LTrHVfDQym6lLKCMQaVL1DYL0Bi3WW2Y9/Vc/L1mLVweP3r16IEe3XuhcWYzJFoSpPWQRs3ivx6fF/n5ediyeQPW/b0OBUWFaNuuNXr07IWflvyGt6dvhsoyBFDpZMdbAACl0wAIEKBqABILgKoESAKBUjlAo0kFcvoNRkBE/+n/NJlpY5ZRNB0G/YDXIzEACADwunLhypmFIefZ8fLr/wOxHqPOs5jbatuNUM6nxixQbwEAl9uDv1euw45Fv8G5Yh3ae/3oYDQiRaeDnkt9aaHR6aHS6eAIh7HV7ca/qjC0vToh6/x+6N6nG+LjpZyS8rba4JgSNXnCs5Mx8o/1aKDRclR/t9WKg14vXmmUjmXLvsD8bxaj19TPkKLRoNjjwQG7ncsCzky24LUfPkFGevWUNKspe9RUu/URANiyeRMmT5yMu8c+BKPByA8Kor6To66l8UGOP4EAMhggUWclJXwKgZMS/tbtW7Fu/Rp07tKFHe9wKIzff/0Vs2fN4Adm06ZZSEvPwPZtW9gBL70JwIDaphQAGpOkNUC0fYnuT+CDVJpPQs7pgUpghPS5oP/Tu9go2i/EAIOhIIKBIBwOO+x2OyyWRIx96ElKAI7uT8KCCfFxcDjdVA0TbVtm8bHJFi63D4FgBOlpFqlkmJwKQcfYlb0T+YUHMeTKK8qbHpTvT7IFFOfjJN+A4zg8aXhc0vdMXLd7NxoGAtxSiV7/0RsWzn9sWoAQ/6NxTDMAvxOwSWwAuSkGL2llrVZjss+Hgc89h/seeFCimCpblS2gjMEqm075YQ1YgNYIBw/sx4yPP8HqVavRt29/XHDxEDTPbAKdTsMMQWmuoTRIiT1EKZEUHKDJorDQhhV/rsAvPy1BYVE+du52YPOe1lAn9OfoP/9WpYZKLYkcCyaAxAIQmgDic0pllD6X9AA07PwLEIDaigIBJIUvb5EwEPADVA1AAgDC8Pk8cBxaiC6Zi/HW1NeR1bxEe0kZgzXQkWp5k/USAHC63HjvpXeQunwtOjjdyNTpYaRBpdVK7zodNGYLVAkJUJnimQlAfk3Y68H+gnysDbixo3t73PLoHUhIkEqXHWurDY7pj4uXwz7+LdxgSYTL58Meux0Hi4vxRziMMWu/g8VixsheQzEtJZUjoST8d6i4GH+GQug4ZTwuu/S88i6zwt/XlD1qql2erCuptVBhY9RCDQCvx4Nxjz2OoVdez06xyWiE0WCAjlgAnAKghS4m+s+OuOwAS6kAEVbCd7v9WL9+DTSaMHQ6I9LS0pGWmoJ777tXAgvkiN2uXbvYCS9ro33o1bRpU66F63I5OfdOOPz0wBUgANH9OeovpyVo1BpexIsXtc/K3eEwQuEQpwMQ7T8vL4/FAJtkZqF1m/Y4Z9CF0aoG/LDVG+ByeeDzB9G+TfOoBoCj2Mt0/wbpSdE0AzoGXfua1SvRvnNbdD7ttMp0BWXfk2ABZeFzEoxeTYeksfzz0qW4Z+gQvEq6HMTaiXHYyztMWUAA/Sa2EoBogzlOctt/AVjSqROW/r6Mc4CV7fgsoIzB47Of8uvqswCtEWhNMHniBGz4ZxNGjRqNPmf0hU6n5bUDrSuiaZDs+FMapIqFgCWlITBwSEDh9v/+w6wZH+Ob79ch33s2VKZOCIckoJLXldE0gBgWAFcFEKkA0ufMAJCrBeiYDVACAlA7BAjQwUvLLnFaph/wuCQAgFiNrsK/kKH9As8/dxPOHiCV7Y6dM8tXU6k+WystnVwL1DsAIL/AipuH3IEHbE5k6XQwarVcx5edf60WJq0Wurg4qJNTobIkQhVnhspogkqrBRUCIz5NKPcgtu/eifsCHrz31dtokJF6zLtYk85jRdpmquStj+GJQ1aQevFBh4MBgIKAH79cPggT3nwKTz76Gsb+tQkWtQZFLhfn/jt8Pizt1hEvf/12pVIeyuvSFTnn8too6/uaapcnyHoEAGz691/88tNv6NL9dKa/m0wEAFD+vw7hiIrf44x6ZgDQw4/YJTqthpFxwQKgaL+IwBMrgFNmODfeiZEjRzKTgB6m9KJSfLm5uUftY9R/Kd/OZIpjB95qLYpWCZCAAHoAS7n+9GBmcR1Z/Z+Pq6IHshTVJ4XYSFgu4UUgQCiMfzduwIIli1m0Z9GChQgEtUhKKRnT1BalQDALgt5lEUCJ/ieBDrQoEE9/n9+HmTPex/gXnuNzVrbabQHF+ajd96e8syN20asvvojNr7+GYSoVghF+Uld5i2UFCAEp0R7NIptUKnyXmYm5P/3MpUOV6H+VTV3iCMl/Kc7H8dtSaaHqFqD1BTEM33pjIpYu/gkPPvokunXpCr8/AL1ex9o/FHQQaxtmQNL6Q9ZDEqlDUqAhwqDA7t27Mfm9X/HFwhD8kWREYgS7j2QB6HktIzEDpEoALHYsVwIQgIGO6/+pEBcvrWsEA4CBgJiNAACfF/D76F0CADyO7TB4PsP9Y3ripltuVcZg1btLnf9lvQEAaCDs3rUXHz7yKgZv2oHkGOefQQAZADASzTneDHVKGlSWJKjiCQAwQkXJNVTrnBA+rwfhnIPI3bEV01LNuO7FB9G8ZdOjOjA16TxWpO2lS1fA9/RkDLFYYPd4OPf/oNOJqVoNvtr0A3z+AOaffyuGmuLgCwRY9T/X6cRvAE5/+zlcdOHZ1drRK3LOVTlgTbVb3wCAeV99jSKbGy1btWHFf2IA0IsefqSGHx9nRHJSvPRg0qi4HJ5Oq4bJpI/S4OkBSIg5OdsUEQ+y+F4IXp8bt94ynB+g5HwT24TE+IqKCo8JMpFSP7ERCDigqH1RTCWA2FQAcvjj4uLh9/ukBykzACS6HW2CUSDABxLto32X/PY7nxOVOxw96g4MH3nXYV2Q2iEGgsFALAgd9HLpwRL2gSSESBPEu2+/iXsfvA/tO3SoSjdWfnOCLaAAACfY4NV4ONbbKCzEBZQGkJODVpEItDIAIKL7lTlc7G9KO6M0B+zTaDDdYsEXS39CqzZtqhUYr8x5nmr7KmPwVLujdfd6Fsz/Dq88/wLuuf9RnH76GbxGoRJ/tJ4RZYeF8PHRAABx9TQ/EXNw9rxsPPfmJhQ7Jfp/7MZOPUf3hSaARPcXzj+lBUgaANJ+AgSgv0WpY7nCXRQIKDm+5Pz7fVIFpFAoAJ/rIMK2z3DrdSl49IlxCgBQd7vqcZ95hQEAorNYi+zIzSvA5i3ZWP/PVuzevR9FRQ74AwEeHKkpSWjevAm6dmmHTp3aoEFGGpKTzLywrq6tqk6e1WrHx0+/gawlK9CMInoxUf8oAKDRgAAAvTkB6hRiACSXAAAEsRHVj1b5FLn0eRHevxf/7tyG37q1wVVP3o2kZEuZl1nVc66Izcpru6DQilevGINJJjNPAHttNux1OFAYDML30kO45vrLcM7A4fgyrIFZpUJBcTEOORzY7/dj/dAL8NyEJxjhrM6tvHOu6rGq2i45g263F1u27sTyP/7G1m27cCinEA67k0slUt+mFImGGalo17YZ+vXthk4d27AGRHX07dpWBvCJRx5F5259kJ6ewQBAnMwA0On0cDp9MMebkJpikXPfNPD6gmwHczyh19LdI/S7uNgFX8DPD8Bg0A+fj0T3gnj1paeRm3OIAYEwR+FDLMh3rI3uEanp0jmQ000PZUoHoI1VuzVajtBbLBakpqahoKAATmcxn6O0j+jDIvovpQK4XS7cfd9YXD98ePTwa9f8hY8//ATnDLwIVE0gttwMRfqp5i9F/7kEIeshEGIvsQ7++vMPNGuRiUsuu1RxDqo6kE/w7xTn4wQbvBoPR2Kdd4++E545c3BhJIJUnQ7xOh2sXi8Dj6L6R1UYARECDymSB4ACawtVKvyWkoI5CxehfceOyviuxvuojMFqNKbSVJUtQOuGkSOGo2u3Xrhu2E2saUTBD72OnHANvwvGIa0tDgMAeA1QUjpUrE28Pj8+/GwrXpqyBR7vkafGLIBSegAk/BfVBmD6PzEcqVKAVP64NAhArVLqo/EoDADh/FP6QcBXhEDRl7j+MuDZF16IzmPKGKxyt6mzP6wQALB330F8PmcBtmzdDavNhQg0XJObonIUkYtV26ZoHuXThsMBJJgNaNm8IYZdewlatMisFiNV1cn79vP52Dl+EnpFwM5/LPWf/k/Uf6L2mogZYEmEukEjZgCwrKZeD5XeAJUAAAgECIUQdhbDl70d8/dkI3zPjbh02KW1DgD4dOpMDJn3M1I1mmjZv3yPB6+b4/D1si/w56r1MD37NnoZjVz2j4T/qDzgrwnxuHPRx2jcKL1a7ltsI1W9h+WdSGXbJQeUAK2Fi37HkqUrYXN4kZiYBJNJKusm6N2CXs5orteHImshjAY1zunfA5dcdDYaNUqX68KXd4Zlf1/bAID+fc7EPQ8+AbPZzLaIIw0A+SFod3iYDk/lb4jyT05whNMCNLAkGCH8bGLc7DuYg4LCQgYIWXE/EOTc+107tmH6+1Oj4Ak9/KTyeXKqQBlmEt8lJiZyOUKR+09AgygVKOYjOicCGg4dPCg7/7EAgCjVJwMAbhc+m/sVWrRsedhR/1yxAhNem4DrRozkB7F4mIvzIMeCUwDkqgj0+Vefz8Cll1+Miy699IiqBlXrGcqvToQFlIXPibByDRwjEsHC77/HG3fdhdudxUgIh5FkNCI1Lg5xOh2nuuVRrW46NE1IskNfkTMJy0KA9LsCrRb/ByDp4ksw5Z13YElMVJz/ihixEvsoY7ASxlJ2rX4LyNSf2TNmYPqHH2LcUy/CkpTMwQ/ycYj9aJBTAErWhiQAKOkfkQAgOf/S/0vgRvqMGLbvz9pyVABAWlsQeFAi+kdrWZUqRiBQ1gAgZgDNY1QNgFIANFojpzvR/mKdUto4UjpCEOFQEKGQH6GADYGirzC4byGefOYZpKamclUjoXFSE2k4Qu9JnFtlqqhV/81WWozeh9wDK496v6m25RdzF+L9j75GWlpDdvol9W3K9yWESnIAxEsMDGqc6L2BgJ9Vu7Oz/8MN112IG6+/FPHxx5cTW1knj86lqMiGO/tcidGhMHRqNdN3SemfBf/kqH+8wYDEhATEJyZCSxoADZsAjZoAKWkIe70IFxUBwWCJQjiJk/l9COUchHfXDow9dADPLPkUaWnJR/SuqpxzRbvosdrOyyvEs+cNxwdNMuEJBKLR/6Uk/PfHXDRqmIb7z7gar5gtHA1l4T96kbDShefgvWkvHJavVNFzKm+/0ucsqODhYEgq00Zy67Reo/rthKpS2TVZ7O1YbVfUzsRmsVkd+OXXVZj52QJ4fSGOHBPFW/Tv2H4tPhfRfrIV9e3CwgIE/C4MvfxcDBp4JlKSE6MR5/JsEPt9WQAAIbbBQAChYBCRkGQX2lhwipX3tTxpi/rzlTleefv26dETD497ju0h6P8EBBD13WpzMwBAzADKh6fPyOs3GnSwJBhYA0AoZRc7i7Fm/T+sO0GRfofdDmexg0vsrf5zGey2Qq4MQHMJIe8k7nesB4N4iCQlJfG5xc5BYu4R0frCwkJmCUiI/JEMFpEC0LJ1cNqpiAAAIABJREFUS7z7wYcwmo6s6EEAwrNPP4M27U+DJTGZKxZQH2AQQHpqw2G3wVlsx7bNG3DjTcNxep8+5ZlX+b6WWUBxPmrZDZFPR4z3WGBQzA80fnf89x/OOfMMPP3MS2j81CNIMRqRZDLxe4rJxMwcl9+PFTk50NB8GgrBHw6zQNfR5hmaq0jSjwIEbq0Wn3k82JyWhndnzMIZ/fry80FZvFZ/f1HGYPXbVGmxchbweb249sor0KVbL1x88VBeZ1Ggg9aeJARMAAD7PFyOT5oHmAUQFR0mh1xzGABA+3j9QUz/fAtemLy5TAZAiVNMIABR/6X8f4lVSBF/+TMuDUhzlwYaLQVe6TspOKHVHh76l9bCUtlj2ijAQs4/AwFBFzxFv6KReSUGDzoNnTu3QbsO7ZHVNAsJCQl83cc7x4k5u7TjH71Wef1UuTuk7F3dFiiTAUA3bfVfG/Du+19gz758WCxJUvmvGGdf/E2fkyMQuyAv7Si5XG4cOnQACfFa3HLT5eh7ZvcqU6cr6uQJQ9G1THj1XTR+fw4aEHJGkTvZ8ae8f3olG41IsyTCQJFfvY5L/3EVgEZNoG7SFKqUNETUGnb2w1ZrCSU44EfYVoTA3l3YcOggFg89F/c9cscRg6ey51yZm3ystsff9zye2bIXJBeSU1zMwn9FXi9+GdgXL3/wMl6f8AEG/t8v6KDXw+H1cu5/kceD+ZkN8drSWTAaDTUGANB98ft8cDmcOLTnADau3oCcTf8heCgPEYeLHSx1Qjy0jdKR0aEVOvY6DZmtshBvMTMFu6wJqiJ2JrBhz54D+GD6V1j5579ITEqWcrtk5z+2j4u+TbRz2kcIzIk69sR2cbtd2L9vH9q0boiRN1/BTBcuBVOJTQAAZJOA3w+n3Ya9//2HjStX4tA//8C/bx8iDof0wKE8+KaZaNSlC7r27YcmrVvDnJjICv3HO2mLU75j5G04Z+AlMBHgRwCZrAFA47yoqJjr3zZskBoVxHG5AyyCl5RolNVkpXKAZGuqhbtwwXxkZ29Dv/79kZKcjHhzPNLT05HRsARUfOvNN/Dp9I8rbDVG2jUaUJk+ysunjRx+CZwJyCr+lLUjHmaxJGApDYAAh8effBLXDBt21ONSRYR//92ILZs24/vvvofNZue2SUyQwI8LL74Yp3XpjK7duzOIpGx1zwKK81E77lnsopHmMhrHLqeLNTpoLo6Lj+e1hrSgjeCm669Hh45d0bVnHxhX/I7E2R8jQ6tl55/YfLT4zfZ6MaKwEAlGIxrZ7egEoLFGg4RIBHpKHZIrkQRVKvhUKuSFQthFZX9VKuh79MCAIUNx/Y03IqNBg9phpFP0LJQxeIre2Dp0WVu3bMaIYdfj3gfHcdlhSilk7SOdloMeIg2AAw+y6LBgAAjqv16vPQwAoCBBMBjGp3O3Y/zEjXC5JYf8aJvEBIgFASjvn146dvrF9xzxZxYA+euSNgBtUrCDUiJ1vAYTFQcEwzJMDACqQhAJIOjajKDjdySZ7ejSuQl692yF9u1bokWrVmjUuDEHfKU2K59AJeZyYoPTGorWybQ+o/OLj4/ntSWtK2MrNNWhrnLKnGqZAMCq1f/g0XFvwmxOZFpJWY4/fSYcJHooS06ShJDF1uAWC3KXywW73YY9e3bi8Ydvwdn9e1fJiBVx8mIbdjicuP+iW3FjTgEvGmh4CBYARf8pWtDYYuGFRVit5pxvct8Y8LAkQtOwMbSt2kLToBEiej2Cu7IRsdukEmYUnS12IJSzH678PDyGIJ755h0kJR3uCFT2nCtjmKO1vWHjNuy7czyGJiTA6fNJwn/FxfhKBdz6xRR0aN8KH1wxBneGiK0RYtX/HKcT/4VCsLz6CK4ddrm00IpRLK3MeR1r31AYsBYUYdOf67Dm6x9h2bITPaBCC70e8dSvZGaJWqdDQKXGAb8f6wI+HGzeGO0uGYAOZ3RDagbRlqRJT2zl2Zmuk/L7X3n9Axw8ZOWJqKxIvwC7yLnkKDf3b6H4LinAsm0IxPD7ORedysao4cO9Y4ahc+e2vH9FNwIAiB5fmJeLjb8vw9o5n8O8cSO6hsNoJtuEGCuM+uq0bBPSaFgT8KOgfXt0HzYMHfv2Q3JGxnGlIojz/fTjj+H1q5Ce0ZA/Iqo7pwDo9SgosCMp0YLMxhlyHrwOjmI3gwHJyWY5uiYxbolpQeP/icfvx3vTP+IxdbSHCT0o+vc5ne1QGV0FgTCLBwk9tDIyGjCSTZ/l5ByC3S6VGKR5SaLDSdUHCIj48edfKkzXFwrB5JhQv1EeYBXt4bV7P8X5OPn3h8YjTRrFVJp22e+YNWMG/li+HB63W6pvxaWuDOjStRtuGH4jcnPzsOz35Rg1+j4e1+kpKVCtWo4mH7yDZGJJEcsvEsHF2dm4f/ZnGDBwIJYu/hHvv/ce1q5aDb/Pi0SK9supAQ6VCiGNBg0aNsI1w67F8JtuQfMWLaLzfFUWwSffqnXnDJQxWHfu1al2psJZ/WzmDHw+6zPcPuYBxMWbo+WPhfAviwDrJQ0AYgHEagEQq4j+bzDIDKGIXHKYmMLhCL5bsh/PvrEBB3LKEAEoZVCi/rNTH2UCyCCAhvwrnbyWMfC0KLEBjgQCDm9STgGQ2bUEBsSZUxFvTkUk7OaqANacVQg61yEj1Ye+fbJweq92nBaZ1awZ0jMyeO1XEWed02R9Pk6/3LtnN/bt3Qfy/VxOp6TzpAKLOdPam6ouUftZWVkM7h4rBfRU63O15XoOAwAoYrfoh9/w2oTpMJrMcmRfykOJjfiLFAAJAJAicEcAABR5kx/cHNkMBBgFImrunj3ZGHXL5bj8soGVjpaW5+SVNizluG8f/TSaOCTBMDoXYgFQGgClALRJSOAcZ4oAFPv90e/I4WKlb6oIkN4A+g6doMloyIPZv3UTawAwAOByIlSQC4+1CCsjIWhffgBn9Ol22GlU9pwr0zlE29YiK37+dTVWrFgLYlys+3UVVjfJ5Os94HAw/X9fMADbAyNx+z03YfStj2HcrkNIU6thc7s599/q8+FxrQarNv0IvYF4A9UPAHi9PuzcvBO/fvoNjL+tQj9iYNDEKt8PTs8wGqEmBgZVYKC6JkS7DvjhctixvKgA+zq2QNdhl6Bt1/YwmkqoT8eyMy0wt23bhWdfeBv5BU4YjJRHHtuvpb+5xj3lfOkkx18q/UbsF4kBc1h5Obk/Ud+mhWthQT68HhsefvAWdO7UpsLiidqETtjy9zr8/sH7MP78M3pRvqlclUKIVeqMJqgTEqCOM0tFXwmE8PvgdNjwc1Eh8vv0Qd/bbkPrLl3LpLNXpk+tWb0af6xYg6bNWkbZLmQTevjl5tmQYI5Di2ZNGOQgx7+g0In4eANSkhIk511GjCkCl5+Xi3fffRPvfjS93FPYsnkTrrp8SPRhU+4P5B1iQYCEBAsSE+lFaQJaTtXYuXMnO/yxG6UifTxrdnSRX9FjKfudehZQnI+Td0/F2F23di0mTZzIqUBEwe3RrQeaNW+BRALnubi1Ch6fB4cO7Mc/GzZg2e+/4KphNyExOQVpyclITU5GemoK0pxWhH77Bar/tuPVBd8jMGQInn7xJQmwl6NZJPxps1l5zqbyXrSeMRoMSE5JQYLFEk2rUpz+E9cvlDF44mytHKmUBWQQ8NmnnsK+fQcx9OrrodXpEW808vqP1j0UbOJSwHoDsyKlgJC0HhSpABIwIJVF5hROucoRzT1rNhThf9O2YP1mV7nmF1F8SRNASgegNZWoDCBF+KUAk0YrrdNjgYAyDxChc6IUgBD/Nt6cAZ3eyMwBASB4PQ7YC9YjWbMMWem7kJqsQ7PmzdC6bRu0at0GzZo1Q1Jycox2kyo6r9IxKbVzz549WP3nSmzfvh3ZO7Lh9frRsEEG6wzQeprsYrVakZObyxXVmjZtgs5duqB79+5o2bo121uZd8vtItW2w2EAwIqVf+Op8VMBleQECYeoNC26LACAgACRP015MOwoxeTeChDA6XRyya/cnP0Ye/cwDDjn9EpdTGWd6bcnfYzG78yGhRx22WFjFoBGg4YGAzIp31+rZVV8qh8sHC56p304Gh0XD23DRtC3aQ+VKQ6B3ByEiwoRCQYQcbsRshXB5yzG3mAAPw+7CLeNKVEU58FZQzXkF/3wO/79eSWS1m5CUrEb7fV6pNOEoQKzGJK1Wnj8fuyy2ZDjcuGbZAvGL/oYO3fswT/3PI+bk5L4e8r9z3M6sVqnxbDFnyIrq3GNnLPH7cHa3//C729+jN4HctGSouuyICPlXNKL00nMCdAkpUBltgBxcVAR7ZP6UjCAsM2KPfv3YIkOaHHzUHQbcDqjh1zq7Sh2pr536FA+nn72Lfy38yBPMiV9WqrrGpsCIAEAVPKNnH+DDAiU6ANIE35JXrlAPYuLHbyAVcGLZ8bdiaZNG5Y7mbldbmxeX4iVEyai047/0IyOK4MhojQlP3QSLFAnJkNFOVqmGJuQToC1ELv37cYioxE9HnoI3QcOZJtUdbNZrXh63FM49wJSspdy3mkjJgA/EOWHIv2fwRECCLlEDb1UnLtG0TwCFKd/NA2PPfkYC2eVt9FxpkyahGlTpjBAU9kHAf1elAsknQBiA1Abu3Zl82JfbF6vB/c/9BBG3Tm60sco7xqU7+ueBRTn4+TdM5vNhimT3sQXn32OMfc+hIEDL+C5hIF6+Xkgld/SMLuIYgokuvX3xk2w2mwgUVBy/lOSkpCRJqdzadRY/NMSPPzgffhl+R9HiPbxfCbPaYdd+TG0AU6eherHkZUxWD/uc22+yjtvuw3GuCScN2gwO9zmuDgGH8V6R28oAQBozUjBjxK2M6/0EQxKgsd+8icCQRYjpmlre7Yb02buwZ9/l6xDyrOFKA9IDjutqVRc9k8CQwkYKAECSHtAAgL4LI7QPJJSHhEh5mMQWp0J8QkNeM0bu8aSyg5q0aVdBFeca0PQuQbLfv+Nnfq09DS0a9+OwYCsZs3RuEljmM0Sy5I2SqdctXIFfl66FP+s24AePXrinHMHolXrdgzQ6vQULCKvhGwUhNXuwH87/sOqFb/hr7/WoGGjDAy6YDD6nnUWgwyVXfuVZ0vl+7ItEAUAnE43br/rGew/UHhEvn9pBkAsG0BykkoYAAIEoJIUQhBMHJqicESZJmHA/Pw8hIJOTH7jcSQlJlT4/lTGmabjvfD46+j01Q9Ijsljocgkle9objCggcnE1L/9Pp+kDUCLDhIKJAaA/OJrohzE1m2hSUxC0OVCID+PGQBhjwdBtws+vw97fD7833m98dALDx7mIFbmnMszBA3k7dt3YdKjr+GiXCuGpKVDR6rE8QlSmcJQGBGfFxFnMcIuJ+dPeoNBuINBTHLYkXnLVXDsPoCxm3cxRTvf6WThv/xAAD9ecBamTpPKglTnOdM1UaRl1S8r8euL7+C8QhuDE1EHV6uFSbY9R+YtSVAlp0CVkMiAi4pQQa2WJ+VIIIiwrRBFu7Pxrc+JJrddhZ6D+iEu3nTUc/b5/Hh72mf48qslHB0vO6VFcvBjnX8SvjNy/VdpohcUKAEAiElK0Mp9Pi9oQUu0826nNcM9d9/IKrJH2zweL/76aSX+fms2eu3fj5QYmwhAhHUqjEZoEpNlAMACFTm2ZBPO86Lk9wBCRYWw78nGHK8HXZ56Cr0HX8Bq+VXdvps3D8uW/4m+/c+LNkHXSXZgJJzGPavjxoiAyqXwhF0KC/Ox6d+/cceYuyp8GvRw+GDaNLw5cWLUga/oj4XTQPR/YgBQTr5EK1Njw4b13Azloz3x9NMYfvPNNSKgWNFzVfarPRZQnI+Tcy/27tmDG6+9Bn3PGoAhV1wnA66SsKgUbSMWljQv63VStI3eN23bge3Z2Ugwm9n5l15JSDCbeD6k5/7AQedg1pw5aNykibKYPDm3t1JHVcZgpcyl7FwDFrjp+mHIaNQM/QcM4kg1ax/FBDykVADSO5PL/0ZBAIkFEI6AfRu318MljsnXoXZonW13BPHNDzbMX2JHIHhsHYDYSysp9yeVCiQnnTYqCUhbyf+lz/m7GDCA/k+Uf0kLQArkkGCgwUS6bkZZV4D1/6VrCIfQppkW991sRv+eWni9AezeuwcrVyzH8uXLYHc4kNk0E+07tEebtu2YIUBr5J+WLsWcWbPQokUrXHP9LejcoR2LJgYC0vWTL6imSgkq0m5SQ6ull4ZZA9t3ZOPrrz7H+g0bcNHFF+GiSy5hzRUFBKiBTl6qSQYAaJE87qk38NOva2AyxUXLapWo/R+uA0AOESPvqWlITk6GOYHSBQyM7BQ7HKAov+RESjdcbHScYCgIigRTXi4JAzZIM2HSG09WWD29Mo4pnc9Lj72OTvMWHw4AUIeMRBgAaGQwwKNW40AgUOL0kyMogwDMAlCrGTAwZ2RAF29G0OtFwGZFJETKmkFWF/aFQtjn9eLbs3vigZcfPiwHvDLnXN4tf++9z2GY+R2uT01HYuOmUKekASbZ+aVSagE/Il4vpyaE7VaErUUIuF0MAnipEgDR1dVq9DSb4fR6uVRSgcuFmeEwJqz5NlrFoDrPmShRWzZswdyHX8U5ew8iUXZ0RTlGI5VeFKUZCQBITIKKGAAEAMTFQ03pCAwAyLn3xAQoLEBh9nZ8EfSgy8MjcdoZ3dlR5gmvlG7B2r834fbR4zmvq3TlCgkMKHH+qf9TfybqKeUqEcrJ+hDhMMjBp/wmQnhFvpKYpOh7Qn8p/YJAgOyd2/Hk4yPRr2+PMicyynXf+NcGLHnuLfTcfUBy/oUNZDZElBUh20QdtUkc1OTcEwpMwBblmREYVZgP687tmKUCzp04EZ1PP71S+fSxfY+u75UXX0JiSkM0apxZInwp02hpkS4BfzqJJcPCOCRgQw8qwFlcjG++/hwPPfowMps2La9bH/Y92XLi66/j4w8/jJYZrUgD4p5Q5P+MM/vhxhtGoGnTxti6dRsmTHgNhw4dwvCbbsI9999fZbtU5DyUfeqWBRTn48Tfr+1bt2L07bfjsiHXos+Z/Xh+IRp+rPNPYq9GWX9FmqcJfNTh1xWr4Ch2ljj/KclISpT0R7w+D0YMvwEXXHwRbrvjSEHeE3+lyhErYgFlDFbESso+NWmBUbfcBEtiGs4ZeCFrEREASQEjEhQVgCSnPdKcRExbYo4KvSqVBAJY7Xbk5uez809+gZQKQFWcQvh7YxhfLvAgJ99XqcsgEICcf1HqT/KtSGtAqhJAmwACWDxbBgliHC+EwkEJAIhIAIFWRyxYA/9N+1OQl4UDIxF0aq3DvSPM6NmJYQFodfKazuXFli1bOf1q9apVRMVChw7t2df5YeEPGDr0KgwZejXiyUcKBaNCiawLx6LNUjv0d+ym12vgdLux4IfF+GbuHJzR9wwMu/EGZKRnRNNJK2UwZecKW4ABgLVr/8VNI59Ackoqd+LSpdAEA4AW+yTekJnZlPPlKApIKBktuOlFfxNdmegg2f/f3nXAR1Vl729mkklm0nujdwRpu4ooihVRsYsFC1JUZHVZe/tbUMTuou5aVlHYxb7qKjakI2ABadI7pJDek0mm/n/fue9OJqEkIUEF5v5+YyR5895959173z3f+c53du6QnH/ZlBvoEv+fdcCdtU4BCcrLy7B+/a946onbxVFqSmuOY0oAYPJ9z6J3AwBAeYk+tLNYkGa1osZsxh6PRxx9oTXzp+H4kwVA55+f2MREhIaHw+lwoLa83B9tcJHZ4PGIWN1Xp/8Zd065u54YW3P6fCAbSBR76js4/svFGN6uA8x0/mPjYAolPd54fRIAcHskN9xL21eUw1daDHdxIWqcTtS63XAYqQ6R4eHIKy+X6gDlHg9y77kJY2691n/51uizPllpSRneePB5dJ6zBOlmxbLQqRZ0cjUTwM6oj82GUN5XQhJMZAIw0k1qv1H+TjigFHKrrYF3bxb27NiGrzum4Jz7bkFae8NRDQAA6KxPuP1xbNy8R9VoNUQqhbYu6v/qQwCLEeOkpGTEJyT4x7PdZhc6PdVgWYKvsrICBfkFImipVE2V7WVsEwiqrRUUmGPb56nEy1MflO/Wbz7kZufhkymvIWPOEqQGVqVokBJh40uIavx0/mmTqGhDF8EiZRIFFNEggLMGnuxM7Nq2BV/0Og43vPQyEpKSmjKt9nsMQbqnnpiMlPT26NCpqx/00HOa9lSpQqocqNDhqN7trMWXX/wXt028HZ06dz6k69O2ixYsAPPyAun7jaHCBA9Gj5uAwYNPQ8d2bRAfHysg5Pvvz0RUfKygy80RGTykzge/dERZIOh8/HaPi2sHy4Gee+aZuPra0ejdt7/Kqw1hHr6quU2n388ysoZK1J9MAG4g+ckvKMb6zVuRlJCAxIR4xMUQpOU6ZMY/X30DK1f9gH+8/q9WEUT97SxzbF8pOAeP7ef/R7j7hx+4D/m5+Tjv4qvFaVdVhpQWFINUWhPKn/poaEYx759VAbivIOU/MycHhcXFsj/knpDNYvKhuDQUX8xzYdkvlVIZoDmNIICm/jPVUlioAY6+ZgTIMaLDFOhksxoAAQDFBpDUAem7cv4JIihAgHvcUJwxMBS3XReFzu2sonlmbLlhDSXgoGZqUUkFVvyyAt8vmo+1a9di2PkXYejQ84QFQao/mRKBIokaALAwKMyyiUYJRZ5LiUXTN3Rjztz5mPmf6RhyxhBce/31iIyMDIIAzRkozTzWlLV7qW/SE69g/sJf/Btjfy6/gW4parQViYlJSE1NFeE1Jf6n8qP5AmfUlNFTlo5TipFmZGZmIitrTz3HgXW/OTGo+s2caToZbdKj8cjDEyQC0FhTE4EDWU2sgzVuNiY/8Cy6f/Al4vdTyqKt2SzOF1MAtrrdStxDO/+G46+j/wQEEhOoPB8K1gt1VFYKAMC6wfwQBMhxuzDn/NNw9+N31ov6NqfP+7sf3sd77/wX/d/+BH3btIc5o51QwiU33o+miew6fJzotU54a6olDcBXVgxPURGctQ443B7UulzCBmA9ZJb8KyQl2mLG92u/AYXRdGtpn/V52Pc5s+Zh5R2TcYLHI8KK4vwblH8CALbQUETabJJzFRYZiRACUWkZQFwiYLXC53RJWoMIL2phSUa8y0rg2r0D8/dmAddfjMSunWRxqTUBVQQMAFRUVuO+B54TVFIWYgMAEHYLc7gYVaIAVFy8Xz2eY10WL6G7h4ldKC4XGRUlx7qcLmzbtlWEpHR+PM/NxV6LXRIE2LVrJybcMgIJCbFybTtpZYYCfe7WXfj1hTfR1+kSsIlAkwZGaBO7YRMCbmKThESYUmmTBPgoikWb1DjIdw2wiQteAhM7t+Gb7EyYH3kUw6+9VuXkH2Lj/Tz39NPweCzIaNdBQMLAe+ZpuZhzHSADgiJdq1f+gIceeQRt27U7xKvWfY2ioffe8Tds2rhJxGO0Gu2BTtyzVx9cdtX1SE5KQtu0VKSnJiM8nOULizHlqcfx+JSnBMHnmhZsQQvQAkHn47cbB3z3T5wwAbaIGAw97yJ5T9ZF1+oibXVpRsr511VYuNmW6h4FfKe5kBAfC7stTAGwXh/+N2sWXnrxKXz25VcC5AbbkWGB4Bw8Mp7T0dhLzRyc8fY0fP7pZ7huzARxZLXAnwQ6GfXXGkiGKCDZShIcZeBDnFoVQKx1OpFfWChsAO6J6LBzf8RA0I8rHXj7wzxk7W28GsD+bF2PDcDAmOHX1DEApDSAnxmgzqGqANBhcbtrpDwq97ZmC/e5/ITCHMI9UbiU2B55gRljrogVFqxQ9Zn+KmxupgiwuCAQZiUIIXRQ5BeUori0QtjQdPy1LtTBAAACAoEumQIAfHC6nJg1axb+97+PcePYMaILEAzYHL5ZZ9r88Ce+0Z9NQYFTqeTLht6IlOroKJ2l+Ph4pKWlS14xBzN3TaUlpRLl5/GM/qekpqJTp86INWqrUwmysKDAnzutc6W5CWBuOstDkAngqC7FU5MnivhcY625jum0N95D/AtvIcqlELDARreso0FPyWZkgvkxdMaMiL9E/g0gICY8HPGRUeJwl0vOv1NORfSKAIDb60W+2YR146/GDWOurHed5va5YT9nfTkf+Y+9jJvTMxCS3g5mOsi2CJik1JwSRhIauFQm8MDnrIHP4VAAQHmJ5IfXupyodblVKoDHI4wFlgecU1mJQR+8jEGD6jMwWtpnfQ/V1Q5MHnU3Bi9fC2YtaX0FcXYNRzfeHoHoyEhYbeEiyGhmSkNCMszpbWBOSRPROy81DYqKhN0gSxpzq5jmkJeDsqw9+L7GgRraw2TCrnAbfoqNhYelnTweZGXl+CnsWrRF5XGRzhUKCsalpLAmfYQABGp8Mn9L1S21222IjYsXdkBiYqIs6sxfpZOvW+DYrqmpkag1ywNWV1UIyMByU/1KS9GjxqE2q9UOhOfmiU0Cy1LSJhFWK+IjIhAdESGMExNfNLRJYgrMaRkwJafBZLPBW14mYpRgeRXj+XurquDNzUZ51m78IzkZd3zyqShbt6S5XS6s+/VXzJs7Dz8u+xF9/3QCunbtgXB7BDxuN/bmZGLZkkVISozHxZdegpNOPhnUT2itRnvt3rULy3/+Gf+ZPh0rV6wQVgbTMwIb0W0FAFwnf8tITUGbtFTExarjnnvuGZhDrah1VCNnb5awmW6+dYKwFBpjFrTWvQTP88ezQND5+G2eCecxtUUefvBBPPHMS5J/KhE2CSIw0m9UXtHRNkbewsNkUy1CgEK5VWlG/DBKx2cnOaYmE8iSK6+sxqMP34e0jDT832OP/TY3FrxKiy0QnIMtNmHwBIdoAQ0ArFm1CrfefBNuuvVORMfGydm4rmgmAEFJAQEMhpKkABh6AH4ggD5DiIrQSxqAm2WNeZwKNG3fmY/nX1uN+T/UAibrPsGUptyCZgPoVAB+h31UTQsEBpxJBE89gM8JZ20tfCLpNkq2AAAgAElEQVQRrsQCFf0/1P8zIS4Eo0fE4oIzoiRARt2DcNE+oIifKn0oWqyyt/b6RZ+37cyUvbaIZh+EAUAGgXb+ea7ARhCADM6SshK8+eY07MncgYcfewxp6Y37hU2xW/CYfS1gmnfmS75xW/6OEHugiqQa9DpfmhvljIw24uQzOkrHh9H7wHQBLZ7GjX9GmzaigMlcaP2y1pcWHQDDwSJ4QCZAbm4OJt52Fc48fWCjz6i51PT1G7ZiwXV3omdZHcChL0IdgJ4WCyLMZtCdz/T5UMMUCLIAAkCASKsVKZGREql1GcJ5gffjMejfS+1h6Pf6E1IHPrA1t8+B3+Uke+GKv+DeSiesicmwJKbAFE0auI1oRZ3iJ1kXNjvDseIk+4oZ+c+HZ2823OVlEvlnCgA/GgCgbsGG2lpsuv4SPPBAfUX0lvQ5sP+/rtmET0f8BacYAIxmWNDRtYWEIMluRwJz80ND4aXIn5EjFGqLgCU5BZY27WBhDnpUNLylpfDk51JRUHKqCHJ4iwvhzM6Ez1nrj+Qtj47BfzIy4DSxJIsX69b9agiceP0Luh7bdPrJaqFwHMcqxyMdd9pdM2F0WUAyANLS0kRIzq9zEaAcLfletHFtrQBjPBe/y3kS6vPhsr3ZOKO0VBDUoupqrN67V0zF8abLTkaEhiLRbhcAQNuEzr30NyISIcmpsGS0FXDEFBkl4I6XgpTUJWCumdikAM7sPfi0pASdp8/AoNNOa3ReNfWAkuJirFm9Gj8uW4qsrCzExMbihBNOxAkDT0R6hkrBOJyN6werFGzauBEsHcaf5RXlAuL0Pv547NyxE8f3Pxk2ux3pqalIT0kWMELSkATQU2I3fCeWlZXggw/eBcUKR15/HXr26hUUBjycD+8Peu6g83H4H4zeZF86/AJccOEVSEzNMMpp0fFXVVfIAOSay59KALAOHJDcWym9RbqtYgE0bE6XGxQzLq+sxJgbr8GX382WTXew/fEtEJyDf/xndLT3kOmdF593Hk4+7Wz8+cSThc6vo8/1QACyNcOYP68EkWVvZvhLdKr1+hRYMpp7Qx63ft0avPjyp/hpYyrM4T1kn6nF+ZprX5OJOgDqWyazEgFUGgDasZbIoGJgu/fCU70aXnM8TCFtAAsZsSEGGEDQQPl7/Y8LxfWXJ6B7JxUMIwBQJ8hqRbjBxqKTr+6PQIcbO/ZkCRBLEFeDuSplSx+n7UINAJUG0JAFwH5SIJE/16xZhbemvYlTTj0ZI6+/Ibgva+7gaOLxpkkn3Ox7u+A7QW4CWyALID09Q3Ix+EJWufvl9QCC+sJqiq6nSwgGTgI+WJ0rzfrcjJTyU1JSjH59OuDB+25utNvNdUyrq2sw9oIxGLM7R5URatCs8KG7JQThRLRMJhT7fKgynDo6ZdGMxlKFnREHUg8dDon4C/qm81cIani9eC4pFi9//gYiA6j0anIaaQsNxOkavVkAM2Z8iu6vf4iTo6IRmpgIU2wCTBGRhgp8iDASLO07wkKUjE62o4pSpPCVlQAFefDkZqMiKws1tbUiVCggABkAXq9KBXC78XJVFR5d+D46dMjwd6klfQ68r2mvvouI5/6FROOXfAZCd7dYEMsyjARWmFbBSgFut2CTUokhJBShNhss8YkI7dARlrbtgXA7PLk5ImxI0TupdlBWClfeXnHaqwxxvhXRMfgoLQ1u5mS5XJKKopw+pYKqx7YSs4xFcnKyCAFS5I+5+2xa90KPbf6bx2tValXyToveqXMzAk31VwIALDXHsa0EA72weL0Ynp+HISUlMn4Kq6uRW6lAKb9NQkIQHxaGdEb+aRMuiHxxkCZLZgrz7cUmSQjp0AkhYpNweLL2wMtn7nYDNTUqNSJvL3ZVlGP2VVfjb0880ZShdlQcs2nDBrz5xpu45PKRaJuRATsFFKkgbqjPqlw0UuTUWsCXVlFxCRYvWoh161fhsclPBtMDjoqR0PSbCDofTbdVS47Myc7GuFGjcfvdDwk4qkWGtfCfBgICN5yqDJeKvCmtEW5UjXXXiNCxTxJY8HjByiqOmlo8++wUdOrSAbdMmHDYQcmW2CT4XWWB4BwMjoTf0wIaoHz+mWcw77vvMHb832Bi+b0An0GDABIZJxhpsAHE+TcEAXW1KO4PdZN8fWojuV347JMPMfM/b6O4ugtqQocCllTZg7S0aTHAuvOoSl4m+GD2FcFU8Tk6Z+TBbLYjrzgKFa62cJvS4TUnAeZIERVMig/B8LPDMWSgqnylhZ41CMD75v43LJSsAIK0LAtthaPWiT1k2ZpVOhePU6VbFWCry0PX0wEwUgA0wKJkrNQaTt2BispKTHtnGnbv2oZJTz4ZTOdq6QA5wPdNF3Ue4luPnADUyFiQDeoLo/6S9x9uk2gqy/cpSot28hVyVC+3WoTBlCiYRoD8uds+KucrxXQ6SqTJOBzV8Lor8e6/n2v0Ng/FMX37rQ/hmPxP9PDTZOpfhpnvbSwWRHGiKg9RROc0KsZ/VwMoZn1PETVUFBi98RDEihH2e8Zh9Nj69H95uR0iAFBWVoGbz7gW06NjJSc8NDoGJub+69J41nCEdu8Oc1QM4HGL+r83P1ecf5OjGqgoh5e2dTpRVlIikRFS/wUEMIQL6XTzd7sfvBVXj7qsbtE6xD43fIAPjrkfpy/8AWopglRfYMSb0f+08HAk22xwms0oI9oaAA7Q4eVCEkLwhSkldHhT0kTc0F2QL5FuETusKIertBgVVVXYXlIi4MaaqCh8kZwCl0nVHOVmM1CtX9O6iOLS+ac+gIhTlZeDwJQGr9Rms24cB5YP5O81AEBnkms45wfTBuj067FNpgzPG+Lz4ZzCAgwyGAAOlwtuvfAbNokMDUV6eDgSbDYBRCo8nno2EZYA51aYYZNOXYUl4amsgCcvTzE/+Ckvg6ukGBU1DrzQsSOe+ebbRufV0XLAzBkzkLu3CFdccZW/SoG8oAnW6PIzBnKtQACW72HumRurVq3C3Hnf4q5775EUg2A7NiwQdD4O/3Pm+jp+3FjEJ6ThhEGnynqrwVWJ9gsLgDRTVXdbNp/GR5XfUmKj6jsKBJBol6FvQlCVFFJJA6iowq/r1mDC+NFYt3kLrBSSPczMpMNvwaP7CsE5eHQ/3z/63WkAIDsrCyMuuRhnD7sIfzpxkJSv5r5PB48CQUuJkFMPwM+WNvwgv0ifUbWKa53Zgk0b1+F/n36E6JgoUNto8U8uOELOgseUIGvXoTIB9mdbxQ7wIsRUCYtjLk7uX43Hp0yRfdD8eXOxcMECbNuag6KKRFS6OyMyph3OGJyBMwbHITJCpVTp9Zm6XdQ+81doEUBW/ZvsSgbOikpKBRxQa7bS0FI/6wBb0VSQ4Bqj/4ZYofhHDIKZyVUQ39Dj9sqebNHCeZj19Re4ftQonHjSSQooDK7jrTqVTMendPU5ohUttmHj70iNpvgfo/8qZ79CoqWBKQJ8sA0d/kBAQIlpqNwR5STVOUp0lggCZGXuwPzv3mn05prrTFdWVuHFp17HcV8tQmJlJUjX31+jgxZjNotYoJ2D32yGz2yWlIBysgIY4TUGIB1VsZahvs5/77Basfa8U3HH/eMRFVXfeWhun3X/fvppNRy3P4GBNruKioeFwRwR5QcAQtp1QEhSijj/7vw8uDJ3AdVV8FY7RATQS4cxIgImin+4XMgvLpK8fzr8DT8fpiTg5cUf+MfBofa5oW1vPfUqXJ6VqyLwCjERkCUiJASdbTZQ5Z6Z9JXMHzLE8AJ/Sok5oopJybBSGDDUCndhAbwUYXQ54a2uhIu0/dpafFVUhKrEWGTZbFgbFY3i8grUOj31xrZeyNkfLl4Et5jWwnFIUT+dr6UYABrAaghyaVDAqM0qm1BDyVTSAFxyPn7IBMjJyURibAyOq6pEh8oquPbmowvzVwNAJI6h2NBQtGcljdBQlPl8qPZ6/WwJ2kSLBUplCtokJRWhaelSDtCVmyuigMomVXBVV6Pa5cLTZjNe3LCx0Xl1pB/A5/r1rFnYuGErhl94qSiKK/GwUMlJ4wtGPU81ty0hKoqoG1HnWqcbv6xaifnzv8VDjz4afNkc6YOiif0POh9NNFQLDnNUV6NDehqmPPcKYuIT/QJbIjAsOf5qrpI+qjeX/lKjUqVFbS71mqxyUetUqRWz0KtEWB01KCuvwHlDT8U38+ahc5cuwbncgmf3W3w1OAd/CysHr3EwC2gQYOb06Xjtn69i7Pi/IjY+UZx/7hUC947CSOJ6FRDs1CUBdQqAFl/mv4tLivHxh+8CcOOOu+8GgYZXpv4dP64JQ43ldHhMcUrPWe2SW9jozwFmXwmsrmX4U898TJr8JPoNUDpfvA/6chvWrcP8efOwbMkSVFVWomPnrujUpTtS09pIRSxqtPAedKBLqmUZQohKEFEBs2RcMcWBei0CiJABoHVbGrAAAkEABmACQVx19z64XErgfcfO7Zg+4x306NkNo8eNC67hLRwV+/u6qWNCG19IwoGjXVQ/pwAgHz4jmUR7dIS0YeQ/MOJfFx2to0nT4SEAoD86Z5ov7Z07tmLJwv80fosmJdJGJf6SUkZXqwSBi0+IQUSETQYkNwcc5Nk5+Zjx5KsYsWEHjrOGYVtREbaXlh70GrIIGJQ0vSDQOSMNW6uC0m3QKQCcrm2io9E+NhbrnU580qsTbnhgPDIyUvxCGcxrYX34oqISeNweAQji46ONEmp1eTwNO/bBvz7AaW9/imiiapx8Rq6RiRHgyEiEdexEyQ848/PgLiqQ6K/X5VK1Rw1hQv6MIXPA64GjthaZpaVCtWcKAEEAUsz5c5rLhTc2zYXNplJBWgsAuLHnUFxXU1vn7BosAOou9GBudkgIiqi9wPyhBk6uLsUoInksM5mYCEu4DU7S6B3VUvLQ43bJ/dS4XHi1xoGMUZfBHGmHy2zGkmUrsWHT7n1URPVCLsKVKakynglCsSJF3QazLvJfh2LWMVp0GoGMAyWHKlR/BXApLQB+OLbNcODsMwchlCkC5ZVYNe0jDC+vrGcT2jzOYkGnsDD4LBZJRaEuRUMwREAAQ5+C1QFoE3NYOGoLC6U0ItMA9HVZ8vHZigpM3Zvb+Lw6wo+gKOPf/vJXPPL406o8qTUM1jDOG8NpMJOmp8qI6TSAOuEcdfN8djW1Lrz77kxktEvDsPPPD750jvBx0ZTuB52Ppljp0I/hvNqzexeO794d77z3mbxb9Iaaa6dE/6W2tlLLJhOA1VeUw69Et0ScV0r9KdVtnQagQTxeQ+WQeiTdjXW875h4M2657S846+xzDr3zwW/+JhYIzsHfxMzBizTBAtyzjRt1A4qLSjBy1E0IC7fvtxSdqo6mnF2tA6DZALyM9hectTWYP+9byf+/cexYnHPuudKLH5ctwz9eegnLVrpRbToFXnMKfKAwoHKFm9/UXtQEN+DOg9W1AAP7evH4lCfR+/g+dQCGbPCNFEhWAysqwoqff8a3X3+FjRs3IsIeibYdOqFdh85ITU1DOAXH6awL4Kry+nWall7HVaqWKueq/hamxBPFH1PrtSpRaPhRBhNA2aku+KyBXP6+qKQEb771L4SG+PDAww8HdQCaPyAa/YapQ0IbX+hBAADSoymwxcFOZXOq99d3/I3638bA0AMkEABQ402LbykdAO0o8Scn3K6d27B00cyDdtjpcmHN2q3YvCUbefmVsEfGIjoqVhz2ispSmHw1SE+LRveubZCbV4jt2wpxxp48dP5xGaqqq5FTUYE95eXiHDelaUdRotZG1F/n82gAgM5EWmQk0qKipHb8jpNOxoK2KejcNREpKQnYsHE3dmeVwOuzIj4uUaL4NY5qqXyQGB+OTh2T0adPN5koDdsLt0/CNT+vE7q8OH1GRQJe056YiBC7HV63G9X5+fJTKhIEVCXQIAAne2JEhIADu8rKJFdeHH/aniAAhfI8HvSe/pxfiPFwAQCytPl8wrLoER4uqRaFjHY3AAACHV3eNxeXiJgYEcarLSuDp7bWX4GB/aew4RtMezjjJHjt4ag1m7F+43bk5ikhysCmnytZLSr/XwMA5QEAgKb/qxwmncukU1pkHARoAOj7ChzbigngRnVlEfr26Q4rx12VAwXffY+Lq6rrvVS43MeYTOjEsoeGTcg+0VUTdPTfX5aSlTdsNkTExkrlBEdJiaR6cAzwudMmTPV4sbISU3PzmjLcj9hjaPN/vf46unbtI2sVkWmbMACsfpBN1eo1AACjnri8jAxmEm+etpPn5XBi+oy3MPqmMYKEB9vRbYGg83F4ny/n5/Kff8LIESPw3Mtv1SsLzCtL+V2DAaAcfZ0SoDbXGghQKQIq91bmspFHqvVdSKNlZQCmAXBf8dprL6F33164euS1h/cGg2dvsQWCc7DFJgyeoBUsoIN+RYWFuO7qqxFht+PCy0ciKjomQKlC7WG1L0AmgKQG6HWJ6cPG/pBi0D8sXYxVK3/CFVdeiatGjqznyG7dvBn/fPllzJ6/FeWuXnBbesCLKPigKnwJ7/igGgF17G0TvDD5KuGr3YBE63IMOa0rHp70ODLaZPj723AfHMj8Jks4KzMTS5YswdzvvkPWnj1ISkpCh07dBBCIi08SoFbvfZX2gQJotXCrrNciHBjmT43QzC21D68PAjTcmxP4UMKIgKOmBtPefhOFhXvx2OTJUrUp2FrXAqbjkjv7nDGqbMX+GqOkLOvHAc5cfS3eU5/irxD9hgwAPVC0869f1NpJ0kwARiz3Zu/GwnkzDnh3paXleHvG/yRXpUu33ujcuQtioqKltmZYmIoMMD1h48b1WLP6R6SkpGPIkLMRV1uLwjsnInfFzyK8tsPlRKXXhy4H0AM4YAeMFAD+XVtqp88HmwnoFGoV5faUEwYi8fmXUGYLx4IF32Hb9s1o1+E4dO9+nEwkCpJJWaPQEHg9buzcuQOrVy/H7l1rMeq6CxEbW9/Z+NtZ1+OuCoffCWTuPJkItHM0o+EWC2qrqlBNOrwGVfiTjoxRmUBAAJ8PKTabKNHvqqhAmdMpzj83S9pZpMDh8jEj8Mj//UVM0FoAQGAKgLYtnd1wAJ2p/MxoN/UVvF4VATIi3Pr/pRSj2YxIux0RkZGCQlZXVsBtOLscQ7w/shg2er3I8nqww2bHL/EJItpI5gUd8YaN9uKmk7WiSTklCEUBQOZqSdm+AP0K0YIIAAGEumSgoQce24oFwOtUlFfA7PPi+JIS9KiqRLTXi6iysn0wXi5vHcj2sFiEFUE5Ql2W0s+GMEAg2iTKHoGIKKq5AlXl5VKSj89enr8B7rxstWLqps2tu2r8Ac9218S7cNGlV8Jus0m1EjIARDwsNFTWJk1fkzI0IcxF4zwyBAEDUjFcHq+o2i5YMB9tOqSjX//+f8C7DXapNS0QdD5a05r7notr9MIF83H/XXfjocefE+fc/y4wNtKBIEB9p1+BAPrvOtKmRbf0BpLrrGIAkHXllmt8/N8PER8fgTE3NS4ufHgtEDx7YxYIzsHGLBT8+29lAe3c783Oxu0TbpU95LALLkW79h3gY8I6PQCuWwGBJX/OvLFvJJ+/uKhAnP89e7bjymtG4ooRI8SBbthY1eh/n/wXH7z/PrbsjkANesNtagOYY+BDKCgPoFmmgd8l45TBc5PJDZ+nCnDtQox1EzIS9mLcLTdjxFVXS5BI38/B7CdpDnofBEilq21bt2Lh/HmYN2cOyssrkNGuEzp36Ya27dojOiZO9skMjukKLuGM/FMckKkBwtpS6zZZAaLnZVQtU36hmvH7AgAQEUD2hwHf6TOmITt7p4gzB4MxrT8DTOd1PMW3xUJhv/pRUn0prZTOn6Q2M09aR0EPBAL4qfIBEdJAgEG/rHk+zQCAz4H/fjB1v3dYUVGFqa+8i+P6niEDkLoEETabqO0zj9sWpmiDio5CEfxyhNvChUWTW1CE7DWrUXzzKGyorkT26SfBGxOFiE9nY2BIiN+Zb45p6WD95PXCcelQmMoqkLHwJ/SMikbCP6cho39/pCTGC6V8xZp1MmgjbHZE2G2CJtpsKrpB29EmVIpfvWYNZn0+HX8Zf2U9/YCrup2Fp6n+r50+A1Vk5CMxPh5mSwhKi4sk0ssb9zMADBYA2QCaBZAQGioihzk1NcitrfU7/1qIjk//g6GD8a/XJ7cqAPDQ2PsxZIESAQxsFp8PqRYL0kJCUAVgL/vMcnkEAYwyjPq+w0NCEBsRIc4dqf7VrMTAsaPvmbR7AFEszWI2Y2VsLP7btj2crNqQm4v8/Lz9AlwcL9HRMQgLD5NFh3lRFPFTEX8j6q8F5EhbNaLIWtNCj3O1btaJQipgy+Ovi8oKGgRfzs/JxqlFhVJ9YWN+vvwMtApfDalmM5LJtgGQT5sElKTUtqHzT02I+MgocXZrnLViE02D1SwQgjzTevTE87NnN2d4H1HHci3ZsmkTPv3kSww8eTBsYWGw2cJFA0CX6KmsciEq0o6oSFXNg44/qf7h4cwrVmg9WTIConlU5YXMzCzMmfcVbps48YiyR7CzzbdA0Plovs2a8w2uS6yyceftf8WjU/5eDwDgeXSOrRZZlfzRgMi/1gnwR9mMNVneoQH0Ub7vJf3JAF4/+vh9pKcnYtSYsc3pbvDY38ECwTn4Oxg9eMkDWkA7zdXV1Xju6afx5Ref408D/oze/U5Ackqa5MdrEWHZxEmg3iv7cAaSdmzdhFW//IzI6Cjc9te/4uTBgxtNJ9y5Ywc++fgjfP3lV8jKdqLa2w1OU1t4TfEwWWKUWl5A87rKYTGXIcy3A3bzHiTHV2HE1dfgymuuRiq1oYy1tanCeXoOcl8d+J2K8nKsX/crZn3+OX5YuhQejw9nDr0Avfv2V5pZFovsQ3VaQGAqgF9Q22IWEEABJYpVqwCAfQPPiqHL8oJkYk5DTs5uTJo8GVFBNmarz1jTAwNu9L1fvGi/yJS4NRQnowq74bSyDCB1AAJBgEDav9TBNGo/agaAPo9mAOiBqRkAnGQD+nbC44/dvs8NsqzaZ5/PR2GFDf0GnCiOv1071BF2+bctnJE+AgCKicDzkj6Sk1eAzKxs7M3Nxdbv58JkKsOov45CbEwU3p3+CbZO/wRdc/IQ7/EirAnqklRmLzabsC0jBV1vvBwjR12O0tIK/PuVGfB6otBlyFCkpaYiOSkRhUVFMojptNLx1x/2lUJHRMM0YMHo89fffIXS4k248PzT5G9s1/YehkdCVG5kiCFMSBvSAUxmWgaj5+XlqHY6VRk6QErM7S8VIM1qBSPMux0OFFCBnk6zQS2S5wIfvr70XLz4/AOtCgC889q7sD2rygA2XIiiAHQkbcpkApUZSgyHl/cnVHeLRdIfWC4wKjwcJosF5SwdaZT74/3KvRp6Bzyey8mquDj8Lz0DbrPFEOHLOQjDxYao6ChVpsXlEhCATan/1wmgkAUg41zGmGYAGDlXhgaAHteBWgCcNxRFCfF6MTQ3F6cUF0p/C1hOs7ZOG0HmCIBYkwltucHVNuEzNZ65BkRsLKEYHo4oaiiYzSh1OEQHgS+fQJvkezz4ZcwY3PmEAnWO1nbZhcMxctStAgySEcQ5p0rXqDy0srIaxMVGISbGrsoBms2ocrhgCw+BLZwvJdpezQFFI1ZKtKNHX4OP/vdZMPfsaB04xn0FnY/D+4D5blqzehUuOu88vPT6DAHpG74LeIwS51TVhTQI0DDHVv5uUGw1iK57H5h+xUn96ivP47QzhuCyESMO7w0Gz95iCwTnYItNGDxBK1sgMHK+/Oef8fo/XsG6devQrm0HpLbpiMSEONjsdlhMZjjdLgnGFeTlYM+e3eIvXXbFCFxy+WVISk5uVs9y9+7FsqVLsWTxYqxdvRpkCFTVxsHjsYhvIyxGEczORWJiHPoN6Iczzx6KgScNQmJSklyrKVH/hp1qyhxkasSD996DWpcJF1x0qexthdErrEtVrlVYAFarMASUKGBdSUAJrBlsWl4/sFxi3TquGGJM254+fRoqKorx6BOPw2ZjvbZga00LmL4+8wXfhK2vINQQf9vfya3WMMTExPhzP1hznXl2WtBBO/waCKBwICO0RHACKdKBAICOVnKglpWV4q6JI3HesNP2uXzO3gJM+/cc9D/xdMTFxQuNnpFva4gVqSkJstm3Ca2ekTxFN+GGnpGA3Vl7MX/RQmzduBK9uidh2NBT/SJ3zDPZuGkbfv5yAUqXrYR3607EOmqRwJrrRm129q2GYhQ+H0ptYQjp1hFRgwZg4AVnoGfPLoawBeBw1OLb2d9j/dYCtO/UG23atpcSguwrnRDALItFbHSkP2VBaMmGU0mHMTc3H++99xYuPK8/UlPpLgP3XTYB127bA6vh/EtekfFJj44WYUA6//mVleIICwBgRMVFY8Ggx/P/e4SFAR4P1tfUSHm5hihfgc8Lx6MTMdooBdhaKQDr1m7GJ1dMwCku9z6bPrIAksgCMNIxWGqx2mQSh5djipF/lsaLsFrF+Wa/K51OuUcDdFW1Q71ecaa1tsOa6GjMSk4RAIC2JWh1IBSU1+F4DbUqDQZnba2U8FMbUuX0y4dlTaxWOVZVriAcVAcAaPyIm1v/RtTrESoVjwvxeXBWgSoDyMYoM0sWNuwXmQLJFguSychhCgNzoWgTI8WGKRN+mxAQcblQ6XKp52lIx/D6tNEijwcnfvQxBp2277xqzUXk9z5X+9QUvPzGTHnhEADghzlp/JhMFpSWO5AYF4PY2AgF6pjMqKxyIjwsBHa7VWh0qqKHApQUMAmMHz8ar097M0g9+70f8GG+flM2Poe5C0f16bkecVPbrUN7TJv5iby/Gwpw6k2rTtcJjPprYV9SSvV7k3/XewtNXdVzl+89tol/GSO5o4NPO63R6NtR/QCOgJsLzsEj4CEd4130eb3YsnkL5s2bg5+WLcOuXbtQVVEh6aBh4eHifCOwSfgAABtmSURBVPfsdRxOP+MM/PmEE5GQqPbxTW37c9orKyqkZCDXT6Y4M1hKdmNsfDxSU1MQn5BYLzdeRc8PrVzeweZg4HnfeestLF6wEOecdwnCjRLaWhBRtADCwiRoqZ1/irdKVS1dLrFegHjfCnTcf3FtLyouFgZAVFQ47rn/gWAgpqkDqRnHmXZc9Ynv6uVPoCSEjsqBGwUYKAioBxep0syNIdXZrwwZFob4+ASQ8szf5eXliTOlX9T67HowaUcJcGLqc/egY8e2+3Tgq2++x+bdTvTu01829NzcU6QLPjN6dusgdF862hyA3MEzx541Jungsx7w1KnP4awhXdC/X8/9bgLozO3dW4D83dnYuW4rdm/ajvK8QrhraxESZkV0ciLa9+iEjsd3R3L7DKSmsiTivoJ9vJdVqzfig89+xlnnXigIIPsKnwmVlbXo1D4DCfExsNuoWWCVSCO1C6yhqsZoTa0T3377DVw1u3D+sMFih5f/70Wc9Ol3CDMEj0gAEto5I8VhYUikYjyAzMpK1BgqyH5avNYE8HrFwY5jhNvjwTqnE7UNKD681uceNx744VOkpSkEsbUAAEd1DZ4acx9O+nkNrPu5Li2ZYDYjibR2w/mns8v71FEgAgIVXq8AANr51yUYxXY+H2ZXVaGMGz+fDzlhYVgbGSlAAg0UGaW0Aw4EAojAYGSkWmB8xEncKsWACxGdd6Ka4WGy0NrtETK2SstK4KylTr8WuFS6rTq9hS8LniMzc4+iuPp86FFVhY41NeJsEsscYIBN9fpFMUSKNprNYhf+P++DJSnJgNDaCLRRudcr5RP3ZxPCE1/27IkHP//cELBpxqpwhB2akZSIV6e9L88rEADgc+VzLy6tgs3KeRdmKImHgqKAdnsYIu3WejRitSapl+jfJt6K519+EQkJzXuRH2HmO+a7G3Q+Dv8QoMBU1w4dcNf9jyI1vc0+mzm9J2BPApkAkkNq5JESAAgMNvhFWI3uCwhOQNjtFr2ikSMuxI8rVyItPT0IABz+R9yiKwTnYIvMF/zyYbZAQ+ec/2awiJpobFyL7BF2iYjXa4ru1KzeHYoTfyjfadipxuagvsbS7xfjuaefwbDhlyOFpbmNJqwEqQCgRAFFvNtgAtRVb6lfxUUJKarUBs1E5j6OgZptW7fgvff+jT8P/DNuuHF0s2wYPLhpFjBVj17om7jyZSyoXnfQlyQfDh0g0jD2FfeD1FJXdGeF0vPDyCvzYfQc0I6OLnMhkUqPB927pmPypImw2ykNV7/d99BLGHz2CJCFQIeQA6ui0gGfz4xe3TuqDb/NJtf1ejyIjLBJOgCjADU1teJUH9ctHB07pDVqkZY6ves37MDsRTvRq08/uX/21e32orzcga6d2iKeAEC4TX7vdLnFASF7gQZiDfK8/Hy8MvVRTJ6khPg+/+RbRD34AqJoTyPyL7Y3Jksnux2hJpNEkrNIjQ+g/9MBpX1jzWakUxvB60U+WREGutbQGO9YzJix8Tv/xqylttDnZx/mf70Qv9wxGQP2wwKQDZ/Ph0jm45tM8pNOL6ntdHLJwGAUnKCFN6ASg4528/trAeQNOQGIo1IrQMk/B+/ZBBGE+va7ZYiMjDro+CaFiXQuiSwZmfk6X4noJcc2FzcuclygSkpKBNzSC1cdA0BtQvnhMSef1FuAHpMPCPd5YTWcS09pOcLmLsXxTiVQ2BAEYMpHhMkklQFYMpHVAHgMbUJGANkSAvoY39VRMJ6LG+GVMKH9Cy/gouuuqydW0+gkOAIPaJuSjH+8+a6sJXxWigFglZ+0WUFRJeLjohEXEyV5aGQK1NS4YbdZERkRJqU0A8UYtEjZXyaMxRtvvxXMPTsCx0RzutzYxqc55woeu38LcD189ZWXsX79Fgw9/2IFrjbYGOtNtgCmhnCnBgP4UzPmpFSrkUPakEkgG3OnE+t/XYXX/jkVK9auPaC+UfBZ/XEsEJyDf5xnEezJgS3QmKMdCGQ2Nfe+MXsHnrPhsa11DdmDGic/UAFCvT4X5Odj1MiROHHQqeg7YKBfP0n28gYIwHQAfwlX6rkw7ZkAbggBXVXFRfmRdQwAlRKtGJgM3CxaMBeLvp+LW2+7DX369tt3n9yY4YJ/b9QCJt+4H3xzClfg2qVPIDYu7qBf4AOjI0RnSlPwtLMfqAnAB6hLBuqXeaCTE8gAYE7JpEdvFXr+/tq1Nz6CG25SQly8Pp2wsrJKeNw+dGyfDlu4XdIAOMAILMTGRMrm3+vzotbpwo4dO7B+zWxcdUXjtYBb6vRO//cXCI3ugqTkVBnIBCycTg9KyyrRJj0FsTHR0ld+KKQRFWkTcTLGjumoVjkceOT/7sQrL94h97tlyy68cf4YXGZE/TUIoG1BZ7kDqf1G5LnU5UIeRZC8Ximzl0LH0aBDMjq+ZT+Uc/3d7TddhVseuNX/CFpqi8BnWVZajmkP/x3pX81H4n7yP/XiE+LzKa2DADVSOv3i+BsfsYEygAAnJNRvGtQfZ068EQmpZC+Y4PNSElA1OoWPPv4PbNqSuQ8TpeF4o0IrgQDt6CsAQOcsKdFGMkZqahwS/fejwtI3dTYBt4xFLDkpCk9Mul3GQcNWUlSC716ehrS5PyLRSCVoeAxPyW/ycyCbaHvIi8CwSbHPhw1nnY0Jr72KhKTm5Z81umL8AQ+45ILzMXLUeIRaw+SZkDIsojRhYQKc5ReWITUpAcmJ8SofLcSC0rIaRNitMgdpNxlfxjxSVGIPJowfjQ8/+zRIPfsDPvPW7FJjG5/WvNaxfC5SWC8+/wLcef8kPzPwQPbQa2ug0LAu/aeqsjDIoJ5cYB4p2VtMu3vx+Sm4efxNOP3MM4PR/yNg0AXn4BHwkIJd3McCh8Ph/73M3NQ5yHt+6L57kbUnCxdcchVCw+oHbuuBAEYJb63dIuCtweriui177AABehXQAioqKvHuzOlwOSvx+JSnJDgXbK1vAQEAPOEmXDP7/7DctcOfC32wS/GhKTqtEtnSaugcGDo/Wjv+GqHaH1LFPOr01FjMePtpg8K/71UvvvJeTJh4n6KHGJGBkpJyOBxOxETTobYjgtUAJLJuRWJiDCJs4UZNbxdycrKxdOHHuOWmyxu1Xkud3qmvzERKhxOQkKBo9GzUByguLhf2RCTTKOx22O12hIVaERcXhbjYSIk4C22xthaTJ92Hf/xdAQD83RUX3Yxxm3YIC0ClKhvxacPZ4+/bEmELpJ+rRHQ5B/9bRIYAqZEHsMBmjwe9ZjyPIUNO9B/RUlsEXoqU6i3rt+DDe57GgM07YGskR8mPQBp57fqe6cxpIIC2IPlqRUYKznpsIvqdPEDysOSeAwAA/vuXletx0/hHYbNHNLoZ1OkspHI1HNta2V9Hr/gk/P0JKCVHNYbysjI89/SdGHzKgAOknrjxy5LF+Pz+R3FSvlkEGhtDc8UuB7MJ2SAAfmrfASNefx19Bg48JqJfrKU7c+ZH6DvgBP+wE0VaVoWwWJCdU4T0tESkJScaAmOhKCyuQEyUHZGRNvUCCkBwCADs5bqxbAFu+1uwCkCjC+cRfkBTNz5H+G3+rt3XDv34sWOQltFJ5mpjkSa9ufYHF/x6LBoAUFGkQIItv8Pa269MfQrfzJn7u95z8OJNt0BwDjbdVsEjgxY4HBZoyhzU6/ja1asw8bbbMGz4FejWvaefiRq4ZjOQxoBxGJnhksalUrhEC0CX2q5XSlGn6fqweuUKfPH5xxhx9dUYfvHFh+N2g+ekz0EAADYLCh2luHjOfcgLrWyW0xDotOjBUVceLVAlvb6Dw8is3WbB2/+ajJSUA+fYjho3CSNH3+Z3jniNvPxiOJ0uHNejizj9IrTnA0rLq5GaHC9RdVGHJ+V9z24U5qzARcOHNPrAW+r0fvjf7+A0pyMlta4EB3UI8vOL0bVze8TFxih18lAriuiAREciMUGJK4poosuFZ6c8iH++dI+/r5s278R/L7oJJ5E+r2k6DaiTzC9nnj8p9IwW8zjGwJ20ldeLsoPkITl8PjyVkojFSz7yixry4i21RUNju5wurPh+Bb59bCr+nJXbKAigv98QDJBoLenvAH5NT8YJd47DSeeeCnsEFfFV9YSGAAAFK//52rt4/8PZsEpeeOM5Wdqx9/fDAFTENkY5xjowQmTk/SAVc8OGDR2EOyaO2m9aiz5naVEmZrxwDRw/dUXPHTsEBND3d7DBqoEAOdz4Dn8wmWBFegbOffZZDBo2zA+INDrwj4IDbrv1dilNo4FCYQsxLckaiorySsTERCMhLlbSg5gGUFFZg+ioCISHhYrAY2AOAFOJfvxhCbr27Iz+AwYcBdYJ3sLBLNCUjU/Qgi23AN/d6379FZcOH44nnp4Ka7jtoKyswJQAWXP50dF/QzhWg8JSxlM0YLx45IE7cPf99+HyEVc2aa1v+Z0Fz9BSCwTnYEstGPx+0AIts0Bz5iDX5nvvvANbNm3BNdePRZgtYh8QgGs2mZhkwGotF80E8LMAjL0Xt+SqypYZpSXFmPmfd8Al/slnnoE9QnbGwXYYLOAHAHjuzzctwL2b3oTPVn9DfCjXDXSg+GC148SfkufhceGeO0fhwuFnHvT0k59+Cz36noXoGJXfzZadk4eqKgf69O4uIhNEmphrX1BQijbpSYiKipBrUAdg3pxvcME53dG2TeNU6JY6vTt2ZuODz37Bn09SIn5spWUVyMrOQ7cu7cUBIT2ZqFh2TiHiYqORnBQn+S4erweFBfmY9+27eOj+cfVsct9tj2HQVwuEBaDtF+jo6INNZEgY/5BycI04urTRYosZf/v5M8Qb+fP+cx3AmT6UsaC/U+Oowaqlv2DuC9PQafN2pBjefVMccn3f/EoJgO2d2+Gk20fhxDMHwR7JyP6BQQveJ4UeH3pkKjZs2u1PX2nqvTTMwQpktQSOcw3ktGuTiCmT70C7tmkH3YDWVOfj248vQXqnd7Hw2efRZv16cJQ2Dk/U9Vz3rchkwpYuXTDsscdw4jlDj7lFc+oLL6Bdx551IJAwJZiyFCKgD1FoPxptINI6vSMQsFS1NID3Zr6NiXffIaUFg+3otkBzNj5HtyV+m7t7+81/Yfa3czHyhnHyjmY70DsgEATQx2khXOrE+LVPDCrp3NlfIXP3Nrz38cd+ZuJvc1fBq7TEAsE52BLrBb8btEDLLdDUOajX5LzcvbjuqqvRoXMPnD/8YvgCxfwCqhFIFRejtKvWcvGXczVKd0squckEt8eNr778HGvXLMcjj03C8X37KjZzE4J2LbfAsXeGegCAs6oGb+/8GlM2zkRYlBL7a60WeK7q6kqMHzcCN1x/iUTED9a+X7IS3y/Pwp8H1jnVeXmFKCmrQM/unWRTz4/b6UZhUSky0lNECJDNUVOD2V9+iPHjzpMyfI21lgIARUWl+Pur/8NJg88Vp4OtsrIamdm5aJuRiliKkBn9zczKQ0J8LJISYsXOZCwsWTwffXpEYfDJ/et1dW9uAZ4YdTeGb90tSvmt0TiJV3q9iH9oAsbddPU+p2ypLQ7UR0bjd27eibnT/4vKrxagt9MFnUF0sPHG/lJzfwurJgwZiCGjr0DP/sdJFQjdDtZn0vbJpnh00ivIzC4UKlJzx3dDICDwHuUZer1IjI/C44/dhuN7d2s0d5wAwPzPL8aF44qxYdVazHv9NdR+8w261tSITRqzB6/vNJmwgTnvw4dj2IS/oHu/fgi3qfF/LLVtW7fi8Ucew4WXj/SnE+nnRdEZgoTUCRExR6PWuIiKSQpTnRItv7No4VykpiXi0iuuOJZMeMzea1M3PsesgVrxxnWa4E2jb0RtjRvX3ngzXG6VnNbYeqf/rue1pv8TsuMG8ucVP2D54vn4dNYsRAaBu1Z8aof/VME5ePhtHLxC0AIHs0Bz5qAGAX5Z/jNuGTsWp51+Dk4/61y4PErcteFaLfR/RvgbAAHcf7EJu8tswuJFCzB39iyMveVmjLjq6jqdreCjOywWqAcAwOEB0wE+3DoX961+Ddbo1hdecDiqcO+do3HVlec36YboVL8141t06nECYmKVE0/6P/Pj6fxxoGlnzuvxwWZT1QLYtmxajxBfPq649IwDagzUc+JaGPWmkN/Hn85FWU00OnftIacmtZ8l/sKogskKCaTph4SI6B9zlPl7RjJIe1m3ahFGXXu2AAMN2/btezDlyttweUl5i0EATt5cnw97rr8EDz6u9AYatsMFAPA6FMIvKSrF+p9WYelHX8O9fC06OGqQRNsYOe66P24TUOwDdoVZ4enTAydcPgx9B/8JCcmJEt1tzvPjsyAI8ORTr2PbjhxxBhvbeB5skAYCAtS+aN82GfffexP6HN99n77t7zwaABhxuwNuD1CYl4fVixdh6cyZ8C5fjnbV1WByTGBhGW52WRawyOfDzvBwmAcOxGmjRqHvqachITm5SeO8SRPvCDxoyeLF+OSTzzF4yNn+NCb9jKSsJJ1/o1IJ14g6MZq6XOKtWzejID8TN0+Y4B8fR6Apgl1uhgWas/FpxmmDhx7AApyTNTU1uG38LaDvP/ySEbAY5bMaA2X1xpOnDgQCfvx+Adb/+gtefv11dOzYqdngbvBh/b4WCM7B39f+wasHLdDcOajX4sULF+C2W8bjtCGn4+zzLxVRVqYza+Z3oGUDgQD+nv4Qq6L5PG7MnfMtliyeh5tuHY9rrr2uRXvz4NNsmgVMvmuXiAaANAMAcHs9+DJzKZ7d8gGyfSVSA72ljSXTEhOicevNV+L884Y02VHhIPtuzlKs3lSCvgMG7XdQBW7ylTqwGS6XEz8s+hI3XnsO2rVTOfmNtdZwenfvzsab07/GSUMugNW6b1nDwE2LFjdiv1YtX4JeXaMx9JxTDkgB37Z9D54fez8u2JMjKv+H0nj9ZT4fbGOvxO13j0P4AZ5ta9jiQP3juSUS5KxFZXklsndlY81Pa7D7102o3LMXzpJSKZsXGhMFe9s0tOnVFX1O7Iv2XdojiiwKgib7uf+m9Nnj8WLX7my88eaHmDv/JylrydbYxnN/96KfJasCnHpyP9w6/hp07tROVOab0gIBAJhZxYI2caKitBS7t2zB6mVLsWvlKlTs3gVncbHQoKxxcYhs3x4d+vfHgMGnol23boiKiQErGBzKPTSln0fKMbTfu//+N3buykH3nr0RElo3TuRlxYJ/FrPKSTPSAHTeGWdTZuZubN+6Hnfee48IdQbbsWGB5m58jg2rHN67lBQ9jwd3/W0iFi9YiMcmPw9zqFWqAzRMGQzsid508rtSdthiwUvPPwlnbTVmfTtbIv/H+jp4eJ/c4Tl7cA4eHrsGzxq0QFMtcChzUK/Hq1auxPixY2X9HTHiWrTv0g3ccXE95zG6tLLuC4OfwoY2m7Bnz27M+uwD5OblYtKTT+Kcoec2tcvB41poAdOqhz7ywXBY+mWnCwOAjbmwZbWVeHzFNHyQNR8RMdGH9GLlw6+qrMB5556C++69WYTvmvuCJm38vfe/QkG5FZ27HYfIqH37op0xDrSCvFxs2fAzzj9nAE4eVJ9OfzB7NcWBbIq9f16+Fp9/vRzdep0ggoANkbDAyHFlRTl2bNuIxKhajLz6gkZTIjKzcvHalFcROXcp+rg9sDURCOA1c3w+bGyTiv63j8KVjTAwWssW+7NXw3PzmZER4XV7pPya16PyQiXX01AM1eVDWuP5Md2itKQc8xb8gGnTP0VRUTnCwsLrRZQOdJ3AZ8fFLT42EjdcfzGGDR2M+PiYZgloNgQAAq/JDa7b5RIhS4rS+TyqtCEpU8omyoltWAe7KePzaD6GzKAfli7FzH+/izOHDhdghC2QkqYExcyqxKPFLGDk/Dlfo1u3zrj8yhGIjo4+mk0UvLcGFjiUjU/QiK1nga+++AJTX3wRkVExOOucYWjbvrOsc3wvBG4ctQggc0IL8vOweOF32LT+V4wbfwuuv2FUkwVeW6/nwTO1lgWCc7C1LBk8T9ACh2aBQ52DGgQoLSnB009Nwcx3puP4Pn1x6ulno0OnLuKvhYertFQeS3ZARUU59uzcjuU/LMamTRtx7rBhuPPee9GmbdtD63zwW4dkAdOFs0b7GBmbtOICBAIA+mx0ln7I/RXvbP4S66t2I8dVBHMISzmECHW9YeMD5iacjktKSjy6dGojdP+TBvZtlnPU8Lyk0c+b/yPWbshBqC1eKPZ2e506JK9bVFiAHVs3IC4KOGtIP/Ts2blZRmlNp3fjxu2Yt2gVSivN6NilJxITk+oJWbBU0fatm+ByFKHvcRk484yBB4zG7+8mVq/ZiCfumoITd2ejl9uDUKZCBJREEhFAIm8AygDMCgtFp6uG48H7xzfpOq1pi4b9P1znbu553W4PqCfx5dcL8eXXi5CTU4DQUKs41wdqUq2hthapKfE4/7zTcNGFZyItLcmfdsLvlRVvgttd3ejYc9aUYtXSh3DlRJegpcHWehbI3LMbT06ahOS0dkhOSYc9IlLWCzr9dCpqa2tQVVmJstIibNu8HqNvGouTTxncbHCy9XocPNPvZYFD3fj8Xv092q6rQdUP3n0Xz0x5EhZLCAYMOAFde/RCTFwCrGFWAUHLy0qxa+d2rFz+AwoK8jFqzBjcde99ou8RmBpwtNnnWLif4Bw8Fp5y8B7/yBZoyRwMXH+3btmCd956E9989RXKyyuQlpaGhMRkqdjGoFlxcREKCwsl2Hn20HNx/Y034vg+fepVcPoj2+lo6pvpwk9u98Faicd/PA/9dtUxABrepMvrRk51IXYVZWNeySr8WLgeWyuyUOquUiXQfEB0iB1dIjMwMLonTj31T0i6sR1SkxOalA/dFKNykBUWlWHFyg2Yv3A5CourYbEwwueD112L7l3Tcc5ZJ6F7t/aIiGg+hbe5DmRjfa6qqsbmrbsxZ/7P2LwlC2YLUylY8s+JpDg7zjj9T/jTgOOQlMhKAM13AGtqarF12x5sWrkOm5f+guxN21FTWAyP2wNrhA3xHdqg04Be6D5oAI7r3e2g5RZ/Kyed12ltO+u+H+p56RBWV9dg46bt+H7JL1j762ZkZuaiuKQMZJ9QPI5VEtq2TUXvXl0x+JQ/yc+ICNt+Qa2ls0cLCNDUFgQAmmqp5h3H9WL3rp3IzMzC6pWrsP7XX5G5JxPxiQk4rtdx6NuvHzp07IjOXbqIHkewHZsWaMnG59i02OG5a60NsHPHDmzetBFzZs/GwvnzUVhQINTSUwYPxtBh56HX8cejS9euUqHjUN6bh6f3wbO2xALBOdgS6wW/G7RAyy3Q0jnI9ZsfzXhmoGzRwgWY8fY7WLZ0CUqKS6Sa24knnohrR92AM848CzGxSu8sMDW65XcSPENTLfD/LXUhCv/317w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BAAAAAIgCAYAAAAbYRuPAAAgAElEQVR4XuzdCbBlx0Em6P9s976tNtWmKpX2rSQLS5YtjBd5wSuYwTRgDO6ZYWh6iAZ6iGC6iekZZiagG7qbHpoY6JgBZkxMN9CYJjA2luVNLu0lVZVqVe2Lann19vW+d/d7tonMc857txZJ9ZdVsurqvyFFbZlV73158ubN/2TmceZblRR6XZFAySvZcp24c0XlVQiQGXcVyEtenABXWtcX52VKy4wzk5e8OAGutK4vzsu+hzkeBpwAiPTZlddTDQn0poCjAODKG1YDz5VbFSVlxpnJS16cAFda1xfnpQBAXrwAV0N9Ul6cAF9aAQBvphoS6HUBBQBEC2ugJrDyojLjzOQlL06AK63ri/NSACAvXoCroT4pL06AL60AgDdTDQn0uoACAKKFNVATWAoAeCwtN6b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wKmHjbTXv8k36vvzXd/+VVESvVF/Zc//PTLjmlhe8uIEuNK6vjgvU1pmnJm85MUJcKV1fXFe9j0MLkrmk37U4SurhgQk0JMCCgCIZtXAQ2DlRWXGmclLXpwAV1rXF+elAEBevABXQ31SXpwAX1oBAG+mGhLodQFtASBaWEv1CKy8qMw4M3nJixPgSuv64rxMaZlxZvKSFyfAldb1xXnZ9zDHw4ATaAUAT6caEuhZAQUARNNq4CGwFADwWJps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49bCR9vo3+UZ9f77r278qSqI36q/s+b9HZlwTy0tenABXWtcX52VKy4wzk5e8OAGutK4vzsu+h8FFyXzSjzp8ZdWQgAR6UkABANGsGngIrLyozDgzecmLE+BK6/rivBQAyIsX4GqoT8qLE+BLKwDgzVRDAr0uoC0ARAtrqR6BlReVGWcmL3lxAlxpXV+clyktM85MXvLiBLjSur44L/se5ngYcAKtAODpVEMCPSugAIBoWg08BJYCAB5Lkw3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ZIkUIBANHCGqgJLAUAPJYCANpMfZIjkxfnpQBAXrwAV0N9Ul6cAF9aAQBvphoS6FWBFECYhAoAmAbWQM1oZWVlxpnJS16cAFda1xfnpfcwefECXA31SXlxAnxpBQC8mWpIoBcFzJ3/NE2x0KkqAGAaWAM1o6UAgNdSYMKaqU9yYvLivBQAyIsX4GqoT8qLE+BLKwDgzVRDAr0mYJf9w8Fscx6nqucUADANrIGa0VIAwGspAGDN1Cc5MXlxXgoA5MULcDXUJ+XFCfClFQDwZqohgV4SMMv+kzRBJ+rg8MJJ7K0cVADANLAGakZLAQCvpQCANVOf5MTkxXkpAJAXL8DVUJ+UFyfAl1YAwJuphgR6RcDc+TevThRitjGPJ2afx/aF3QoAmAbWQM1oKQDgtRQAsGbqk5yYvDgvBQDy4gW4GuqT8uIE+NIKAHgz1ZBALwgUy/7bYQfjzUk8N7cbp+qnMd2ZUQDANLAGakZLAQCvpQCANVOf5MTkxXkpAJAXL8DVUJ+UFyfAl1YAwJuphgSud4Hizn+aAudrYzi8eALbKy9hMVwEECsAYBpYAzWjpQCA11IAwJqpT3Ji8uK8FADIixfgaqhPyosT4EsrAODNVEMC17tAceJ/HCfYNvMiXpzbg+n2JBwnReB4CgCYBtZAzWgpAOC1FACwZuqTnJi8OC8FAPLiBbga6pPy4gT40goAeDPVkMD1LFAs/a90FnGscho7F/bhROMVOGkM3wV811EAwDSwBmpGSwEAr6UAgDVTn+TE5MV5KQCQFy/A1VCflBcnwJdWAMCbqYYErmcBEwA0wxbO1kfwzPROnG6dQyWaR78boOQ5NgRw5luV7HhAvV5XQAP16xJdUkBmnJm85MUJcKV1fXFeCgDkxQtwNdQn5cUJ8KUVAPBmqiGB61Gg2PfvwMG5hVHsqxzGN+efAtIYfa4PzwECD/A9BQBU+2qgprhsYZlxZvKSFyfAldb1xXnpPUxevABXQ31SXpwAX1oBAG+mGhK43gSKZf9REqMTtvHkzIvYs3AQ4+0J+I6Zj7l5AKAVAHTbaqCmyRQAkGS6xjgwecmLE+BL6xrjzOQlL06AK63ri/OyIabjYcAJgKjDV1YNCUjguhCwd/9TYKFTxdnqCL47tx0nGqcQpC4Cs+8/X/pv9v972gLAtakGHs5Ld8/kxQtwNdQn5cUJ8KV1jXFm8pIXJ8CV1vXFeSkA4L1UQwLXo4AJAJIkwfHqWXx9YhtGW2OoxzUMuCW75D87/A/wHAeuAgCuiTXwcF4KAOTFC3A11CflxQnwpXWNcWbykhcnwJXW9cV5KQDgvVRDAtebQLH3/9TCORxYOILnKy+hk7ThIEHgZisAzN5/18mW/+spAGQLa+AhwXQGAA2ma4wjk5e8OAG+tK4xzkxe8uIEuNK6vjgvBQC8l2pI4HoSMJP/KInQCFt4dnoXDiwewXD7PALHRcl14eYH/wX50n8z+ddTAMgW1sBDgikAoMF0jXFk8pIXJ8CX1jXGmclLXpwAV1rXF+elAID3Ug0JXC8CxcF/860Fe+q/OfH/TPMcyo5v9/mbU//tHf98/78JAew2ANfRYwCZRtbAw2hlZWXGmclLXpwAV1rXF+el9zB58QJcDfVJeXECfGkdAsibqYYE3uoCqfkC0xSNsInj1TN4dnYXzrdGUI+r6POyR/6Zvf7mCQDmrr/ZApCtAtAhgHTbaqCmyRQAkGS6xjgwecmLE+BL6xrjzOQlL06AK63ri/OyIaaeAsCjqYYE3sICxZ7/OElwdnEEuxdexrb57QhSM+F37B1/EwCYVQDFnv/s7n++AsDRCgCqeTXwUFy2sMw4M3nJixPgSuv64rz0HiYvXoCroT4pL06AL60AgDdTDQm8lQVMAJCmKZpRG9+YeBoHF49goj2BsufZQ/+6J//2rr8NA8wqgPznCgC45tVAzXnpw7O8eAGuhvqkvDgBvrSuMc5MXvLiBLjSur44L/s5TCsAeDTVkMBbVKDY9z/dmsOpxXN4Zn4HRlqjSNMIpfwuvzn4z074zen/+Z7/4tfmMYA6A4BsXA08JJhWANBgusY4MnnJixPgS+sa48zkJS9OgCut64vzUgDAe6mGBN7KAkmaoBOHOLr4CrZP78ap9mk04joG3BJ8L832/tttANmef3MGgOdl5wDY8wAUAPDNq4FHZrwAV0PXmLw4Aa60ri/Oy3549kq2Uifu8JXfhjXkxTW6vOTFCfCltQKAN1MNCbzVBIp9/1ESY2RxHDsq+/B05QX4yJb1273/+d3+7sm/m28BMAFA9lSA7CwAZ75VsQcJ6vX6AhqoX9/o4hIy48zkJS9OgCut64vzUgAgL16Aq6E+KS9OgC+tAIA3Uw0JvJUEzETdARDFERY6VTwzswuHqkcx3BpBv+cjcNzsxH/7fxYEFIf+FdsB7EoAGxIoAKDbVgM1Taa7ZySZrjEOTF7y4gT40rrGODN5yYsT4Err+uK8bIipMwB4NNWQwFtEILtLn9r/Ku1FnKuN4Gsz38Voazw79d/LJvRmor984v/ynX6z3yUHtioAACAASURBVL+Y/GePBVQAQDetBh6aTAEASaZrjAOTl7w4Ab60rjHOTF7y4gS40rq+OC8FALyXakjgrSRQBADmkX8HK8fx3OxLONU8jXbSwIDrY3mJf3HXP/ux+P3sKQDm14CLfAWAngLANbEGHs7LDjzaP0uhyYvi0vXFccmL9NJ7GA+m9zDOTF7y4gT40loBwJuphgTeKgImADBnEI3Xp7Grsh8vLuxBJ2nCRWIf+1c88i9b3p+HAF7XigAneyygORgwK+vqDAC2cTVQs2IKAFgxXWOcmLzkxQnwpXWNcWbykhcnwJXW9cV52RBTWwB4NNWQwFtAwBz8l6ap3fe/a+YA9i4exInmKxjyA5TcbPJvD/7L7/Bn+/6zRwDaE/+LxwIiCwSykMC1IYAOASQaWAMPgZUXlRlnJi95cQJcaV1fnJf98KxVTBSavCguXV8cl7xILwUAVwGmKhJ4CwiYyb8DB/VOEyP1cTw2vQ0jrVFESfuCw/66D/0rDvzz8r3+ZsKfbQHIVgBk5wR49n8FAEQj64MNgaUAgMfSZIM2U5/kyOTFeSkAkBcvwNVQn5QXJ8CX1goA3kw1JPD9FCge+Wfu/p9aPIf9lSPYXd2PWlxF2Zz4b5fydx/6t3znP1vm3/1owPwMgDwE8F0fgesrAGAaWAM1o5WVlRlnJi95cQJcaV1fnJfew+TFC3A11CflxQnwpRUA8GaqIYHvp4AJAJI0QTNs20P/np3dgcVoAY4To+x6rxIAXBQC2D3/2QoAExhkKwDM/n8TAARw6mEjO2BQr9cVMGjmFSXR65ZVgUxAZtyVIC95cQJcaV1fnJfew+TFC3A11CflxQnwpX24KJlP+lGHr6waEpDAmypQLP2vhXUcr5zBi5U9eLl+BOWl5fyOvftf3OUP7EoAxz4O0J4JkD/mr9jznwUA2eTfc1wEbsk8UVABANOqGqgZLQUAvJYCE9ZMfZITkxfnpQBAXrwAV0N9Ul6cAF9aAQBvphoS+H4JmAAgjEKMNafw5PSLONk4jdlwBv2ej5JZ2t81+bcT/2LJfxEE5If/mbv/2aF/+eTf9RA4gQ0DFjp1bQFgGlhL9RitrKzMODN5yYsT4Err+uK89B4mL16Aq6E+KS9OgC+tLQC8mWpI4M0WKPb9Aw5mG/M4ungKX5n5NupRFf2OD9dNs8f8ecVp/tndfrMSIDvcL18BkJ/8v7wSILvzb8LmstuHZtzE2cVRBQBMA2ugZrQUAPBaCkxYM/VJTkxenJcCAHnxAlwN9Ul5cQJ8aQUAvJlqSODNFsge+QekaYIXZ/fhxbm9ONs8Z/buoOwt7/u3S/7zO/uBd+Hkf3lbQHZQoG8n/qauCQHMCoISjsy/gt2ThxUAMA2sgZrRUgDAaykAYM3UJzkxeXFeCgDkxQtwNdQn5cUJ8KUVAPBmqiGBN1vA7MtvRk2M16fxzNxO7KseRJJ0srv+rpnAFyf/Z8v+zZ7/4hGAS0v9kZ0NUOz7z+78e/CdwO77r4Y17Bg7iJfGjyoAYBpYAzWjpQCA11IAwJqpT3Ji8uK8FADIixfgaqhPyosT4EsrAODNVEMCb6ZAdvc/xWRzFtundmN/7TBGwzGs9Ep28p8t8c+W+ZsVAGYff/YYwAuX/bvIQwFz6F+x99/x0Of1oRG1caRyHDvOH8XRqWEFAEwDa6BmtBQA8FoKAFgz9UlOTF6clwIAefECXA31SXlxAnxpBQC8mWpI4M0SKE79rzQXcbx6Bo/PPIVKOIc47dhD/8wyfzP5N5P+4sT/4iDAbJm/WRFQrAbIDv7LzgVw4efL/ltJG8PVcTx59iWMLE6j1m4qAGAaWAM1o6UAgNdSAMCaqU9yYvLivBQAyIsX4GqoT8qLE+BLKwDgzVRDAm+WQJKmSJIEhysnsK9yGLtq+5GmIfrs3v3szv/ywX9ZCGD3+hcrAfIQwCz7z84AcOHZLQPL+/7PVUdxcOYUtg8fRKPThOM4CgCYBtZAzWgpAOC1FACwZuqTnJi8OC8FAPLiBbga6pPy4gT40goAeDPVkMCbJRAlMZqdFr4+tQ07K/vQiut2D38pDwCypf7mHIDsLn820c9DAHMuQHH33yz7t792EXg+XMeDC7MpwMEL4/uxa+IwhudnbNhgggJnvlUx5wLodQUCGqivAOmiIjLjzN5OXuakU/PmY5YpXe3r7eR1tUbd9eTFK8qMM5OXvDgBrrSuL87LhpiOhwEnAKIOX1k1JCCBayJQLP2fbVVwZP4kti/sxivNsyg5Lkpm0u9l+/uXlv3bQwAd+/tBfgZAMfm3y/6d/GwAuwLAyx/518aZxWHsHDuCY9PD6EShOW0A5j8FAESzauAhsPKiMuPM3k5e7bAB3yvBc30Oqav028nrqpHk9T3R6Rrj+OQlL06AK63ri/NSAMB7qYYE3gwBMxFvhR2cqQ1j2/SLONcexmK0gAEvsHf8i0P+ssf+LS/7X1oFYO/45ysC8rv/9nF/rofAMZ+rXUw0ZrB9bB9OzJzHVK1iy5tXmqQKAJhG1sDDaGVlZcaZvZ28auEcBoM1dnnS1b7eTl5Xa9RdT168osw4M3nJixPgSuv64rwUAPBeqiGBaylg78AD9rPvxOI09i4cxlfmvgMvTdDnmsf2mWX82d1838uW/mf7/rNT/4sD/8xy/wsDgGzfv+8G6HP7MBdWcGTmFXz9xPNohG37lAFz3kCWAGgFANXGGngoLgUAPFdPBSbmzca8yziXWeJv/myhM4HV5U1XobRcRX2S45MX56UQU168AFdDfVJenABfWlsAeDPVkMC1EjABgNmHH8Uxnpt5CfsWDuFU87Sd3JfzAKB4vN/yKoB837/d7188/i878T8rm03+7QoAx7en/++ZPoy9k8dxZPIckjS2gYO585/vANAKAKaBNVAzWllZmXFmveQVxWavUYzA67sEoR7Nw0099AcrOaCLSveS1/cEcYWV5XWFUF3FZMaZyUtenABXWtcX52U/h+kMAB5NNSRwjQRMAFALG5isz+CJ2edwtH4SUdLK7/RnKwDsnf58JYDZ91+c8F9sBcjOAMgO/fPNxD8/9T9wSwjjCIthDU+f34ODU6+g0qjbdbambBpnd//N7TmdAUA0sAYeAisvKjPOrJe8FlqTWFFaB9f1LkGY7ZzDDcEt9lEkxSuKO/ZwEt8t2d8vDkh5LcFe8uKulKsrLS/eTWacmbzkxQlwpXV9cV4KAHgv1ZDAtRIoPteer4/jxcm92Fs/iOloCiu98vKEfunE//xQvzwQKJ4CYLYHZHf9HXvGv2uDgGwFwIA3iLn2AvbPHsaukeMYnp+C77l2+X+2KhdwEgfmpwoAiFbWwENgKQDgsa6TFRNLbyJdk/fLfbOzrXNY23frZR2m26exrnT7BQFAJ26i3q5gdf+N9vc7URMlv/81HdUnuctMXpyX/fDslWylTqwTtK9ET15XorRcRl7y4gT40loBwJuphgTeaIFi73+93cTBxeN4bGobatEi4rSNkuflB/1lk/ulk/+7VgOYvf/Zaf/5sn878c8m/4Eb5Kf+N3Fy/hy2ndtlD/2rd1q2jFn6nybL35H5uQIAooU1UBNYCgB4rOtksmH2LrWiKgZKqy7zPdqFRYiTCAvRGG4o3XJZh8noGNY5d8Hzlp8A0AxrqDZnsWFlFhpUO7NYUVp7SX0TQBQrB9QnuctMXpyXAgB58QJcDfVJeXECfGkFALyZakjgjRQoJv/m8+vJhXPYXXkZ2+afR59jHtdn9u6bif/y0v8iBPA8c+jf8uF/ZjKfrQAwp/1nk3/f8WCW/pfcMk4tnsX+qeN47uwBJPmM3979N5P/7gBAKwC45tVAzXnpw3NveZlDRFwnW84/Vx/Hqv71lzzCL4zadlIfJW20Og2s7F93WYTZ+BWUotVYUV6e4Fdbs6iFs7hx6G40kwp89KHkXbgCwLyJtsM6+oIh+/eqT3LXmLw4L11j8uIFuBrqk/LiBPjSCgB4M9WQwBspUAQAURrhq6NPYF/lEGY60yh7Hkp5ABB42Z1/EwbY5f5eNtk3E/0sBDCTfdgl/2bfv1fs+3cC+9ncTPS/PfwCDkydwPjC3NLztczJ/2bZf/7wAbv835wFqBUARAtroCaw8qIy48zeCl7dd9i7v/owbgGJgyAoY6Y+ir7SAIaCNRd8g+2oDt8tI0GE2fAsbixvvSzAQmMazfIkbvQeWPrzudYoau153LLqAYzUD2LL4A9cUjdOI5ivo89XAMBdWVnpt8L1dTVf9/ezjsw4fXnJixPgSuv64rzs+74OAeTRVEMCb5BAse9/oV3FSG0C35p9GqcbZwHEKHVN9IuD/7LH/AEX3/1f2vefHwCYnfzvoez1o9qpY7g2iueGD+CV+VGEkTmEOzvwb+nOf/4EwCSBXRGgAIBoYA08BJYCAB7rLTJBa4VVlIMh+8iQ7lecxKh2prC6bxPmOsNwIh9rBjZfUCZMWgijDgZKK/FK+zncUnoPAufSffydqIURbyfucD68VH+qfRLV9jxuGtqKVrKIFe6NF6wwMG+iC+EoVvmblx4tGLi+/fnF+7Ov5ADBq2qg67yS3sP4BpQZZyYveXECXGldX5yXAgDeSzUk8EYKmM+jcZLgbHUEu2cPYl/9IOaiWQy6JfhetvTf3OW3d/vN3X+z7N/82hwGmE/2s1AgK1Ps+/dcc26AeeRfgOHqOF6Y2IfjU+cx21i0qwUSs++/uPu/9A05SOMUcawAgGpjDTwUly0sM87sreDViRv2BP6yN3jJFz9VP4MNg7ejGS2gnszaSXrZH1gqZ/b+z8fnsC64E52kgankKLb4774MQor97S/jwdJPLk3mz9cOICrVsBq3YoW/Aa2wjqHymuwNzHFQi2bgIUC/n509YP4tk6D2BysuCQA6cQulyzx+kGuN3iv9Vri+rjdVmXEtJi95cQJcaV1fnJcCAN5LNSTwRggUy/7NXfh6u4HdlYP42sw2e8A10gglP1vSb5f654/8M2FAycsO98vOAVie9C8d/pef+G/2/Zv/a2Ed+yaP47GTzyBKYpgl/+ZlJvrdB/+Z87nMVgDz53GcagUA08gaeBitrKzMOLM306sdNhD4ffYQkYtflXAU/d4alN3lyb0pM91+BTcEtyJ1YsyH55E6CTYE91xQ/XRjB+4Y+CH7e6PRPqzz7kTZWXnJv7Gj/UW8t/SLSwf6HV94BisGVqOMlVjh3QgTRAwFa9EKa3bP/3TrNNb33ZH/PSnmW2NY178F7agB/6KzAuphBYPBag7/bVD6zby+eoVTZlxLyktenABXWtcX56UAgPdSDQm8EQJL+/6TCIfnTuKlhZexo7oXfTCn9mcT/AsO/suX/md7/4vD/oo7/yYUgN3777tefvJ/GZ7j48DMEeydOI7dY8dtPfsYbRMCFMv/zY+pWdNrzgFwYA7yjhMFAFQba+ChuBQA8FxvamBi9tObSXa/f+nk3Hzpc+Ew1gRbzFNGl74Tc/p/hDaG/LWYi8/hfPgS3ln+6Qse5zfc2Y2N3laUvSGEaQP7wr/GI8EvXFDGvDnt63wJDwY/s7TM/0Dtq7i99D7UMQM39bE2uB0uPDTjqr3LbwKHtcFt9msxWw3aSQ2Ok2JlsNEurypenbCJ1I3tv6/XhQJ6D+OvCJlxZvKSFyfAldb1xXkpAOC9VEMCb4RAtvQ/xmKnjicmn8fB6lGMdsYw5AUouZ69618EAMVj/7JQoNgO4MA1ZfLVAHZVgOPBd82yfx9wHLSiNr59bjsOTZ3GZHUhezKA2fZvTvnLX9kBgA6c1GzrVQBwVW2rgYdnkxln9mZ7LYQTGPLWXXKav/mqW+kCatEs1gXFXXcgTkMsxmNY42eP6hsL9wPwsDlYPrAvikOM4wBu9t5jyxzHN7ApfA9WBhsuwNjZ+SLeGfwU+p3sIMFdjf+Ed/b9A0yFJ9Bs1XHvqg+j3lmwJ54GbhkLyTjW+lkAMN45giSJcftgtr2g+wyA2fAMbvBvXdpaUPyjaZrYx6J47vKjB7nWuf5Lv9nX1/UvplVMbBvqGuPE5CUvToAvrUMAeTPVkMD3IlCcQ7XYquF8dRxfnf0OzrdGsj39xSP/8uX/JgTIVgRkj/uzy/7tI/4AF/lKAceEASYA8BG4AcpeHxbCRZypDWPbqT0YrkwiMZt37SP/8lP/L/4GbAhgzgbQCgC6bTVQ02Rv6h1t/qt769V4s68xMymei4ax2t9ilxItT5azffcnG8/gzv4P2MeGmImzmUCPhQdwU/CgnWA30nmcaD+BjaV7scl9cKn+2Wg7bvXfZ1cPjFQPom9FH9bhbnu2gFmGZLYfnAqfwsbSVqzz74QJDXbGf4r3BD+PM+0XMeSux03BQ3bZvwkOxtOXsdl/J8rOCtSjWQxHu3Bn6SMYCrLzAIoAwHx9480juGlg+ekCxRdlnjBgVhJ0BwBR2rEnpPpe6a13MVyDr+jNvr6uwbfwpv+VMuPI5SUvToArreuL8zKlFQDwZqohge9FoFj+f3LxLHbO7MfL9SOoxgvod307sbcH/OWP+VsOALKzAIo7/ubH7HDA4kdz6r+PwDF/h4dTC8N4YWI/Tk2PYqFVt+cG2Dv/ZkHs8gIAO+lf/nCvFQBX1a4aeHg2mXFm3w+vVlpFGDewwt9ov1jzxlULZ7EiWIf5zggcL0V/utZO+M3BeqPxHpTbG7C670a4roejncft79/ivg8lDJpVSRiJ9uJG/wH4KONsfReGBldjHe5BO26g7A1gPjmHxdYMYq+F20vvR6UzjoPul/A+/5exr/3XuN/5CQyVb8BwvBPrk/twHN+02wVMeHAkfAy3uu/HoLf2koCpmkwgSAfR5624AN4EA7VwGitL2fdoXkka59/n+gu2J3Atdn2V/n5cX9eX0KVfrcy4FpSXvDgBrrSuL85LAQDvpRoS+F4FzGfOdtzBjrn9+NbU06hHVQARyp6XLes3h/3ld/mLZf/dTwOwKwKc7KwAc+ffnNVlHvtnTvw3k/9qWMOeiaP47rmX0Oq07TZYs8DfHvq3vCM2X/rfHQCYz76pXQWgxwASrayBh8DKi8qMM/v+eKU4H+7FFv9dS8vmzcR/hb8enlOyB/nd5L8L1XAGK0vr7en7ezt/hfuDz9hJ+PnkJdTDeWz0t2KFswmNsIJOUEEnbmJz8E4c7HwZW/BerCltQTWcsnuQKu5ZrIpvw/HoG3hk4Ocx3NmFM8mz+ED51/Bc84/wwb5fReD240j8NaxJ7oCflrG+dLedtB+Pv4mt3mfspL3by/yZeerAqvRmlNzBC+70V+NJDDhrL/i9ZlzJyjkB10jXcenvz/V1HYPpIFO68XSNcWTykhcnwJfWCgDeTDUkcDUC2Z1/B2Ec2qX/2+d34+nKC+hzfJRcM6HP7/7nS/6zu/vZYwCLbQDFaf9FCOC5rg0AzMS/5JZgbvKbg//2TBzD/vHTdkuBmfybiX2237/rK8+X/dvfsYcBZv+bVb0KAIgW1kBNYCkA4LGu0WTDPE6vL7j0kX7mjcrsFzJvLOaAPfMOssa/2X7dZjK9EI7bSbuZnN8cPALzZADza/Oajo4jQohN/gP2XIAdnf8HG3Af7ip9FOfr+7Fp4H5sD/8QHy79c2xv/F94qPQFe6K/+XtPt7Yj8hq4x/8EXmz9Md4T/KKd6LfSeby3/N/jO81/iY/1/wsbALzQ/BNscO7HHeUP2q+zk9ZwJtyOe0ufsl9Hd5883Xkea9xb4CQ+Vpc2L/mnSFDpjC197eYPWsmiPUjQPG7w7fTSexjf2jLjzOQlL06AK63ri/Oy46TjYcAE3VGHr6waEpDAFQuYz9Xm7vpCp4pnZ3bh4OJRnGudR7+XBQDdp/5nYUC+7L94KoDZ62/PCMhWAJg/Nwf/ma2rZv9/nJrPs1VsO7sTx2fPYaZetVsE7Nrd+MKl/90n/y8FAMXqAAUAV9yml0w2uJpv39IarLm2vxZetc4s+vwV8N2L97mnWOxMYShYZxPL0+GzuKv0kaUveLZz1j4F4Hy0B5u9B1FLpuwj+gb81YjSNo6H38b9pf/KLss/0f4uzkU78PGB38R0chyD6UZ7d/9W//04XH0cDw19zp7Wb16HO1+zk++H+j6HPbW/xq3Be3Eo+go2OQ9ivbsVu6P/Dx8d+A17Z/7p1u/jFv8R3Ol/1N7xryZTONfZgQf6ftz+XdnjUDxMh2fQRAUD8Tr7/ZinB2SvFLVoBomTYKWX/fsxOphpn8HG8r1c4/RA6WtxffUAy2t+CzLjWlhe8uIEuNK6vjgvBQC8l2pI4GoFTADQ6DQx0pjAlye/hZHmKNw0tvv9L3jsnwd7IKB95N/Svn/YyXx22n9W3tz4Kk79N3f/5zoLOL0wjO+c2oXx2qwtm93RzwOAri/c7v23J/8vfRxe3h6gAIBrYg08nJcdePLD1bpPaef/lrdPjWvhZQ76a0aLGAhWXwKZpBGq0ZRdyn+msx13lj9sJ9TmtRCP2QNHzDYAM5m/2/00zic7cI//KVvmYPhlrMf9uDG4D3PRWTxZ/9f45OC/tEvtR5Ld2ODei5Pt78KJSlhXvgOby++0f+/Z9g5Mpofx3r5fxMnmk+hETYy4u/Ch8q/jaOubaKOGHxz8eVTiUcykJ5AmDu4tfcIGAKfaTyNMm9ha/jRq0TSG/BtQ9gdwpP0t3OQ8bB8huM67a+n7nIvOoIMmNvr32aCimc5jITJPE7gdgdP/9rmw8u/0WlxfvY4oM66F5SUvToArreuL81IAwHuphgSuRqA45PpcdRQH5o/i2YWdWIwrGHT9/DC/7sf+ZZN/u+8/fzJAdrfflDGTfnP4X7bv33zeNnf/zcn/R+ZPYfvYXhyfHkW93bRl09is5r3o7r+5rfdqAYApm2gLANXGGngoLltYZpzZtfKqhtNYEaxfDgLTZGm/f4II4/EheHEJq4JNS4/lS5BgX/iXeNj/bxChhYPRl3F7+hGkQQc3OHdgLjqHA9Ff4yPl30AnaeLb1f8NN/s/hHcN/QxOhttwZ/BhvLT457iv/GM4Ez6LB4d+2v77U+FJnI934d19/xAzjbN4tvH7WBfcgw+s+GU8XvmfcXPfI3hw4KdwsvMkbvcetU8LuL/vR23C+XTz3+MO71HcXHo3pjtncPPAO+yBg1Ec24n9PeWPLz3NoJqMYyEdwxbvYbvCYazzMiK0saX0Lrh4ez4K8FpdX9xVfn2VlhnXXvKSFyfAldb1xXkpAOC9VEMCrICdf6cJwijC7vmX8ezsSxhtjyJBBwN+fvJ/vrTfLP23qwG6AgB7t988VLt4DKA9G8BM/D34bmCfqFWL6tg9cRjPnd+PxWYDURLbFQBplAcA3V+03ftv7v53nQlQhAT5UwJ0BgDRyhp4CKy8qMw4s2vlZfbzm0P93PxRf2ZFgFk31OettHfWw7SFs/Fz9hCRu/2PLa0CWIwmUHHO4RbvvZiPhnEs/AbWeLdgaymfkLd+Hw8Fn8ca/xY8u/Af0Exm8UMrfgmL6ZjdLtCOajjTegFO4uHRtb9sMebDEYw2D+AdK34UYdzCX079Q7xr6Odwa98jON54AoEzgIdX/Cz21f8LHh76ORwO/x4PlH4CnbiOx5r/DB8u/3ME7gB8p4xV/nrsCv8j7nY+iXo6ixu9d9h/Yzo+iUWM4DbnUcziFGrJNG5wbsNqLzvj4O36ulbXVy97yoxrXXnJixPgSuv64rwUAPBeqiEBRqC4828O/pttzOPJuRfx1PyLCFLYg/1Kvrmbn93p983S/+IAwKU7/vlyf2SP/CtO/vccD4Frzg4oI0xiHFs4hZfGjmDf6Ek78Tef3c3y/yQ2ewC6vuKLD/7rfiqAKWbu/psy861KdzXme37bldXAwze5zDiza+XVTho4H+7EHcGjcF1z9ztFK66hFs/ghuBWu8+ondawJ/pPWJnehHeUftwmjuZ1KnoStzjvQ8nrt+cA7K79BR4d+jV4boATrW1YiEbxyNB/i1caz+F8azeayTw+sPJXsL3xf+ODg7+Kb8/8NoJ0AB9f+79jsLwCZxd3Yyzeh/ev+SWcrr6Ap+Z+Hz+64XdQjU1osAbn4524r+8zONd5AQ+v+Dnsr/0tHhr6aYy09+Jo+xv46NBv4Hj8LdwXfAahU8Nk5xhcJ8B6716UnSH7qMHz2IE73Y/ilfhprMYtWOPdbLcyvN1f1+r66mVXmXGtKy95cQJcaV1fnJcCAN5LNSTACBQBgDn4b9f0AexZPIiTzVcw4Pn5ZN/JzgBwYA/4K84DWNr7n+/3tyGBDQeypf8mAMge++ei0q7hm2efx8nZYczWF/O9/w5S80iArln8Bcv+8zv9S99L11MAzJZYBQBEK2vgIbDyojLjzK6l10zjHOads7ip/APoc1faZfBR0sF4fBBrvdsx4N4A8+zS/eGXMIgNuDN4FL7Th0Yyh72dv8D7yr9ql9efaGzDYjyOdw99AQvxKL4x95v45KrfQhg3sb/9V/Ccsl125AauPYwviWJMNo/jntKncNfKD+FY/RuYWDyBz970e/j22O9iMjqKz276d3h5/u9xW/8HMIF9qDQn8I6Vn8GWgYewp/olbO3/BLYt/h/44MA/RcufA9wEm913YSY+AR8ljKT78A7/J+yzTXbFf4YHnJ/EZHIEfc5KbPYfvKQRzJMBOlELgVdeWu3AtdT1WfpaXl/Xp8jrf9Uye32j7hLykhcnwJXW9cV5KQDgvVRDAoyACQA6UYixxhS+PvkkzjWHUYsX0eeZO/jdp/wj2+OfHwhoJvzZaf/ZCoDsLABT3vyYLf03d/8r7QWcXhzBE2dewmRt1m55tef+mwn+RXf3LwgAuib89vsp9v6byb9ZQaAVAFfezBp4rtyqKCkzzuxaepk3qdnwDCKnhYYzhZucR1B2B+1j/Kbj43BdFxvc++2vh8NdmI1fwQ+UfhJlbwhHmo9jtXcL9yo9ZwAAIABJREFUNpd+APVoFo9VfgPvXfGPMY8zONb8DkrOAGKE9jF92VNQ81fXAaQm+gzQZ/dJJVGCuwc+hjPzL6DWnsYn1/4W9lf+CzYPvBNh0sSp2lP43C1/At8p4enKH6AdVZG4IT51w2/jUOcreLD8OTtxP9r6OjpuDZvcd2GDfy8WkjGMRfvhow/97irc5D2cLZPKXybwMI9TqYYz6HOHUPIGuAa6zktfy+vrOqd51S9fZlzLyktenABXWtcX56UAgPdSDQlciUB24z21B0ybpf/HFk/jKzPfxmK0gAHHh+um9pC/kmfu/GcH/nUHAnZLQP74P/NEALM6wJQzd/zN0v/ALdn/j82fxp6pQ9g/dgb1TsOuDrCn/qcpnKT7Q/ZrHPxXBAApYG7NmRW+CgCupJXzMhp4CCyZ8VhvwqGJcRLhfLQLm72HsTv9It7j/QJKzqB9IzGH7W3x320nzuZ1ovEUXm7/DX5k1e9gwFmDPbW/snvyx8NDeK7zBwjjTnb4SJLYE0i7lyIthQDZ40nhmHc285/rwDE7C8yBJ/bnZg+Tg7XhPQjaQ6jFk9gU/ADGqyfw2bv+Fc42d+C7E/8WP7bp3+J0/Xk8vOZzON16HvcPfMZuYXi2/u+x2r8JPzjwj+3XfCZ8DubAQ/PEg7uCH76gDWrhHDz4CJ0GShhCnz90VW10PVfSexjfejLjzOQlL06AK63ri/NSAMB7qYYEWIH9c0exY3YfDjWO2sdkm+X/y3f7s6X/ZrJvwoDibr/9vTwEsPv+88m/meCbO/92a27cxvMj+/Hc+X2odVr24D/7gdtM/C/Z99916F/xZ10/2n3/ZuKvpwCwzasT7XkxmbFm1+LDTRR37F1ws2ffvDpJHZX0PIawEeeSF3GX/8MInD57iN7Z6Hnc63/aHrAXJi1sq/yeXW7/4cH/ETtbX0ToNjDZOYooiuzkP0lMAJAtRTIhwsUvc/O9uANfTP7t0iMXcMz6JxdLQUC/uwa16gweCH4Kw7P78Nl7fhd/N/zr2NL/MN697vPYNfcX2NT/gD0Z1TxScGftz+yjAD+46p9gyNtkty88U/sDbAy24r7yjy495cCsfFgMx83xKoi8JtzUx2pvi/1S4yS0KwK61iywTXZdlb8W19d1BXAVX6zMODR5yYsT4Err+uK8FADwXqohgSsVMBPyRqeJp2d3YPvcS6jGi/CcFGXPPMovX+JvH/W3fPK/eQqAuftvVwXkh/7ZpwAsPfbPRdntQyeJcHrxHF4cOYR94yftZ2UkqT2s++I7/+ZGml3+b175BH/pe8i3ApgAwKz0RazHAF5p+y6V08BDk+kxgCTZtbjGzMS8Fk9jhb9h6aupJhOYcY5jdXwbTsTfwXtK/53d338qfBr1dBrvLH3OLmtqRPN4vPK/IOgLUA8rCDstxGbiHyWwQaQNAIpnkF6w+N9O7s3LTvxtEJCFAeb9x/HcLAQwAYDn5GFAtiKg7AyiPd/Cj234N/jPr/wC/us7/yPM5oEji49jvHMAH1n3z3Co8VVMRoexdeCTeHjl5xEmEQ7Wv2qfZvCuwZ+5YPJ/On4Gm5wHMZucxgp3A1a72ZMAFjoTdhtAOV8J0Arr9nsuB727LeBaXF/kJX7dFZcZ12TykhcnwJXW9cV5KQDgvVRDAq8nUBz81wibOL8wge/OPYeXavsw5PahlD/ebykAyA/3s4f+5Y/5yyb8gFn6bw79y37t2eX95kez9L/SruKpkR04MnUWY4vzdvuAmdynZgJ/8evVAoCuMMDe/zcfuvOzA7QF4PVauevPNfAQWHlRmXFm18qrGS/CHHw34K1e+oIq8bB9PJ7Z899Oq7ir/MNwUxfPh3+EO92PYYN3D8bCg3ix9adotCqIOwni0Ez+UyRxgjQyYWRi30wuvvtv7/oXd//tRD+b3NvfNj96xRaAPAAwb34mCPCz1QGu52GwswHN2Tp+9q4/wa7pv8SZhRcwUF6Nwf4bEMWhfSP79I3/q10RcKq2HQcaf4tPrf4t+7QC8+qkdYxFB7AmvQNz7kmscm7GGvcWNNJ5NKMFrPQ229DDlKuH80gTB2v7tsB1Pa7RrqPS1+r6uo4I6C9VZhyZvOTFCXCldX1xXgoAeC/VkMDrCRQBwHRzDs+Ov4QD9cMYCUcw5Jl9+y7MZL84+b8IArIT/ovHANrF+Lac7ywHAL597F8JzbiFc4tjePzkdkzUZtGJI7tiwN5wuygAuOTkf/PF59tvlyb7jvnXHDjFkwHM1lwdAvh6zbz85xp4rtyqKCkzzuyN9LKHhCCxaaL52Vx0xp703+8WIUBqT/Efc/ah2pjDoLsW9/d/BgvJCHY0/xQr3ZtxtrUdrVYTUTuxAYCd/Ju7/3bvf9fd/65vszhzz97ht8v9iyX/5q5/Nvm3QUB+59+eBWAOSclDANdsnDJ/5jroxyo8FPwsnjr7h+h0mtiw5g7cM/RxnKo+iw9v/DVsHtyKSmcU357+Xbx/zT/BxvJW+5XMxqcxk57ASmzBrHsSt+ED9nufiA7brQ9D/nq04kXUkxnEcYwV/kb0eyt7/okAb+T1xV3Z129pmXFtJy95cQJcaV1fnJcCAN5LNSTwegLmM3UrbONMbQSPjX8XY51xtNOmPfnf7vF3gbJnTvPPl//nJ/8vrQCwJ/5nj/2zj/zLH/1nHvtX9vpwvjaGgzMn8OzZl1G1B/+Zyb9Z3p9tu+1+vWoAUDwloDj4LzVbCJZrKgB4vVbu+nMNPARWXlRmnNn36pWksb0bn+1rB6rtGfQHK+G7Jfvr8fCwPS3f3PkuXp2kiQPxlzBVPYX3r/glrPA2Y1fni3aSHbYjhM0EsQ0AYjvxj+Psrn/xsieRmjen/McL35mKO/zFVgAHru8u7/83WwGKyb+frwIwKwBsmXyrgONg7vQkXMfHwxs+hzBqw/FSfGjTP0WCNr429ptYUdqIj9zw6/brmI5PYDI9jFvxAZzG03hX8HPoJA2cTJ7A7e6j9tGAU/FxNOOqTUQ3BPdiYCkU4drreiv9vV5f19v3+0Z8vTLjFOUlL06AK63ri/MypUuOhwEnAKIOX1k1JCCB5c+7+cl75rPjRHUaByvH8Pdz30EnaWHALcF1zOfvbKl/2R74l0/yu5b/L53+ny//Lyb/5mad75gVAGXsmnoZO8YO4NTMBMI4smcFJLFZ/39pY1wSABRlirv95tztxBz+d9ETA7QC4MqvbA08V25VlJQZZ3ZlXhftte/6J+yBd51prAhusBPmJI2wGE2h7A3YO//1eA7T8UlsCu5H2VmxVDNK2jjQ+ltM1I5hw9DdONb4Flr1DqJWnP3fzib/xUn/2Xl/l3szypb+Fy+7GmDp9P/l/f/Fvv9iFUCxJcD8vlkBYM4JMD9mWwKywwT86gB+ZO3v4Bvnfgs/fsfvwHf7sGPuixhp7sePbfodrC7djDOtF1BLpuC7ZcRuG3f7H0clGUYtncYW791oo4r5+CwCDCJxOxhMN6APq9Dnr7RhQK+/ruz66nUF7vuTmbw4Aa60ri95cQJ8aQUAvJlqSOC1BMxn7d1TB7Fzdj8OtY4CTmxP/jfb9LMD/7ItAGbffrEiwPw8O+1/+fT/4u6/ufNvlv+bG2n1uIGnzu3GztHDaIYdJEl+0+3iyb891T97kpYNBor/iy88MY8FNCtu3Wzp/8UrBxQAXPlFroH6yq0UAPBWpsaVXGPmsLp2WsOgf8PSnfzuZ92bZf+L0QRW+ZvtF2HeqKbDEyhjFVYFN9q74afjp7E1+NELvkgTFmyr/RtMtI+iVW+jU48RNSLEoTnwL5vsF0uQ7N/b9WZkJvrFr+3Pi3P1zRaAPATofgyg67kwW+3tYYD2zn+2KsAGAGbyH7hdIUB2YGDg92FL9f2o1+fwoVt/Bd8a/W1MtU/iUzf9T7ht8AOYbp/A4fZjaMSzuLv8SdzZ/0GcjLbBd/pwm/cBzKdnMZu8gnXOXZiNz2IwWYe1wR0oe4P20Siv9sqeFJA9QeF6f13J9XW9f49v9NcvM05UXvLiBLjSur44L/u5QisAeDTVkMCrCNiT/8Mmnph8Hjvm96KaLNoJfznf+1/c9Q/MRP+Cpf/Z/v/i9P/i5H/fNXf+TQAQoBY2cKzyCnaeP4xjM8N2a4A5+T/77N31Bb3e5H8pEMj+PfvUAAUAV39Na+Dh7WTGmV2plzl8rx3V0A6bSL3YHoRnUsB+fxUCt4x6PAvPKaHPXb7LPx2eRCOZR8kZQCOdw6T3Mh7AT2Olf6P9Ikc7B/Bs9Q9RrS4ibEQI65Hd95/t9c/3Hl30bNHLrEayf1dxDsDSz7uCALO338y3veIMgDwEyAIAF2b3QhYQmF+bMMCcEZAFBCbNvK35EYzV9mMuHMY9qz6Kj23+dcx2zuM7s/8Kq4PNeGjo57CmdDOOdh7HGu82bPTuxUi8D4vOKAaT9fZxhxudB7DR37q0NaK7lVJjm9bs9x2GIYb6VtvVFL3wutLrqxe+1zfqe5AZJykveXECXGldX5yXAgDeSzUkcDmB4uC/eqeJscVJPD63DXtrB7HS7bcTe7P0v+Tlj/hbOuxv+eT/pdUAdv9/vjLAnPzvegickr0RNVqfwuNnnsHZ+UksNBv277Vz+STNlvDnH7qdxNy0yletXhIOXHq3X1sAvsdrWgMPDygzzuxqvMy+/07awHT7DFLEWB3chEHvBoxF+7HZe/CCu9fmbnbbXUQnbqKZzuFk50kM4AbcHjyK55r/J2Yqo2jXInRqYT75N28k2WP+7B3+/M3n4lP/L/4uu1ckZE8DyLcC5NsBitUA2SQ/W+pfnA2QrQYAPN+EAXkIYLYC2FDAhRN7wESA1X0349O3/gvMd0bw3OwfY0v/u/GOlT+CAf8GHKr/PdaW7rChyJnkWfQ5q1ByB2GsbvcexZC7bulRgd1fezWaRD2ax2r/JgReHzyzb7KHXldzffXQt39V34rMODZ5yYsT4Err+uK8FADwXqohgVcLAMzvTzRm8MLEHuyvH8JoOIYVftnu0c8CgOykf7vs324FyH69tO/f/NqWzUIAzz7yL0Cf14+Z9hyOzZ/Bt07txEKrjsQ8a9u8uk7uL74uGwB0L/0v/qBrK4Bd+m8P/svDg4u+KR0CSFznGngIrLyozDizy3ul9nF75oCQ13qZSbk53M6sDDB74M0kdiY+hS3+u1+1bi2ewVP130M1HbfL/lsLIdpVc+c/RhpnE3+79H/px659/8U5AEtfVL7/v/uIguJRgGb+n6+yt08HMAmA2QJQnPyfhwCeb2b+2SGA9u6/XRFQhADZdgGzEqDUXIFPrPhNzLZPYcfsn+Pda7+A+1Z90h4CuNAZxUv1P7erACK3ifXufVhMx+GWEtzlfAIDzg0XMIZp026LmI5OYoW3EWv927lGu45Kqz/yjSUzzkxe8uIEuNK6vjgvBQC8l2pI4NUCAHPy/6nqOXxt/LuYCqcuOPnfTPRNABDkE/7ux/5lZwNkZwB0n/zvm4P/3ABlt4yX545j7+RR7Bs9ZQ/+Kx77d8nefrP8PzUBwOX3/Zvft0/gsg8adIDowrW62WGAjh4DyFzmGngYrayszDizy3mZiX07biBOQ/R5g6+5H90sUTKT/sV0DEPOBsyHw4jcOrYGn4HvlC/7xZxpv4DnFv8DGhUTAGQH/9nJf3LpxN/e+TfvJcmrLf7P/wn7nL9sgm9fRRCQrwawKwKKxwN2hQB24m/j0+VtAJ5dHZCvFAiyH0veIFYu3oLK4ig+dPMvY/PgQ4jiDk43nsORxuPY1P8O3N7/AXsWwnC0Azf23Y87/Y/YlQDFy0z8R8P9Nizpd1ZhlbPF/ryXX+qPfOvKjDOTl7w4Aa60ri/OSwEA76UaEugWMJ+rs4+xDiarM9hXOYy/nX0cbppecPK/mdybLQCvd/K/DQPMsn+79D/IHtWdpnj8zPPYMXYQ9VZz6d+75OT/YvLf/QV2bwEwB/+ZqX9xw9B86RcFANl2AFcBAHOZa+BhtBQA8FqvHZiYN6FqZxrNZB5rgptR8gZe9Z8wz7d/Of5b3J1+Cmej7Zj2D2GT+y7ckXwEK0sb7B394tF9j1V/AxNzZ9CqhOjUQ6RRtt/IzvXNRN+mjClSsxrJ/Jj/uvjHL3gmgZ3ZZ7/TPckvDgUoAoGl1QDmzr9ZEWBCAN+xy/7tWQDmx6WJf7YaoAgCnLyMlwb4/Ir/F33+EIar+/HE9L9GK1nEo2t+Dfet/jiiJMLfVX4Ftww8gh/s+0cX7OM35wecwON40P0C+tyV1uLt8NJ7GN/KMuPM5CUvToArreuL81IAwHuphgQuFwCY39s1+TJemj+A/c1DMIf89bu+PbD6cnf/7eMA860BZitAkO/7N3f2s9P/Pbv0vxV3MNoYx1Nn9uLQ1Jnszpv5rG0O/7cT+mwb7dJd/2Lv/6ud/F8EAPbk/0uf1uXE5mBBrQCgrnINPBSXLSwzzuxKvMwhddVkCu24bp8CsNLfaE+6v/hlHu03nOxCbB5+F01jHmew0bsPcRKjk9SxAhvt2QF7q3+N+mwH7YUQSX7if3b3P7V7j2wIYAOB/EkAr3PzP48us6VHxR3//OA/8y5mJ9t2dUC2MsDN/8xM/O0k3y77LwKAy50HsPxnD3ifRXNhEQfm/x4lvw/vWPVZPLL+C5hsH8Xe2pdw9+AP457+jy3RmIBgJNptQ4bbnEfhmRMH30avK7m+3kYcV/StyuyKmJYKyUtenABXWtcX56UAgPdSDQlcHACYz81m+f83J57B7srLqCTzdql/2fVsAFAyE3wvO+Xf7P03n2vt/v/iHIB88l+c/J8FAL5d+j/dnMeu6QM4MHYaowsz8D03W4UbZ/N385HZfEy+4OC/y03+Tdn86QA2LLjM5N/en4sd+3frDADiOtfAQ2DlRWXGmb2Wl5mAd9+pNo/tM6fVj0Uv24P/1jp3XuYfS+0k3+z1PxVtQz2awz3+J+F5Ll6o/zFaSQ21Sg2N2bZd+m+WG5k3hmzyb36ebwXIl/wXh/91PwLw4n+0uJlefK12vm/fvbp/tAcB5KsE8hDA7vnvWgUQZKsBllcFFAGBA7eUPxkgcVEZnsKG8lZ8aMuvYk35Juxb/BucrD+J967+R7h76KNLh/3Vohkcir6Me4NPY7V38yWP/ouSDhY702i7C4hb5tFJg/apCiZ9DfwyykE/15hvwdLqj3yjyIwzk5e8OAGutK4vzksBAO+lGhIoBJZP/m9gYnEGX539Ng7Xj2HQLdu7/uajbXH33yz/t3f380MATRhw6cn/bn7330dgny7l4FTlPP7u1DbM1hbRDjtwXRdxlKI4A/CyAcCrnPxvlv7bPf7m0d0Xv/JHeZtVBeazvQIA4jrXwENgKQDgsV5nxUQnaiJCC32eWbLuohXV4bu+3bc+FR1FPZ3BWvdODLrr4Tuly/77k+FRPFf/I9zoPoCN3gN4ofYnqM000Kp0kIRmudHyxL/Ye5RtB+i6+2+WJplpsf0xe2UL6PNJfvHTpZP/8z81e/5NERuPFqsDlrcAXLgVID/134QA+f7/YotA9mjA4vdd3JF8CI8M/QJmm2ewY/bPMNk5inuGPoGP3PhrMF9hPZnGWPsQptIjeLjvCxj01tqv1qyk6KCBKG6jlVTRiVtourNY792NIW99T24L0HsY3y1lxpnJS16cAFda1xfnpQCA91INCXQHAObnY/VJ7JjYj72Ng5iIJjDklZaW99uJfn73P9vfn538b1YFFKf9L5/8nwUAgVuyy//HmxN4efoUnnjlJbSitv2sHZvP25GZxJuzssx/Zk+/+czdtVW1OwDoWg3gmr39XY8LXGrJpcl/flNPAQB3kWvg4bzswONlE9FO3OErvw1rvJ5XJ2miFS+i34QA8OyJ/x2ngVXeJnRQRyUdRiUZMeuAsMa9BSviLej3sz3uxQqCqfA4Dje+jko6gpnKMOrTLUSNBLFJDM1kPzHJY3H3P5viZ8FAfijg0lz/0n3zS48H7Drsb2nfv1n+33XwX3YI4IXbBMy5Jd1bAZzA3PXPngxgVgJ0HwjoBubxgS5WlzZjU+U92DvzN0jcEA+u+0k8uOYfoBZP45XWM4jTCLf0vwebS++0ZvPReVScszD7oIbcG9HvrrJvrDM4iZu99yBwL91O0SuX4utdX73yfb6R34fMOE15yYsT4Err+uK8FADwXqohge4AoB11cGzhFTw2tg0z8Yw9+b/f85Yn+vbk/2zSf/EKADvxL0IBx7V394uT/0tuGXumD+Un/5+GY26tmUP7zWfxKFvOvxQAmJ8sf1HLTwCwH9Czo7fsyf+xeULARZ/Nuyb/xWd785leKwCI61wDD4GVF5UZZ3Y5r2IJUvffNNk5Zu9kO7GPZqeGmjeOlf4mrPQ3wIWPVlzDWLoXE9Eh1NIJrE5ux214FDcM3GyfbX+i9QReavw5qpMttOY6iMMkW/qfJPYQwMSsETL/2cP/8oP/XmPif/F3aYOA/DxAsz/KTvbzJwFkqwDc7AyA7hDAvHna+DR7DKBXHAZoT/4vHgfowCuZN1HALS0fGFgdnQc6Lj60+X/A6tIW7K3+Z0xHx/BA/+exsbwV7dIM5tLTqLszuMl7CLc470fZHUCCGObAxGF3Ox5If8a+OS+/xyZ2lUBxYGIcx7a8eWTL9Xp2gPoj1x/th2eFmBSavCguXV8cl7xILwUAVwGmKm97gYtP/jf7/v9u5psI4Np9/2aZv5nYB56DsrlBlU/yze93L/vPzgEwd/DNVgHzyL/s5H9zRlaCFI+dfhZ7Jo5hvm7O9Moe3BeZU/vN3X/zKlYAFAGAfQrXRc3TffK/vZHX9ecXTf6j0HymT+yNPgUAxGWuDzYElgIAHutVJhvm8XbmMYBlfwC+WyztT1GJx9CJawgwiMAZsIf81dIppG6IgXQdVrqbsRKb4boeKtEIJqKXUQ8rSKMUdX8Kp6s7UZtsoVOLkET5RD82d//zyb/d/9+9zJ8/Kb8IAuwepkuW/WcH/NmDAYuVAcUWAfOGGpg7/hceCGi3AdhgIP8/PycgboYoVVbDcT3c0H8zhkob0R+sQCkYQMkdQpS27VaAElaiVPLhoQzX9e05AGavvwkFXLsfy2ydijAfmxUCPjy3BDfx4XsleCjZR6sE3vX7qEC9h/HdUmacmbzkxQlwpXV9cV4KAHgv1ZBA8cnXzLd3TR7A7vkD2NN4Gf3m5P7XOPnfrAIoAgA76b/k5H8ffV4fmlELY80JPHF6N47PnLeHczv55D6O8odpXRwAXO7gP1PmVQIAc5ffnteVID9TIEUSJXZFr10RPN+qXMmZ3roadCfoqq4BDdYc26t5JWmMejRvl/YPuGuW7kDHaQcz8SlMRsdwZ/Bh9HlD9u7/qfhJ1JwJe9qnCQe2up/BCn8DTPkwaeKFxp/g5PQuNKZaiNuJfXOwd/rNm0M+8TeLAMzLnub/PbzsG2l+kunyRD/f+3/RSoBsdUC2DcCsAjChgQkC7J5/83t2S8DyagBzGKApZ7YurF3civeu/wWsKm+yk3nzdZstEgcWv4IZHMWDA5/H+vJd9skJ5rsyb4DznTF0UMVK3ISVfWvRDhs4i+dxq/t+lNz+Cx4d+D0QvGWqqj/yTSEzzkxe8uIEuNK6vjgvBQC8l2pIwHxuTcw5UVGIr41uw76FQ5iNZ9DneSi55gT/7O6/eRJAcfK/2e9vfm3v+ptHW5vJv90CYM4CWD78z5z8P9GcxZ7pg9g7egrji3MoeW722duswC3u/puP3t0rAC4++M80U/fJ/6awWQFgnyKY2kcIFp/n7aGC5nN+PvlXAEBe4xp4SDCFJjTY611jC+EYqp05eyd6Zd86DLnr7b8Rp22cjXbYPUBr3JuxIt2MueQcptNjcKIAE8khrElvwZ39/z97bxok2ZWdh333rblUVVfv3QAaS2Pr2VeSs3FmRJMzwWUkyxOmHZSDDgUjaEXYlmiLQUsOO2xTf6gwHbJDJilHMEyJQYqSKZKzDwbLDJYBuoEGGo1GA73vtW9ZlevLtzrOufdmvqquQtftAWaqq+9DJLI6876Xmd+7bznf+c53Po+auwvfXPonmJq9gt5iHxlJgijwZxJAEgAc/KuaIuMfsc4KAzmV6gSgOwMQIUDO/6yPUiUA2iiQzP842OfAf6gEIB8ASQJQqYCA8B14no+fr/xP2O0cRiuZw1J0jc0AV7Ip3FP9EI6MfIlLHyKsoFPMo1MsIs662OU+hGq6F0vORXQwj0x08XDxJVSD0XfjZ2+5bdxqfm25L7wFvpDFzGwnWLwsXmYImI2288sML0sAmONl17i7EdBlt70kQqO7gn8/92283TmPCmTgL13/SfYvHf91/b8kAGTwT7e18lk+2LBbkGm3x8H5maUrLP9faLcQJTETADJIVxJ/1Sab9gSbANIN8js6/1MgIPcbGwlyKYDgct6EGIWEnP+l+TVn/en+3ioANj/R7YVn81jpkRYzM8xujVeBlXgOnutjMb+ElpjCI+7PIRQyYO3lDSxkVzBXvIVd4iEcEB9GTyxiLrmA072/gZdVcCT8Jbzc+ROsTLfQbyZ8wskTIgBU9p/bh/xoWf+NfjWzjhTo09mRTmyukv8rEoAVAqoMgJQAnP3X9f/K+X+VGSCVAjA5ILAvfz/ixRi9fAn7ax/A4R2fxc7gEKKshevZUbSKGez0HsBe53FUxE7EaGJBnEecd7FHPIqd7v2oiV3M+t6pNf63mm23nl+32sLd977FzGyfW7wsXmYImI2288sML0sAmONl17i7EdAEwHR3Hm8unsXzzVcwHU9jlEpBudafCABt7qcUAMoEUEv+9TORAqQE8B0fgUOdA3zM9GZxcu48nrx8HEmWclbeoXidM/Yya8+GfspUkNSsrMTdROs/LfunYD/Lc36wpxcTC4LvbwemgZYA2PxEtxeezWNlCQBzrPhCvQnTG2sZAAAgAElEQVTDMQpo46LLkv407+Ni8gOEbh37nPehKnbAET7yPMXV5Ciupy/jIefzOBC+D24R4sXWH+JafAxxlKE91UPSyzjzn8cZlwAQa0jnBzr5vBeL7hIgA3/I2n8yPuGz6rArAL/PZoBS4s91/4E7aAnIKgAmBCRJQN0AaGlfaeHe+kdxYPQRZE6GxeQyMj/C49VfxB7/YcxlZ7FYXEAmYhzwP4h7i49jxJcqivfqN78XON7uNjczv25329t1PYuZ2Z61eFm8zBAwG23nlxlelgAwx8uucXcjQARAmmU427yEp2ZfxPX+DXSLFkZcf5j1d0neL1v+cQmAkv5z5p8Dfsr6k2KAiAJy/veZBKDy1BMLp3Fi5hxem7gAj+5tC6Gk+pIEoHtxvi8m8sCh/L9a1rb+o/vWnO6hHQh6j4N+UvBKI8CEjKu14V9ObQSlsTcrBeg+3xIAm5/o9sKzeawsAWCO1WYJABrXSueQFD3s8u9nk49WPouF/CK6WEQqOmx2lyUZtwycyF5GkI3iXvdjOFT5abzY+0NML1xkA8A0ymX2nx4s/5fJ/x+17v+dfr1sR6jq/HXGn57pbKq6AjA5QCdGOgHqun+lAGBCQBEADqkEAjrzUlmAh4/E/zkC1Dnr38ynkCCC6/mouqOo+buwy3sQ4+J+VLzRuyLgX7sf7DnM/Li0mJlhZvGyeJkhYDbazi8zvCwBYI6XXePuRGBgeV0Ay70mXl1+E19beBKiyOCKQtX3y6BfS/yp5r9c+y/l/uohiACQtf/S+d9BnCf45uUXcWr2AhY6K/BJ4VoI5cNVMv9TSakNCYC1xn/cxUu27KYH96xKM/YUIJKAO3qxI6AqFbAEgNkktxceM7xMAlrzLW/PNUzmWCdu4Fp2FOPOfZzNJsaQzALn8jO4kD6Dg96H8JDzOaRZinPREzjR+bd8MgjqIZozXXTn+0jjHEVMJwrlAfAumP5tZs+USwGk1EkSAPRMBAQF/pTdH8j/Bxl/6QVA9f/sA6DIAaFaBe6MHkLRcTnLP4p9eN+uX8Ej9Z+F68q2K8SUrr+s9kLVrf8281vupDEm8+tO+l3v5Xe1mJmha/GyeJkhYDbazi8zvCwBYI6XXePuREATACSbP9e4hOMrp/D8ysuoOSXjP5Xpl239Vmf/pexfO/8Ps/+ucBG6VXTTLia7s3jy0nFcXJpElqUyu08u/RTAUwJOGWbTy3TP6lB2X++O8m0qEwAOv0/luxT8SwWAdPmnttX8Go3LSgSAbiNoPQDMJrm98JjhZQmA9w6vJOsjKbpsBhiLNpaya8zu1byd2Os8ChSC5e6z2Vvw8zru9T8KFA6Ot/81JtOTaM1E0gCQgv9YBv+67sj8W5uvsbYUgAN+lv1LFQC3DKQSAN0NgOqtVDcAIgBY+k9KAAr8Bz4ADkTHQ7fRRIYUe6oPY7x6EBV/DJ5bhY8qAq+Cqr+D2ykWIkdQjMArKshjkmH5cB0fbhHAc0LUwx0sv6KFHWHzjPG+k0sF7DnMfK5azMwws3hZvMwQMBtt55cZXpYAMMfLrnF3IqA7VvWzGD+YPcbO/xejy6i7HgLHHTj/U5BPt6oDwz/K+OtygJICgIJzyv6Tp1TFqWK6N4+Ti2fwyvWzmG0tcfafXfqp7l859hMBwPe/mgBgC8A1C7cDpPCfKQIuV6DtEAEgg3/p6aU7BBAJQEkt8hoY+AhYAsBsktsLjxlelgB4b/HKigRx1kMju4G6sxNVdxyLuIhOtohH/C8iTVPkSNnd/nTv67jH+Rh8P8Azi7+P1kwP0XLCLQCp/j+lk4U2GjH/2re1hlQBUP2/rL9nyb82A1QeAewFwPJ+es+BEw5NAZkQ0O8FtL4D9IF80cHe2uOohTvguxX4fgjPDREW46h7e1BzxkECqeXiOlrOFPK+h/HqPtTTg6gX+1EPxtlxNc0SZHmCvtuCk1Pv1zEEbgVCkQK39aN/wivZc5j5DrCYmWFm8bJ4mSFgNtrOLzO8LAFgjpdd4+5DQBv/UTDditv4y5nv4O3WefTTLjv0U8s/Dvqp9l+3/lNqACYCVEcAlv9Tzb9u+0fO/8JjI8Azjet4+sZrmGjMoNPvMAEwcP6n2JwNuG9BAHDwT50BXOoKzkF/SrL/TBv+qZbeecHSfxn8S2+vcvBvPQAM57i98BgCtklTO/Otbt81bneOLcXXWQWQ5F003ItoZ4sY9w4hLSKuA6pkO3A+epID4MXuBFqzPcTNFGmUSQWAMh35cSNLJ13O/g9q/im7r0oCVLcAJgZKPgBSASAVAbIloIAIpFngPvcI/qPaP4ULf51MvdZPCVkLJXJ0i2X00zaavQWsYAJFJULsNOHAR73Yh535YYy6+4HMQejVuPvCnbzc7vy6k3/zj/rdLWZmCFq8LF5mCJiNtvPLDC9LAJjjZde4+xDQBMBy1MKN9hS+ufA0rkXXEXIwv1buv4HzvyICZPs/hxWkviDnfw+9rIfX587jO5eOoRv3uDSXnP8zNv3TLfqGBIB2/l+V/1fBvyYAKIine3fO+FPmP6dSAAr2Kd0va/95TMn4j/esbvNtTQA3P9HthWfzWOmRFjMzzN4NvCi4vRA/w5L2h8PPI8tjNIspzPcv40z0Lcy1rqM9EyHppEh7GbIkZ3nQe2n8txEK9F0poc7yf1YDrC4D4E4ArgOq8ZeSf6r7lwQAZf899gGAbAXoO9jtPYQvVf9XJgCoTMLnrgqy04A0H5RiqnY6jwvZ99ERsygygR3OQex0H8JO9z5U8l2lQP+9a4loNjPendHvxvx6d77JnbMVi5nZvrJ4WbzMEDAbbeeXGV6WADDHy65x9yGg5f/X21M4sfAWjrVfxVK6iFEvVIZ/Mvsv2wBql/81hoAs/5e1/1r+7zsBXLiY6s3g+PTbePrSa9xJgCT8LP9n4z5wGS4t9BabX/N/a8T/pS4AIndk6QARAKrVH7cAVMH/TQSAVgBYAuD2Jre98JjjZjEzw2xjvKSD58Ymdqs/h3p9Hu/8CUTm4AO1v4PArbFk6Fj3j/Hm7NPozPaQdDJkUYY0zja9XbNfc+vRMhMva/255ykF+4oEYGNAek0F+9L0r/RgXwChWgRKQ8AR9wA+lH4VJxf/EvPZeVTdMeyqPYRDtU9iX3AEeZFiMjuBWfEm9jpH8ID7aez33s8Bf5kguPU3vzNH2OPRfL9ZzMwws3hZvMwQMBtt55cZXpYAMMfLrnH3IcDeeHmO15ffwndnn8N8PIuk6KPqevBdqQAY1v1vzvmf7rk9x+MM/NGF1/H6zHmcnZpg6T8TAIkkALR7vw7+Cf1bEQBEGiAV/EjzlEkAWogA4NaAqu0f3dcyuVBSD/DfRDZYBcDmJ7q98GweKz3SYmaG2UZ4ZXmKKG1zQEy1/xV3DL4Trtp4nPaQFBFq/vggmz/Rfx1T0RtIkj4rAead85hbnEBnLkLazWQJQDrMjJt923dnNKsAuP4fXF9fJgD4Ne0DwJJ/pQAYKAKUPwATA5TpdxHMjcP1QlSDEQRODZ4XwneqqPijqLu7sdN7ELvch+C7q/F7d37N1t6KPR7N94/FzAwzi5fFywwBs9F2fpnhZQkAc7zsGncfApQ0a0YdHG28hm/NPwNqmUWt/6j+v1zzPzT+k2UA9NAdAaj2X7YIJPM/Cv598HbjNp649hLOLlzDcqcjM/sl53+W7SvzPyVSXU0AlIJ3UZB6QJcOSANBcvzn7L9q88cEQCbYvJoJBqUu4MBf8gSWADCd4vbCY4oYYDEzw+yd8OKDuchZ2r5UXEEnX8AY7sWe4DAbjNDB301XsJRfwT7vcYRunT+c3OtT9JHmEb7b+F3MzF9Fd6GPtJMi6Wd8AvlJOtvrMgB2/1dGgJIEcAYKAPq3lP9TwO9ySQDV/HuqCwB3AwhcVjr8cuWfIxBVCMeVTCi3UXHksz67mu2WbTPaHo/mu9JiZoaZxcviZYaA2Wg7v8zwsgSAOV52jbsHAd36j2ryr65M4qXGq3hm5YcYcUJUHBeeS9l+5fg/MAEUg9ckASBNAEklQNJ/eniOi9CpoJm0cK09gScuvIIbK3M8ljLynPUn4z/1NyHOfliyE7Zs8adLAFZJ/2V2P1PS/4xl/7INIMv/aV2lACDlAb9G7QVpsQTA7U9se+Exx85iZoZZGS8KjNO8z7Xxnhhmq+l1UgNEaYuN68j0L8lihE4dVezCiNiHdj6HqrsDVWeHZAFBJiEpvr/0f2BxdhG9pRhpJ0PapzPDTU1GzL70uzCavqFbkv6T7J/0VlwLpV53A+oAIOAGQwJAmwC6ZAIYOPDcAJ8Tv4URbw9n/cnXgH57JhL6P5MkNCYo6gicET5R302LPR7N97bFzAwzi5fFywwBs9F2fpnhZQkAc7zsGncPApoA6KYRnp99hVv/nY8uYcT1JQFALf9cyvTrtn9S/k+3qOz4rx8l539Z/++C6v8vtW/glfk3cHryOla6bfYIyBJy7ZcBOfsAKEk+3+8K3d6vdF9eIgCQEYEgyxUGwb9SCAzk/0olID0GSvL/UvafiQJbArD5iW4vPJvHSo+0mJlhthavlNrQZS3uWU9B7dqFSgMou5+gg6hooZPOYy4/j5X8BiqkD3A+ibq3G0kWoZM08GLnD9Ca7qHXSJB1UyRx/hMx/1v7O0gm5VKbP20G6JMxgAr+iRX1ANd34Xpk+OdysC/JANkJgJQBpAigRz5HJ1AXflCBSw6BrkDhpPDdGjxRhR/48P0KQqfGhAmNCfI6QmcM4/mDGHfvY/fW7bjY49F8r1rMzDCzeFm8zBAwG23nlxlelgAwx8uucfcgwJ30shSN/gq+NvMUznUuop02EbouAg7uh63/OMuv2gCSkd+gHEBl/6kEwCHSQHhMAKR5jpMLZ/GDieOYb66gHyfUvA8Zuf4rUz4p3Zd4awLARen+c438Xxr/UQkAde+S7v9EJLD8nyy1MgEqE+DEX0ldMGgBWNq1lgAwmOf2wmMAlhpqMTPDbD280izGcn8GkdvAHo/k/iQxot6i0uF+vSXJ+7gev4y3e99AHju4N/godroP4tnWv2ACoL+cIOnKDgBbQRbPBnyq7Z/M+A/bAcp/gzP/MtgfGgESIcDdAQIBQR4Bvou/7f9faPcX0CsWkYsENezFmH8PauEYy6qY+VSlAPS5vbiDzOkhLfro5kvoFAuoJHsxHtyD0XCXGrs9ugHY49HseOSbZ+4kAcRZbL7yXbiGxctsp1u8LF5mCJiPDoSLmvCB1J7DzNGza2xHBGTMXXACrNPvYrIzg/9v/juYjCYRkvxekCoVCFTmn8oAOOgnNYDqBqBl//S6VAWQBwARB7QFF414Bccm38TTV44jyzOZjVeu/xz089/vQACUJfvkEZA73DFAtv2Twb9UEAyz/Nr8b6PWf+V9aQkAg5ltL9QGYFkCwBysdwg2KEMe5U30iiWwIaBoIEYHVXcn9hRU719TBT76Y6UnQD9r41r3FZxrfQ+zxVkgC9AmAqCZyBaAmTwB/qSXMgHA7QC9oRkg+wLoTgDlLgDsB6DaA5YIgL8b/gFq3vjgJw3d/RXNuu7vVZcDNSQqVphdJYw9VBEWIwiCyk8aph/58+05zBxCi5kZZhYvi5cZAmaj7fwyw4tJTEsAmINm19jWCJQJgBvtabzZOIdnV45iOV3CiONzQkrK/IfSf5L7MwGgZP8k19edAVj27zic/Q/dEEUhcLl9Fccm38LRa2+zZ4CgOF1l8CmQ1+Z/XPfP26K78VLzvzUEQJHK1oFD+f9Q4k9Z/4HzPxW+EilAZQZa9l8uI1B71hIABlPcXngMwLIEgDlYm8w2ytZ5dIDnWIyv4IJ4Ap1iEUE+Ij8zE6hhNw65P40DlSNsfkekwbPNf4FLi8fQmu0hbqVIeinLkLYMAUCqf49a/ynpP/1NZQF04qRAn4J/eg4cme2nzD8/02tDBcB/UvkD9j9gfrco0OwvYCp/DfP9S9RbBXuqD2J/9iGkToQITS49CMUIvGgHGyeShIs6KrSdGexw7mVjQV9lgW9rp26hlew5zHxnWMzMMLN4WbzMEDAbbeeXGV6WADDHy65xdyAgjbWBU40zeH7+FVyMLiMueqi5Pgf2FLRz0K9JAOUFwHX/KutPQbtsEUh1/w58h9b10MtiHJ15HSdnLuDSwjS3/qMgnUz/ZA3/MPOv2//d1PpPEQDa+Z/Wo7p/zv5na4z/iADQzv9ENCi1wXrt//TetQSAwTy3Fx4DsCwBYA6WIgAoaCW58Wak+cwFCKCdLmKieAWtdBYirqCbNrAkzgGpg8cqv4BD1Y/jh90/wPW502jN9JC0MyQRFSLd1td8T1aikzFn+9cSAKoEgKT/5PavTQDXJQA8F/7MDlS93Qi8GhKng77bhO9WMB7ch8Crcn3/mHeQJf95kcJpjcNzAnj1HL4XIMAoEyij4uC2Mwm05zDzqWsxM8PM4mXxMkPAbLSdX2Z4WQLAHC+7xt2BgLzXTvH84sv4zuz30c96cETO9f9s/qc8ALQXgDQD1ME/KQTkvynzLwkAjwmArMiw0GvgGxefx8XGFDr9CD5lssi9nw0AZReAQSBOyS+67y07/9ObmgBQrv4U/JP8/0dx/i/vWUsAGMxze+ExAMsSAOZgKQKAMvsr0QLiNOKMt48Kqv4YB/o64JcbJ+n+6tp0qv3vFy308xaa8Rxu9I5jovMqXNdHNtLH8nQTnbloQABshmS4rR9yGytxO0CS+q9HAJD5H2f8pRJA1vuvUQDw+x7GFx9DxR3FgdrjODTyCWXoRydpDy5C+CJkVQQthDW1SWT5leMypsOSgdv4EVt8FXsOM99BFjMzzCxeFi8zBMxG2/llhpclAMzxsmtsbwQo2UTKV2r9t9hdxg+WjuKppecRCmn8JyX+2uVflQBQ3T+XBQxb/ukOAKQCkK3/fFTdKuajJZxfvoLvXz6B2XZD2f2X5P8l53++k1+PACiZ/8kWf7JloC4BuKntn3b+L7f+K21jvT1qCQCDeW4vPAZgWQLAHKx1SgCovV8rmUdPLKDTbUOECagzQCp6yEWMTMQsUd+B+1F3dsEXVQSiDg8VOMLlwJYC2ovNF3As+0OsTPXQm+8j7qRI+1vDAFADxQSAC6kC0CaA9EyvsQfALQgAn9oA+jjQ/DgceGgUV7EruB8f3fmfYsw7MAj66fPSPEYkVpAWEZA7iPMuWvks8iKDk1RQcUdQ93eh7u1kMxfuJrANFnsOM9+JFjMzzCxeFi8zBMxG2/llhpclAMzxsmtsbwRk6z+BXtrD6cULOLbyGk60T2HEDRFSHT8H/0P5v3T+l/X+8rmsBJCt+8j1nwiAilvFheYVHJ9/EycnrqAVdeELRwbuJLolD4CS/H9dAmCN8z/5BbDhX0rSfyoBKLX3o1+inP9pW4P3VJeBd1L5WgLAYJ7bC48BWJYAMAdrHQKAguIk73HNTyr6iLIW+mgiySNkoo/M6zFB0MQUonyF29mNOAeQZwlL2O8JPoKdwSGsZJP4euMfoznVQ3exj6SdshRpyykAqBMA+wDIen9Brf1c6QFwKwKAWwMKH+PLD8J1XRSOQK9ocK3/4/WfxwPBp5GLFLP5GX591DmAqjsGkVOrwBQi9+BmIVA48EMPRUInbcAtQni+ixF/F5Mqd/Jiz2Hme89iZoaZxcviZYaA2Wg7v8zwsgSAOV52je2NgCQAwK3/vjv9PN5qncVsMou66yNwNQEwrP2nbgCy7p+eyehvSAhQ8E8PCv59Iev/jy+exrNTr2B6cQVJknB5QEYt+ZQp3zsSAJTJV+UB2thPOv9T4J9J+f86zv/sE0AEALf+U7W96xj/6T3LKohO0t1CVcBbe9J5jsdfMCUnBrtsCgGL2aZgGgwivMiwrxOvoBpQ2zrt0K9afXB3T7kUyFl2JOAyQdBOlnAhfgaXomfxAD6L0K/hbOd78IoK9teO4K3OE2jNRIgaCZJ2wiekLUUA0AmJpFAlBQAF/UwA0GvaA2CDEgAiAOreXnx19P+EhxDdfhtT8Ru4Eb2GxewyMq+Pnd4DeKz6c7g/+CSXBKxdWP5PmP/kGyOYTZxNjrbH4yaBKg2zmJlhZvGyeJkhYDbazi8zvGi0BwcB3TjYNoDm4Nk1thUCWv4fpzGmunP4y5nv4HpvAknWR+g6yuUfg2du8acIAH9Q8182AaTEk4PACVgt2k4jvDR5Es9ffw1RGnPNvm79JxUAQ/M/ApbveekzCmd4P679AcjML6XaX5nZT9NsVfafg34y8i4ERwbcDTBT7v9aRbDB3rMEgOG0thceQ8DowmNJEyPQNF6tfgNNYiTDcYQY43CfWtIlWYQkidlkJPO7SAWZi4TY57yPGUha+mkHV6KXMNF5A0UKdJJFrIgb6KKF1nQP0XKCpJPyiWQrdABYDZDyARiUANDJl5QAGxEAwzaARABUxDg+Wvxn3AZwPLgXY8FBNmhZL6JndUXW5/6slaC2BbEwmjqbGmyPx03BtGqQxcwMM4uXxcsMAbPRdn6Z4WUJAHO87BrbEwGdPqP73oVuA+ebl/GNxaexFC9y/b9s8yfb/8l2f9IIkB6yE4BUBwyd/6V3FMn/QydEVhS42pnE0Rtv4tWJs3DEMChnGT+3AFydc5fmf5IAGCSeVFBPgX+W6naBBdJEEgA6C0ht/7j1n+p4xe/p1n+3SO0zAdCIlq0CYJNz3UrPNglUaZjFbPOY0QGZ5l30khYykcIrqpjD29zWz/M83Od9clDXL7dasJP9cjaJi/lT2I8P4QA+wmPa6Twm0xO42jyG6e5peJUAeS5YAdAnAqBLZ5UtmOZmBQA9nIHsX7cB3FABwMaAAkQA0ImxO9NG4NcxEuxFGNTwSP0LeCD4DGr+OKNGRomTOI7F5CrG/XtQETuQ9HKMeLuwJ3x4WxMB9njc/PGoR1rMzDCzeFm8zBAwG23nlxleNDoQLmrCtwoAc+jsGtsIgTIBcG75Mo4vnsLR9muI8i5GnQo8t1hT/6+k/qoNIBkEynp/SQbw30wK+AidCnpZhGONE3h98gIuzEzzGM7Ok3yfW//JTH55YQKAtkM9quVtPWf1nVx1Dchz5fyfI0+0ElgOXUUAsEcASQXUNm6x3ywBYDix7YXHELBN9rU33+r2XYNaiJAsv5/2Bz9yPrmIOIuw5J7HnuJx2fOe6tXhs/QozntoJwu4kj+PDH30khXuY/+A82nsC49wF4Fz8dO4uHQM7Zke4maKpEdlLFuQAAB5AKwmAMiwn00ANyoB4NaADhMAO5yDOJJ+BTPxafTQwIh7EJkbIRVdVN2dcJ2Qa7QOeZ/EHu/RVW3+4qzLZRShW2dvAIe7AmyvxZ7DzPenxcwMM4uXxcsMAbPRdn6Z4WUJAHO87BrbFwFSfuZFgaOLJ/DcwsuY7E9SKg1Vx5PBv5b7KxNAmf0vdQXgoF+wsR+1lKbsP9X+0337YrSCJ67/EBcXJ7DUbrNSoMiFdO+n2nxK3q9Jua8iANY4/1PbQHL7z1IiATKpHlDrc/CvnP9Z/k+lBZvM/kuewSoAjGa5vfAYwcWDLWZmmDFeRYF+Fg/qgehAlaZ/Ebf4a+Q3MJ+eQydfRIw2dwII8xFU8t2oYhz1Yj8KkeBqdBT73MfxgdGv4NXen+HU7BPozESIWymSKNuimW7qBCAN/0j2z7X//O81BEBAHQFcuJ6AF6j3QxdeEaLW3osD1Q9gl/8QfLeKPlroYoHNAINiBFVvjLskiNjHjuAe7HDvWeUHkOUJuCOrJQDMJu82HW3PYWY71uJl8TJDwGy0nV9meFkCwBwvu8b2RYBKPjtxD99feAnPLh3le2uS6gdK3k/SfyICdNA/IAA48NdmgJT1p8w9lQ14LP9vJx1cbU3hu5eOYqa1iCRLIbh2X0n/2ZzvZlxp+5TIozIAnb2nwH6gFsjIAFCqANjcTxEATiYVrxz8c1cASPn/LWr/dfDPfRBsCcDmJ7q98GweKz3SYvbOmBEbmWUJHNfjfHyWx1zD308jlq8HXgUugnd0ny+KHHEaoRd30HSu4XpyFN10GR8MvopL3WdxvfsyRNXFcqOBzmwPSStDEm9hAoCC/VIJwHoKACd0mSTwtPzflwqAve6j+HD6a1gszmMxuYKWfx115wAOhh/AruwxjIa74DiENdm1eIjiLnqigTwR2BHuQ8UbMZ/kd9Aa9ng031kWMzPMLF4WLzMEzEbb+WWGlyUAzPGya2w/BLT5X5T2MdOcxzNLP8SLzeOoOcGgxV/gytp/7QHALf9K7f/IBJC7ASjZPhEApNqteXVca0/g1MJZPH/lNFr9DjzV+o8Cc0kCrE8A+I7LJQC8UO1/Llj+T27/FPSTwTc7/69p/UcEgFYzgAS9uu3fJnZdLnLkVgGwCaRKQ+yFxwwvvvBQRhtAnMXmK98la5DrPy0kJxIi59r8KI0Qizb6WQexaKHu7MYO514et5FzPzvYqxPJYnwF5ztPM7mw3/8gTkT/FvPz0+jO9xG3VAeALVkCoE0AVQtAUgKsUwIgCQABT5UFcAtA30Gt2InR1gOohFX4fhWhNwIPda71d30HKZEthQdPVCjHzy3/KmIMY95+5EW+bmeA7TQN7fFovjctZmaYWbwsXmYImI2288sML0sAmONl19h+CGgCoBm38cbCGRxtvoa3umcx5la4Vp+y+4Ey/qPsP9X5c7DPpoDDwJ8NAAWNJ/M/KgHwELoVvLF4Fq9Mn8LbsxNcwkvvyZZ8ZOKnCICS/F/276L7W2XFrTL3lP0vEwDs/M+1A5IcoECfyAAt/yePMLp3ZXXAOgqD9fakJQBuY37bC485aBYzM8w0XnQCyYuMA9K8SDGdv4m59AIOF1/AWLh3EOgnaYwFynaLS4jiFtw8RCjqCMUoROZgoXsNb3b+Ck7VQ2s2Qm+xj6Sdck/RrdcBgLBSBACdFKnd33olAIHL2S9LvwcAACAASURBVH4qDfC4FEAaADIBkO7GoeyncKj6Mxj198uWimIOF8WTeAy/iAPhkcEOIeUEtVLsZ12sxNMI3RGMh/dsUVzM5tFGo+3xaI6jxcwMM4uXxcsMAbPRdn6Z4WUJAHO83mkNSrTQQydt+G8d5RU5sjRB3GujtziBdO4sxMIl+P0FuJ0luN2lVZsuvABZfTfSyk5ko/ei2PMoqgffh6C+E2GtTmkhcAaE2j07QtWQDz/73f1l23trsk1egbneIp6efRFvdc5hNp7FiBew/J+N/coEgJL7MxlARIBqAUjZeo/LBYgAoAabDjLkeGnqJF6afAPz7RbX65OlHzv4U+s/Ctp53gwxJgLABzleq9dU8E6BPd27Z8r8L01zOd9KBMAg0Kft3S4BIKwHgNGMtxceI7h4sMXsnTHL8wxx1uOA3nMCVH066UvFRESlAFkHhROjn/QQOy0seRcgMh+eCNEpFrBcXEWt2IM69iLACNKsj37aQpQ0EaXLiJIW+mmMZnUCrckeokaCuJ3eZERivmffqzVuVgBwFwAK8j0Z7FPtvxM6q0sAlCfAbhzGnv7j6DlL8EUde2qHMeLtheeEuJ4dw07xIA7gw6i4ozeVVaR5gjSnXrD1DVUW79Wv/nFt1x6P5khbzMwws3hZvMwQMBtt55cZXpYAMMdr7Ro66Kf7tCLPUKQRBBk19zvoLs+hN30eYvEy3OXrCBtX4S1fh2h3gX4CRGT/fnOzNVJ7CioSp7dCtpVH7nnIR0Ig2INkz4Pojz2IfOf9cPc9gtq+h+CP7AaCOoQfcikjJ42LgtWjdrk1AnGa4GpnAv9u5puY7c2B+mTLoF9n+Cnrr+r/B2aApAaQDz2OnP/J/C9wQr6XXkoa+MHVV3H0xmn+EizNJ1f+THAr7rWt/5g82oAAIAWwk5JaNUOiSgB01p/WW+X8Tyks+gK3UwJgCYBbT5jyCHvhMcPLEgCbw4t9AIoEvawJODHG3INUnSPtQgWgA9M472LFuYF+3saB4sPw/QBx0UVS9BClTSxnE+ikC0jyLtIsRpJEiLIm2sUcWmKRCYD+SoJ+O93CWW5NAJTaALoYtARkAkArAMgDIBBsBEgKAHr9QfdTOCK+Akf4yNIUhZfAdQJWUgROFc1iGgvJJTwefBm+E25uB22jUfYcZr4zLWZmmFm8LF5mCJiNtvPLDC9LAJjjVV6Dg7ksRd5bgdOZR2/6IuIbp+EtnEHt+isQjQUI6qq0TpVr7rooqCyTSrzZdW2DZ/2B6n3XlWWhvFBsHwpk9TH0978f8QOfgXfvh1Dd/yAwth+iuhNeUOGgc6Py0B8Nge2z9kK3gTPNi/jawvfQTlsIqZcWB/r6oYJ8F4OsP7+nSgCIACDDPlIAUPa/4lYQZTHOr1zGSzdO4/TsZZb+kxw/15n/7ObWfxsRACzrJ+f/jO77pfEfeQCQw79WAKxy/t+M+R/NKT3vFA/FJQCWADCb2PbCY4aXJQDM8aKTx0JyGd1iBW5a4f6iKWImCGipBCPwsgpu4BVuA3iP+1HUsEsFs9JIRMvTtK/I+fgZPD/1R2hOSwIg7mRb+EJxMwEgSCW1qguAKgHwHPhEAFCpAHcCcORFOCuww3kQYVCH6zrcCWCP+wgOOh9G1RnnE+xUehq7ncMY8XexmuJuWew5zHxPW8zMMLN4WbzMEDAbbeeXGV6WADDHi9YgKX/aXgRWJpBNX0Jy5QTCKy/An74IdJKBGzsH+RRFrrfkOdjWyaXWzQUKMjcmN3eHAj1K8AxbMcv3h+MGm6NEEAWeaQrhkEscOFpN996H6IFPwXngE6jddwTprsPwxvbD9fzb+8HbeC1d/39h+Spea5zG801y/+9jxCUDwGHwP8z+Dz0Aypl/TQBw6z9uGxhgud/ESzOv482Zy7jRmIfn6tZ90phPmgCuVoBQ+a1LDy7vGDr3U+0/3Z9S4E8EQM4EgKrtVwaBuguAdv4f1P7fLDIZdvomEolKDFTXAAr+C0sAmM14e+Exw8sSALePF3UBoNr0TPSRIUEKMgVsISpWEGUdLOEyduBeNDENP6txmVgl3YlRdx9GcAB1dy9Cv8pH/Cudf4OT099gAoDk/0n3ziEA2AOAgn9PBvr0oFp/KgFwVRcAh1UB9LqHx51fQC3dh0T0kIouXzipF0uCHrzQQS3ZL2v9iwdQccaUi2qKUX/fO3ZaMN+TW3MNew4z3y8WMzPMLF4WLzMEzEbb+WWGlyUANo8XJU/6nQaK+QsQU28hvnAK3swbCKfOAa0eB+y563Agr4N3Dujp3yaLDvputQ4FdWQhT9tXilAuVmdOgDo55Xzvl43vR+/hLyI4/AmIQx+G2PsYgvr4rbZ+173/4vxreHHhNVyOrkCIDDWXgvih2R+7/A+y/+r1Qf1/qfUftf8TPrfgm2jP4uuXnsPU8gJ6/T57U1HQTvX/GxEAVPvPzv+lwJx2RpkASNJs0PpPFA6cgpQFxCjIQF5w7T+VABDDoEiEtXuUtq85JuVDQNl/EhqwvYRtA7j5Y8BeeDaPlR5pMTPDTOO10lviE3vo1deV60+np3E9eRkfD/4es5DNeA4T6WuYik5hIT/D3gHVaA+CYgy90Vk0F1tozfSQtDMk0Z1DAFBWn06opAKgIJ8JAGX4R39zCQCTAkQCeHgg+yx+ZvTvc80/neW0JC7LEyz3ZjAfnsZKNIteMIvYaWNncRj7ivejEu/FeOUgAo/UAMTPDpl5sz24tUfb49F8/1jMzDCzeFm8zBAwG23nlxlelgC4NV5J3Ee8cBn+jVeRXDwJXH8DlbmzQLPLKxeOw4F/OWN/01Y3ywGwJFspADb6auu5uSsjOJnUAJgIoPJI5HCyjMtGi7CC9MARFIc/Befxz8F54KcRjOy6NQDbdITO/JOhXpz08b2FF/DC0nF00xYH/hWXgnod6JeeuRWgerAJIJUBDAkAav1H8v+VpInzjWv45vkXsdxrSSd+rv+nun9lALjG/I+gJlUBlRIwCaAy+yTtlwE9kKdkJkkKANn+j+9H6X5WB/r0MVxiwNaGtyYAVmX/SYEiiQFLABhMfHvhMQBLDbWYmWFWxquXtJAWPT7J18SuNS3qCiyl13A1Pspt7MadQ9jtHWYDOzIWbMbzWElvYKZ3Bued76E520VnNuIOAGlM5jNbNcAtOOCnwF9w5l8RAB6kAkCZ/ZEpoCQAhl0AyAMgbI9z68OHR76Aw9XPYdy9D45zszyPWFP2Sch7SLwOY8bX1yJHXexB1R8123F3yGh7PJrvKIuZGWYWL4uXGQJmo+38MsPLEgA346Xr5eN+F/HkaThnngLOvwZ/8k04K4soKEVK2X5KB6+3lDOr+n0KzGm4Dt43Swjo9ctZ3LJkXGV8OehfSwxwgwBZWuC4OZc/8sPxkO15AMWjn0H2wS8jePiz8Kujd51PgCYAyAh7sdPAdxefxdHmCQSF4JZ/9BjI/h0ZmFPrPzIGpNf1v/Uz1f47bP7no+rWcbV9A2/Mn8MPLp9EL+kzaSCDdinc4DaAWpqvn2maKC8BMgIsEwAZ+YFl5B+ggn9FAHDGnwgAmpdqPhBJwNsuP9bO1TUdBggPVgBYAuA2TqK2p70xaPZibQZZGa8oafPJJhcpZtMzSNBlWT9dvPxoJ5vaeSJAv+jgRnycFQH7xBE8Ev48at4OVL0dXDrwteZ/g/nJZXTn+4jbCfJkK5vFlDwAiAig7H5ZAaAIAKkCKLUBZHLAxfviX0EnW0InW0Tm9AE/w33+T+GR8Iuoubu2MPFhNk9ud7Q9Hs2Rs5iZYWbxsniZIWA22s4vM7wsATDESwf+SRyhP/kG3Nf/Cs7bL0PMXYGIulQtKBMBa2v6lWR6sCVKoHjr7AfKytNCQRkRArSs0wGAX9dKAJ3Z18/lzWbKBJCCem0MvZ7cm/gKp+DvRM/kJ0BEQOEGyMbvQ/HBzyP56V9H/b4PckLkbjEM1ARAs9/GuaXLeG7lGE53z2LECQfBP5EAvnL+p102JACkDwC3/eMOAA481yPxPntzVdwqjs+dwiszb+Lt2QmkWTokAMj4T5n/DQiAEjHkO6oEgOfHUL5fpIJJA1IsUBkBmf+xAiCn7H8paadUAkQ03EQKleePJQDMT5YbrWEvPOZYWszMMCvjRSfpdjbPXQAo2M+RstQ/K1KkwQpyN0WUttDLlxDFbSR5xMY1/ayFpeg6oriFqrMLaT1Ca7qL3mIsWwCuJy8z+5rv3Wg64ZLpH5nlUOs/ZrYFBCkAVAkAdwGg93wyAVQKgNCFX/HwHzv/DxvlJIg42I+SDq7mL2CxuIA69uFQ8AmMOgcQYgxeXmVVBZEsW1cR8e5CbY9HczwtZmaYWbwsXmYImI2288sML0sADPEipV937jJw7E9Ref27wMI0kPRl0K8l/lxrr4ItHeTr7H4Zeh7/DvtCb6Pc/H3tcBqz9n0K9inyZOf3cusAFewRKaCd4OjPUsMAlnW7OZxAtRck+XlGKecAxZ770P+Zr8L51H+F2sjd5Q8w21vAs3Mv483WGUzFUxhxhwSAbAMonf5Z6j9oCSgDf3rNFw6o9Z/nuOz+TyaAJOF/duI4jk69idnmMqtHSarPWX/VAYCD+JICgDL+RCg4jioz1fX8KrtP6gFSADABoJQAA/d/RQCw6J92bzo0B7xpFmrnf+01oe75yfhv4AFgSwDMTqT2wmOGF194rGrCCDTCiwL/OIsHQSmdWPpFm9v/rRQTWInm0XXmufdr7kaopntxyP8Exr37mCWmXvZL8TVcb7+KK9FRtJ1ZNgCMGgkrAKQDyBZdSgQABfmCSgAcSCWAMvtzfdkFgNr/cQkAdQAIHPh+iIP9j8J1Khjxd7O7fyK6CLwqDuJjbKjYSK8hzvqo+Ttk71yuq/LZYMVJKxjz92E02LtFwfnRv5Y9Hs0xtJiZYWbxsniZIWA22s4vM7wsASDxijor6L/0x6i/8K+BuUUUeczXf3bk19l4GshBv3qtTADojL6GX5u4KVd+JJvIrNCQtaUBJWk4Z3NZhrCGGGAzQBXUrw3+9foUEOqFOycVTAZIiTjJyl04ro9sz2G0/t6/xO4HP2o+ke7ANaiN3tXuBP56+klM9CbRy9qoup5SAEipvy4DIGl+ue0fqwHIA0ATAOz+T/foQJT38OSVl/Hy1FuIEppLcr9lRACozPwqAoBq/0k9QBNgTWaepP1kAMjBf5YzAUDP3P6PpkRJASBLVaU6gOfLetOurFjhuaOmAREANCfUYj0ADCa0vfAYgKWGWsw2wozMPsrFQdLMg/By4KLRm0OGGCPBbrhibVuX4RVjOZ7CxewHmCtOo5bsxQ7nPuwRj2JneAihU8d0+haenv3fsTLdRrScIOmmdwYBQIG/pwgA1QmAA33uBKAIgEEJgDQGJGb2SPK38fj4zyEQNbgiZEa2ky7hAr7HLQAPFZ9ig8BGbwqj4W7UvaFBDl0oWtksoqyFXcED7PIqyIlxGy32eDTfmRYzM8wsXhYvMwTMRtv5ZYbX3UoAlGXus+ePYvfX/yGcs1eQudLUb5WhH9Xu6wDfUwkSbbSn+AAev/Z2gEoFEk7Jc7+3IksgyoG46a7yAtLwD9fSLvG8/VKAPyADlBig/Jks/1ebYKUkdQuQ62aFB7/bQ14fR/uX/yGqn/tv4fvy/nI7qSDZGE/ZOffiCOdal/AXM99CO23CQwHabava/6m6fFn7L6X/FPhr6T9l7V3Hhed4qDgVxHmC6WgGT156FSenL7BXAO0fyvyzUb8Kuk0JAFIPpGmBJCelrpT/8+8olwCQEoA+h+YbfdA7EQCl8gLK/FP7v/IctgSAwQFqLzwGYFkC4B3ByosMSZowNZcLcnBNWeJPB3QmIlTI9A8+onyFW9pVsAM172bZlrzIgcsErkev4lTrr5CkPewo7kda9OFVPFxtv84lADERABFdGbayAmBoAngzAbC6C4DHdf+qBWDgYK/7GB7IP42+aMJxPLhOwO399hSPoeruQC9fwUo+AVFIHpb6rYZuDXV3D3dS0EuBHL2sye8TCUAKgi2NmcFhac9hBmDZc5g5WFb1ZYyZPSbNILN4meF19xIAOXrL88i+979g5Lt/wSFhWqusBm9V4K/c+WkERYe0rPUAJD34oM4/g5PGnPEdLOTorrK25ntpvTVIieCTPn3Nm+rfmUrt0rv8A9V3KZMApAbwqV3g8HvmMUnZC0Q/9RXkv/y7qI8fZEJku5AAZQJgujWHUytn8Y2lp5AVMWrUwk8RAJzxH9T9K/m/MgLkUgAK/Dn4H8r/Q7eCZtzGycW38PKNs7i8NM3+ABSs55Rfoww97Zay/F9NLVYScP89tb9ovrAKVbr8k/N/SgqALGMPgIH8X5v/0X4mMiATyNi4WqtCStOjLP8v+wuIAoVDJQDDeWAJAIOj1F54DMCyN8/mYAHwXQ9ZnuJs7/vY7x/BDvcervmf61/AQnwFTj1BnHXQTheRoIMkS1C4fRwoPoLD7t9iNvf5uf8bC9EFPF75RUw7JzHZPIf2TA9xM0XSJzZ4CxMAKKTUX3kACOUBQGSA9AAQcELyAHBABAC3AVRtAQOMwCt87BQPY6yyF25eQQcLmA1OYFf2KA65P4XdyfuxI9gHqoWiMzWdRNvpAp9465UxJgqGRIAs0BI30f63tWu3xEr2HGa+GyxmZphZvCxeZgiYjbbzywyvu4kA4ICIrtpxB823foDwqd9FeO4i0nBI8PMAiu9VG71B5p/+TdmUctAvXeHWRFeyB1sRk+y79JbO0JfM3ogMoBIDTQoUpGqkmn2XEhAJCgq6ByaBJE3YqKG7/By+c3M9FNQXmV9Q93JpKQ1M30P7AmiZ+HokQO7AjRNEj30a2Vd+F/X7PwThBtuCBFCzgO9131q6gFeXTuGF9itwkWHEDYat/6i9NN93D53/uf2f8gHg4J//Paz9pxaA090FPHPjKC4sTGKh3QR1B+CafcJdEQAcwJcWqvvn9n/6flKpBEj6T0E97fo0z5BS8K/d/3NwacBgnvE6SgGQKwXA2tNBuUNFeTrxx0gPAL1YAsDgXGovPAZgqaEWs1tjRmoAvibRSZ2C0iLmsHMufxsuAux2HlEZauovKg/eQWu7ouDs/0x2GpPxCSRJjCp2ohXNY6p9Cmm9h/ZKB525iAmANJFGJVt1EaLg9n9MANxUAiDbALLcn0sBSgRA4GA8eQD3iI9jv/9+hGEVoAtcESJwauzaGuUtNJxL6Gdd7HTv55KAGqi9os9MaprHPG67yf7L+9oej+Yz32JmhpnFy+JlhoDZaDu/zPCi0YFwUaNMchqbr3yHrEHX8DxLkTUmkLzyZwie+1Og0Ria++nMKKV8tbyfa6VLgb++NRp0AVBjNQYUzJNykzLvaxZZl00p4E0CpgzgBvkF8h7kJvAq0l/l/6eLusldjr4TvUnRqzuwKyiodICCf61A0NuiofQaVTB4OYRbUgLkLkQ/Q3z/h1D88u+g8vgX4Aa1Tf6AO2PY83PHcWzxdVyILsETBWqut4oA8CnAZ0WArPdn6b8K1odtAIkAoBIAH3S/fqU5iW9eegGzrQZ6cZ8VAqQE2TQBUArMJQGAgfkf1f6XW/wNCACeH4KVAST/L3cPWLUnNiAAcsr+O6vnrSUADOawvfAYgGUJgE2DRQdzK15A3afWfSMs3V/uzyMteixlnxKvYYd7H0bie1BXrewa8STazhT7BOzIH8TuygN8TYvyJlrJLCa6J3Fx+QV0q3NoL/QHLQDpJLWlCQBqYUM1/5T5JxNArQAgVQBL/hUBoEgAj14P5Wtf8H6bCZOJ7FVUwhEcTD+BEXcfAqfChImWtxHepJ6I0g5E7mI02LMtWO/NTDh7DtsMSqvHWMzMMLN4WbzMEDAbbeeXGV53CwGQ9TuIrhyH+/y/gv/Gs8jTTNb608JGfaqGnzP9KvCXfd7kGEoFUxDN7w3XK5QCQJDLe5xQmpaHk4qQ+7LT+iT3Zp++TAbxSpo9iNU3s8tU4E/rF9T5iLLAWiFQJgMoYCQCQJsFioKd5XPH4/sYusMbGgYq80DKMXFXAcAJcv6t2hegoC+ZFEju/QCKL/0jVD7wZThhfTPfeEuPIY+tLEvx7dlncaxxAstJg93+Ky7J+bXbv6r1d1UHAG73pxQALP2XBoCkAPCpHNQJsZKs4O2lK/jWhRfR6ndRcNG/avtHOG+gACCVAO0nvv8m6T9J+bUhN2X/tQGgUgBwaQC9z54Cqhwgc/jv2yMAchAJUF4sAWAwhe2FxwAsSwAYg9WMZ1HzR1FxR5DmOaK8jdnoLDyngmY0h9nwBHreAry0hthtArHHtUDtfB5FCjzo/Sweqn6GSQJf1FDkAt9c+W1MTV5Db0G2ACT2cKsTABz8q+w/kQHk9s+qAHb8pweZAApZAqBKAjzfxxe938Eu/yHO+HezZazgmjRWzOtAGmDM24dKcOdf2IwnVmkFew4zR89iZoaZxcviZYaA2Wg7v8zwuhsIgLy3jOjkNyG+/8cIrp1CTlZvuk0fBfS+CvLpmc38FBlAkaAmANgYUGKrg/4h0gUccnrnmns5KHMLuCTHps8pSfDZzpmCQsrk0rbJp0nFXRzck4qACQMZgjsg1yF5V0YBv1Pq06xLCLSqgMkFXT/OjAN9f91aIJcEwHpEgDYNpKFEBHgCjjc0B6R7RfIPiPc/Bnz5t1D5yK/AucOVAEmWot3v4GtzT+H4ykmIPEPgUmcy7fyv2v8NjP90y79yCQC1/1NeUE6AilvF1fZ1nJw7h6cuvYY0Szmop5Z8G5n/SeGJ9BGgsbIrgyQAOLtPuzGnctQCaZJJ9/+84FIBIgDI7Z/VJUTe5MprgE0GVneDHMxVrQDQ7yvyiLL/5fp/Gm8JAINzqb3wGIBlCQBjsOiSkBYd9PJldNM2fM+HhyqKhDLcBdwiQFCMoJ0toB0vAWEMkXpIRQ+N5Bome29gKbmCerEXVZK2I8C0dxrLE03uALDlWwAqAt4hBYDvSCUAXaiIDdct/1T9/2oCgAgDF16zjh3BQewI7sVe/1Hs8R7FmHcQruNJBnWbOd0aTzBr0HY7kNlWpoao2eukGWAWL4uXGQLmo7djCYB2+U9bC8he+hPguT+DOz+JnAN/FeBTAM5F3trUr6wC0ESADPxXBf2sGBjiLNIMoq8K63Xd/TvtBpZpy85OlI3njC27uUsCwKGgjpkG7hyPXDhwaJwiAOjfbokIkKxE6fvogH7wGv1ISj/LtgFUxlg4lOZX9eO6Hl17AjAJoEoC1IY1CZDsexTFr/wPqH74l8g98I5TR0pqRaAVd3CjOY0nlp7F6c5Z1CmD7womATwK+rXTP1VSKMM/bfxHKgCeOmz+58ElS27HZwLg5bnXcXzmbZyevgZq0e3gVq3/BBv/CU00KRW+bv3Hav6cnP8zsoXggD8HKUmUAkDX/SvDQCoD1qXA605BbVmhCQBV+jLoAlBayRIABudSe6E2AMsSAOZgrQrQ+mj3G1hOJ9Gp3sBScgNpEWOHvw/VfA/CaC8zywvhW1jOrmGveB8Oe19Anmc4034C55pPoFcsww2qaE50EK2kiDvpls7+0wWdg38O/MkDgC5QjiQAuOWfK+X+viwP8AJpBEjy/9Abwb7+B9AqptD2ZpA7ZKSScgnAQ8HPYrx4EDVnHKPOAVT8EcZhO9f6bzT57DnM/LC0mJlhZvGyeJkhYDbazi8zvGj0diMANKEfN+cgnvw9iJe+DnSaKFRN/MDkj4IhyvJr2T8F9RQUswKAsuXq70Htf6nhj66Vp2xtn0z/5P2TsYJSkQE6gieHdx3Qi3JrPwrfiSAgOX8hVhEAFNISOcCkgA76y4TAoPNAuW8gqR3ot5O3lPqB7Aug2gTSMykoHdIfqLIGVQ6QHngc8Vd/D6OPf04SF5shPcyn5XuyhiYA5nqLeH3hbRxrvoZr/RsYdQOV/Zc1/7LeXwo4dP2/NgCU0n8iCSjwp45SkgQgHJ6+fgzHZ97C9HJDmUQrAoDsGZRcv7xbZc8pmmfq525AAMRZiiKVGf8BAUDKDFoy1SmA1QIbEADa40Kjqr0kygTAGoMKSwAYTEF74TEAyxIA5mCtIQDitI8kj1CIFIWTo5c00RLTUj7kCG4R2IkXWS4UizZfufK4QAWjrABYxg2c7T6N5kQP/VaKhAiALXwipxM3X48HQb8M/mU5wGoCgLoBMCGgugDsDh/C59z/jq93aZohQx9p2EI3XWGcemIRfcIoL+BmNexw7sUB/30Ycw7CIabhLlnsOcx8R1vMzDCzeFm8zBAwG23nlxle25UA6KzMI/j2/wjvpW8hS7Kh5F+7+1OKl2v8Vf0/B/7S/V9mx0sGf75KnusaaTYJ9ODELgo3hugksic71+Qr/4D1dgP3ZSettpJ6s1x/dau2cvaWSgVybSiovP0oBneTHLnyAciEC5eNogWTA7R9Khsg1cKguwB9r3XaD3L4SGoA6jpQNgkcKAKk90GZBMgLF0hyZPe9H9Gv/SF23Pf+O4oE0C0Ar7en8NT0i7jQu4RGtoiaSzX8FPzLEgBZ6y+z/0QEyH87rAzQtf++I43/AidgRUeU9fCtyz/Eiemz6EWxMmPcmADgaQTV+m9TBAA3mGBlgS4TKBMAshRgaAa+agpqn0h6UXUY4PmuuR+RI7cEgPnJU69hLzzm2FnMNsYsTiLuzeq71GdeLmW8KJtPXCCf0AR1B0iRFQlm8tOYL87AFxXsTo9g3D2E69GrONf6Lu7zfxq7vAdwvfUaZsUptOMWWtM9xEQA9LKtTQAUhaz3HygAtBpAlgRQxp87AFDgT+Z/qi0gqQJcknclI7iv8kkEXogUMTupkn9CkI2i5u5ib4Qw34HQr7JvwnR+ChWM4UHvM6i4Y+aT+w5cwx6P5jvNYmaGmcXL4mWGgNloO7/M8NpOBICW/a/MX0PwF/8AXX7yjwAAIABJREFU4duvSm87Xb9PNf6khuf2fUriz/+mNK8shi48lgHIcfyaCv7lDRiQZMBIlTIJEI4PRBFES8v/VXBVbqRE9f/lVoGc/lUDNAFAQf4arwD+XC4TWGeJM6Qih1c4SEAy81KHAGnzh5SIgZzq+EtdA9Zsit9jYoB+rz8kAaRj4VANwCSA9ATgrdP7fSA+/CGIf/A1VOt31v1Rluc437qC/zD1HSzGi5xIk/J/avdXyvhTpl8bAnLHR0cSAVSKwc+SAAjdCvpZH7PRHL5z4RhOz12RCX1SbEi7B2nWV1IAyOCfxf839d2iWn5tAKhLAEgBkKcF+wmQ/H/VxFAKAFKPaPXLTbPGEgDmJ0aTNeyFxwStmwNa87W3/xrddJmD+9AZkUGsK/vVtvpLIBMTj5hbJ4dTBPCdsBTAF2gnS5gp3sBMfAb7nPdhXBzC2fYTWOhc5hr4Tm0WV2ZPoTXbQ0IEQD+DQyzwFl3oxDYgAMgDgOr/qRaLnrXcn4J9XxIAHv8t4IQuxp1DqPf3I3Cr2OU9hBHnAGf2czdCkseAm7JDb96ndQE/HWW/gMhZxkoygVF/H8ZxP5yCUgF0USC5F526ybjF2TblAvYcZj75LWZmmFm8LF5mCJiNtvPLDK/tRADQb1mZu4bKn/46/LffQOYHXFPPERYH/xTFySy/JABUCtTLUXh0bVfkQKDM9OjflP7Vrv8Vef+FJAUCXxr4tSOItiIA1oO+FO9vuGdWtfQrjWJ1gKIAyn3jWTQga9nLFAGbCVK0qUwEtZP/2s+VrvEqwE+05pzwCaTyodwuUPsClEgA2l6We/CiCPFn/i7C/+L/3dLJo7W/vxV18GbzHP5y9juIsx5c5PBV8M8kgMr8c80/EQAk9y+7/3MHAOn+7wqPa/8b/RW82TiDl66dwdXGDHxiDkiun5EsXwX/tF+04SMES//Z+I8WzuPJv7X5H/3Nbf24A0CBLM25BIDtHPRCXgDcNpBaAObKEHANbaTl/5qYWqMA4DSiUJ4UpU3bEgCDc6m98BiApYZazG6NWZr32diPDs+9wQPcsi7OYiRZxC0Bqfa/lc2h5ywhStsIQh8iozFd9NM2msksZuJTGHXuwePhl1FxxtGKZ3ASf46F6UV05/pc/5/F0iV2qy70+5kAIFaWztDKAJDKAGS234FbcVkNIEsAHPYEIELgSOXL+IT/64iyFfY+yAWx9w6rJPysBs+pwilkDRcH9iUcSG4VoYkszZgAoKDfdV1FlpC6QJIB22Gxx6P5XrSYmWFm8bJ4mSFgNtrOLzO8aPR28QCgzH/l3/w6nAtvSzk8PXR7PyIAyq3+VNZfBv6KJKisCZxkPzgJaBhIIiDqA0wEyHsl0UsgGj35N5UO0Bi6PynfS1HUpwNttXsKHRma7C5SExB5UeoqsO7q9D4RH9yVYP0P4E4EtHBQmkOkqhTBr8jX1yMBKKEiMlDLQ1qy2OVAuPnV/w07P/+bJr/kxz5WEyVEmkw2Z3Fi+TS+0XiafROqLOUHkwAk8qAsP1eHrJL/SxKAav+5/p/q/kllIVwEboiJ1gy+P3kUF+ansNhpwSsTAEQCsFv/8GfT9/C1+R9NJdX6rxz8M8ZMIhRASrtT/l3oshAiDTJl5Kg2va4HQEnqL/et/DySKVDgT+7/62lNLAFgME3thccALDXUYnZrzPjQLHL0szYWkktIRIeD3CDZgbrYh4pf42uNi5BVAq1oEX13WTrIUr0WgChvYqp7Chfaz6DZm0GQj8Dd7WJlpoPeQh9JO0VG0qKtTAAoBQBn/JmiFXBVOQC5/hMB4FDAH7jc/o8JAfYA8PEB/+/gg5WvwAOpJLZHsH7rmWM+wh6PFjNzBMzWsHPM4mWGgNloO7/M8KLRdzIBoCXPneUZuH/+mwhPvIA0UJlsbuunsv8czMuadl0GULDsXQA68GeZNNm/y/sm+B7AJQEbL0wArPQhSBFAUeOapRAhRNGXDf2EB1HEgxFFSq2aExWNAUVKf29ioTIE+o70/E4LkQ70uzcYV5BkXBMBRGAQCeCF8ndwz3rKNpdKAeizKtSRIIE2KCQSQIzsRus3/xy7HvrYJr78T2ZImQB4a/ECXl0+heeax1BxBOrk50D8kMr+MwGwSvpfVgBQ5p9IAF3/H7J69HzjGr55+TkstJro9fusTCXJPvE8VLdPmfxB9p+rT5T7v77nfhcIgA1LANYSALQLSsoUwmY9EsASAAZz1V54DMBSQy1mt8aMav37WZedP+mkBKdAFjtIvS76zjJ6aQt5ESOloiynwM7iMHa590NwZlpvX/7RS1ZwtX0MN3onMCXewMpUB72lmA0A13aVufU3+3GPKAZt/9YSADLQd7kUQJcD8GuKEPD7NewWD2N3cBh7/Eew230EHgK0nCl0kxXO7Lt5yB0Axtz9rLK4Gxd7PJrvdYuZGWYWL4uXGQJmo+38MsOLRt/JBABFMv3lWRRf/x34L32bK+K55n/D4F8a/7HxHY0LdZ2/kDX+umierOBp4ezKBvcDeQ7RieHEQOEHVK2JghSEbMqXQwf/9Lwq4lpnF0mSAEDMLm+g4JzXkf0A5XuU+aXvTM8U2OsA/Z1UAUQCUMJEkwAbKQLSdNgOuVKT4/lnKAKAP1+ZC1ZyOLRdbiVXQCQC2cd/AcWv/hGC+rj5BPwxraFj3mdnX8arjTdwtncBVVeg6lI2X9b+DwwAKcGk5f+qBEASAxT8S/m/7wQInQpWkhW8uXAR3zj/AqI4Rk77jvwYOfMv+Z0yAcDBP7V2LCfc1iMAiH/RCgDaHe+gANDmf+t6AKxHAJQwtyUA78IEtBcecxAtZpvHjAz/qNdoP+tgNjuH5WgaftXBzvRR7PQPoRCSKLiUPoPrxVHsSh7H/f6ncCA4Ak95B+hPm0vO4Tuz/wyNqQai5QRph8xDNv9dfjIjSwRA4EozQCrPG7T9c5UCQBoCclmAIgYezb+EmfgtdL1ZZEhRcUZQOAU+7v193Od9FI6gC7xAP+1ipbiBKnZiPLh3Sysi3ot9YI9Hc1QtZmaYWbwsXmYImI2288sMrzudAEhb88i/93twn/1z5NrtX7v7V0mSr0z8KJFPrf0oo0+RnU9u/CXHfh38U7DvKz+Ad4KSMudZJksAElINhNJEjxkEupmi9nqyMwBlVwQyFIJKCLlgmwoaV2997Q0YDSOjQSRS8s2pZCXb12tq88ByJwEtD1/vu3OLv5vLAohsoJLIPJVeBqJakz9hLQmg/QDWlALkuYMiGEf/l/571D77G3C1n4L5VHxP1+BMd1Hgrye/h1cbJ7GSLiN0BUKXAvqh8z8b/REBwLX+0gNAdgGQgbssASD3/5ANAK91ruPEzFk8ceE4uzJQYE9mfQQ377I1BMCq1n96utBUycWw/l+ty5J/9hAo1iEAqLuDNAS8XQKAMMnYRODmxSoADKajvfAYgKWGWszMMCO8sjxFyrQiQJ0CGu5lLOc3WMoVeDW4SRWu56DRn8Rs/wwa8RXs847gnvBj2OXfj6o3jun+m3hu4Y+wPNlC3EyRdOnEv3Xr/yVKBdf204XKoWduBygJAO0BwF0AqCMA1/6TJ4B87yPpr2FneAh+UUOQ70A9GMdKcR2T+euoinGMuQdRc3ajXuyG6wRIsxjdbAWhqCP0a2Y76Q4ebY9H851nMTPDzOJl8TJDwGy0nV9meN3JBEDebSD54R/DeeJfAe0mCu7bphz8SQHABn4k5Vft/SjrzxFdKfinwJ+llSrbvyr4l9lvzuhztpuCdiW778cQSQqSXVNtgReMoiBSIaftpRBFhQ3bhOtyNl9Q0qKQ3gAc69NH8jbV/spSmfnXBn1lQoAD7wSgMUNHudU7WmXjZVvB1a0FBwNZQUAeAiVzwdJWpOqA/A6UDwDFhaxIKHcFoO8CoOrAJQNlyWcgpx71938Yya/+Pur3b61SAG2YmGYpenGEfz/zbZxsnYbIM/husTrzr4gA8gPQxn88pQZGgCT9J/9+pQBwQ7w8+zpemzmDk1NXGN4yAcC7i9z7Swm2VQSAvLUdmAAOPABuRQCw+Z8M/jdt/rfOqWEjAoC8ASwBYHAutRceA7AsAWAIljyBSAIgxnx0g2XqY96+QZ/6gosA2uimDbT7y+jHXWR+D/1iGf20hXayiOXeJJK8h9SL0Cm3AIyoxcvWJQBkex/qVOPIzL9+VgSAzviT4z8TACVPgNFwLz6R/5fo5g30xBKivAUnKHCf+1M44H4QfbHCr3XyRbSLWb5IH3A+hHH/Xr4Yb2VfBMNJdMvh9hx2S4huGmAxM8PM4mXxMkPAbLSdX2Z43YkEAF2Xs34H8Ym/gfut34ezMImCJPu6xV9FEQGrgn9XSvxdCv51C0AKyCmYVQEvp1I5XQvBkZvMmIss5ri/yDwUharTp8CLZNlpBuF5CCqjEH51tfmf3hVkRRC6QErfi0oPyFtAlf5TAE0RJmfnqSafNppw9n9dMoC8mooERZKopvAqe6uDfvptnHpep3uA/j66dECTBvz6sCi8CEJJNNBC5EOs/1bqgUEpQAGHCAJamzLRbgXJF34D3pd+G35lxHwivkdraAKgG/cw31nCXy88gTOdc6gKT7X9WyP/V/X/w6y/lP77TAI4cJUBoC98VgJ8f+IoEwAXF2aYKBgQAHIqSRM/7f7P/JTDjwEJRPJ/9uySD5nRV8RKWQGQ5VwSwKQU4U0EAHcKyPlx01Ju/bcBthsSAMSHNaLlLS8Mfo/mjPFm7YXHGLJVfe3N17471qADlNz829EKapU6QqeGlDrZZz0sFufRiVcw5h1EV8xjKn0DGWIEGEEquujFDRSpQJCOwi9GEbpVXFk5ho6/gDRy0FYtANP+Fu8AUBRS7u+p9n/0TEQAdwCQXQBYCTAgAOhv6Quwz3scnw3/a7gOea6SCY/HZ9dJvIYmJnF/8VlU3TH4qHEpABm6zGfn0ErnUXd2Y9y5H54TqJZ/5HpLY3LVBWDrkia3c3TYc5g5ahYzM8wsXhYvMwTMRtv5ZYbXnUgAZGmC6MJLcP7D/wzvxtvD4J8Cae32z3+XMv8h3UAUqgWgcukn0oA7BXhSbk8GfRRgUyBOAXg6vL5TeEXBvl6IW8hYfl1wq0E/COBXd8hWemvl/NRdiIJqep3e9wL5PXQNOCkXtDSfxsR9zvYXKWXYZakBm/WVt8tZ/ES2JCzosSYAJBKAyICNjAJ1G0DO4Cvig0oYhEBeq0BQJwEuPVDeA/R5ZT+ApABIaSkUOUKBK4kU7jkCfPWfIXzsi+YT8T1aQxMAS71lXFy+hicbz+FK/yrG3FA6/rPkX5YADFsArm7/x2QAyf+JACADQOHzMzFIT954kUsAbjQWJQFAhQC6BaAyAKSfRrubyAFqHU1jJHMiiSDK/Os2gLwrNX9D5oFc/VEgTXLkqsTjvSYA+PtaAmDzM9JeeDaPlR5pMTPDjOqP+kWbg34yBSycFEnRk8aAiLkkoIcGenkDgRjBWH4vxpx7WZLWS1fQy5bRjhdwPn0KM/M30J3vI2mlfGLZypluYsIp2OcHtQLURAARAOT4z/X+Lpv+EREgFQFkAuhiNN+He8Un2BTRdytwRQDP9SFyF4FfRVx0UEv2w3fke04awPdCeYJ3fCSiyzcCRB54TojAqyDNY0kKbOGuCWYzS462x6M5ahYzM8wsXhYvMwTMRtv5ZYbXnUYA0L1Af/YC8r/+JwjeeA45ZdMpDqMWf+Xgnzr1saO/g4Ld/FWmnV7joN/lwF+IHCLpoYgoC0v19uTenrMreiZk4kHW7K/uqKd7Cemwm1vG+XU41RFp1JcqTWXqcvBGKgHO/lOQTd0H6N9coqACQVqHg3wVcNPfsZL9Z7E0BSQiQMv09W7mID2RpEGZBNAEAD3TstYbQJMJ+vP4ewjkhJUyPXxHEoBVBoCo0O1nym3qCpKlw0H8ud+A++Xfhl/fuSXukTQBcKM9jaNzr+Nk503MpXMYdYMNCQDuNM2EgCwF8CloZxJAuv+HToisyNFKOvj6hWfx5txF9JJYZfFLlRqKABgE/4VsMz24dVyHACgrACQ3U3BHAUsAmJ/bfmxr2AuPOdQWMzPMboWXdACVriKzvYs4G30b13svYVdxBB8c+woOjXyM2ce/nvvHmJy6hN5SH3E75ZPLVg5mywSAUG0ANRkwDPhdiEBw8M8EgOoAkPb6+NnaP8Lh+s8OwJYnX8GESTOeQz9cQp4UcJIq+wPsCPchy1LkIF8FLQ8021d34uhbza878Te919/ZYmaGsMXL4mWGgNloO7/M8LrjCICohd7f/FMEz/875FRTz0E+OfhTUM/F2gAH/1T7T+Z0qsafIjoO/CkNK80BnTTirDWo/R4Z2ZHvnUipuTpyEgqqVQTZ+6uFDf/WWQqSbwsHfliFU6vBdcj5n2TaDsv6SaItMlIHUOvBEgnAbQrp+0g1AS+sAqDAXmXmk0hZyufI+9HNCgMaT2oBTQIQmaC9APR3JSUA96ZfRyrOygQiIArkPoE3XFaTABkH+iB1AC2kAnAFRIVKAaSBIJIc2b6HIX71n8N79G9tiftK2UobON+8jO9MP4uJ/iS6eRs1j+r4da3/sAxAtgNUwb+u/afMPRMAHptxV9wKulmE2d4cvnHuhzi7cE26+iuvRuZd2LxPdgCgdSnr79A8oXlR9oAgsUZJAVAmAKidNxsAEimVUFvBfGAsyO8VxcAD4KZpeYsSAMZFkL34+kJ/qwAwOJfaC48BWGqoxcwMs/XwyvIE3aSFwk2QoIs46yJxukiKLpKsh060gmvNlzDTOgckLsbEIWT7W2hMrHAHgLhDrDddG7eunF0SAESgyxIAaQAo1QADA0AV8A+y/wFdjH183v8tXGz+EAdq78eDwacReiP8W0nG38ym0cIUCmbOXfgihIcq6sVeVL2xLY2J2czZ3Gh7PG4Op/Ioi5kZZhYvi5cZAmaj7fwyw+v/Z+9NoCy5zjLB78b2ltxr01IqS5ZkI9kytts2a2OWZoBpFjfMwAG6ge5z6KZNN93D9MKYhmkOp890D6fpZpptGAND05gxNqLBtoxBtiVbthaXVNp3qaRaszIr97fFfud8/73xMvJlZmVGVamUkiJ0Si/zZcR7EX/ciLj/93//93Ht14INoOjxAFj70u+h/dF/K/R4LWr+pco/k/sLJf/SFmDtkQcU8SPFXgENVr0HiJlMMdlXWqjcXDKbHClW9G1SV44wE//iHwsvBAEazRZUqwHHD+Cy2m8TUH6X1h400QW2F4h+INsBtrAZLCr3OavrscEFuL8UAuTPVrF/uC8CAmRAQiZAKvsh85oyqMBjKpwAuGGhhcCfxadeQ3N/ioUxZ8+5BMKyE9jzX7xHIIC70yDpIQWxE5lL5g4G3/rTCP6Hf7ZnWABpluHR1afx0bOfFLcnamY1PEP5ZweGUfi3NoCuQmBFAJm0ixjgFgDASrKGF7sv4c7nH8bLS7PwXWed+r8bAKBE9d+uBYCx5GmkgKF0eqQcAuZcXDD55znbAQDIFUtc2yT/ZCnULQC7v5nWD57dx6pYs47Z7mIWJl1000Vhlq24J9DBOTi5jwl1Da5R7xBKUk7UWmfIdIIcKQgMUCeA+gG9aBmrySmEaQe9dBln/UeweqonDgBkABjewB4HAJjsE20WBgBtAKkJwBaAwvLPtAAUIoBOw4Hne5hIDyLNU/jZODK/h7Z7ADPqzei4Z3DIfRuOOO+F5zWFukVEdJCuoavOIUp6EuOZ5hHsd2+QB+rrfamvx+pnuI5ZtZjV8arjVS0C1daux1e1eL1WAADu59LpZzD5n/9H6NWOqexfKPlnUs+EVxgA7MG32RDfCyOoKIFqplAtqis70GmGQbheHS9mQzI3YrLuaPNaypeY+NMCbz1fNkm0EOE9F81mC05jEgi40VjpxNjP4dvM7XOFMM/QZJVDCscaqdYIOOewZvKiAWDdnwwCYHZkAxDAt1IyDSJoCgmO6gJIUsqGc8OcUA7bE5hdpqL2r9suNOMWjswF6WZQ6B/wMyLrDCCJ6LorANkCiqKJcYb06jfD/bu/CfeGr3nVCinrfFiNTtjDsZUn8fH5O8TVwYMuCQAW1X9b+bd6ANQGKAAAoxXA3n8XrvKEAXCmN4cH5h/BI2ePY76zshEAsEyAQkiaw07GhTBFbHwp/se2iUL8z46QsgbARQMAxbC8wLReGAAy/DayQrh/LLDVAECFe2n94KkQLLtqHbMqMSMqbfrJxLdTa6Gvn3DuQaIjHFK3YMo9LB72vqWfFer55lvMneCl+F7cefY/onM2RLxGBkD2qt2gd3v0PA6XiT+r/67p8y8AAFb8RQCw6QobwBNAwPb/BwfxrcG/xoRzjbgmdOIFLKsXkOYJlp2XJfmfdo+goSY2PMTLbAhuQ5YAxQDb3vRud/k1uV59PVY/bXXMqsWsjlcdr2oRqLZ2Pb6qxeu1AADQuz2JI+T/93ej8fCDSKnaz4S+6PkfrfwzieXSpOI+FfiZDZHir6DCCA5CqHYGNCwV2+bTYZRDR1tXRJ1EIfdIdbfMgGy9al+o9ZsWzPXFiV2otoNmqw0nmJQ5i/I95LpcZTfr6z6r7dZhoPwhOSnfW/u0b/gyrlfoA3A/Eg2Vh4Z9kCZQHpkILHL4UOQ1iBMAxQZzZHEiNHIKGeaTvgE5RkCAYSsAv5TtBEUrgGgIaKDFZDmFSihaR0G7DL0f+A9of/3fgxe0qg/Ky7CFSW+NeMPZzjyOrjyGTyzdiZZyBFyRyn9J/K+w/Sv6/wtWAJkBvsP1KQLtSRsA5+LPr5zAnafuw6mlBXTCPrwyA0AcG833k/7PxSgk2BYAvmEBgKH1nz3mAgAogAHBaKoyADjkd1HTG3UB4NzX5RzbdWoAoMoYrB88VaJl1q1jVi1mW8WLVf+l/GU8n/01etkSWnpabixe3oSTB/DzMYx5+3DQfyummtfg2OAjOHrmz9A9N0DcSREPUqtoX21fruzaWpJ/3pQc34AAfJiy2l9oALDiLwBASQBw3N+Hb/A/iEPe2+EYNZ/hwrgt6xPoZgvCnJh2rsMkgQJFiuDmO+dqMouWM4XAbV/ZQ7+C31Zfj9WDXcesWszqeNXxqhaBamvX46tavGQeply0lT+kmlf/hFd4C62x9IXfwszvfwjJGK32ZKeBJoX82ENvBf58BR2YpF9o/ay60hLQpGGASuC6PbN+aTqQ+ZNw8y4G/RQ63JjEb1X9z2zyv1Xi7yUKGb3lU2fYKi/723aEadgIAmMXyDf9hhEGLBZ+dZ//Y3JOLQIjQhDFTDwzuHQpKIEM/DHKHDQ94zc3BCC2AgyEbUCng8ismybI4hR5SVTQ931oV0GPbwYBNgAA3N9whAVA5gPlksiSyHM4UYrBbe9H84f+L3j7rn+FB8jWH18AAIzLU4sv4Csrj+Cza1/ClNtAm65Q7CBxSPc3rwQExBGAwIDt/TfvU/nfOAD4KkDgNBDlIR47/xw+8eI96PdDJFkqzlRD9f9LBACEGWDZJQTArgQAUE7+XdetAYAqo7Z+8FSJllm3jlm1mO0Ur9nkSTwffg6r+WkkaV9u7lS0JZ09Sjpo5wfhTGksLS2iNxcK/X+vWwAyQryRGwbAug0g2XJsB/Cs9R8V/52AdjxkAhgGAJP5rJdh0r8aNzW+Ddf478BEsB+O8kyir806eZ5hJTmLrj4HlTWwzz+Clj9p8NoSGLAQH8eMd0TcAV6Py07j6/V4zJd6THXMqkWwjlcdr2oRqLZ2Pb6qxeu1AACsHD+KyV/7O8gGETQF8wrRP1b2NyT/7At0gAYnBzb5Vwqaz3ovheP3pPo9XJjkSGO/QqrGpNKe9DvQpVYAWZeyAGQApKbqv1Xi76b8Hmr+aaiE1P2tz4NoE1LDqOUDzjicwJNixhCRaLZEOBDch4KuL+4ApO67CLVGQ+dG6nlUB8B+pTABChCAYoJC0x9AE1Rgr3+SIht1E6AcgW/mNaxRCxAg4MR6MWRLFoBoDxi7QAIAivoDxC6iDPlYA8lP/imaN3/Dq9pCmekM9809jKMrj+KR/hMYd300WckXBoDRASgDAEMBwKEuAPUBNgIA/bSHB889jdufvVvGjdWVFkFtCXNqhAdF/Z/tFuXqv8V4ZFxpJQKAxTgTfMe+TwDAyDZoJGJLWUEDYBcMALaaUARQ5tcEOVwHrufKXFv0tmoNgN3fTOsHz+5jVaxZx2z3MaOgCxX8fTdAnBlRmK0Xc+MR9NOixaxwd9PzmB88h4fTP8b52Xn0FyJhAGR73AKwuDOy8i8MgKINgEC/58Cz4n+bGACBixnvMA5kt2CgltHFecTumtyGp7zDOKRvRRsH4CofDXcMLUyjpffDd1uI8z6yLKH8C5p+W0CCYumlS2i5Uxve2/1Z3Ntr1tdj9fNTx6xazOp41fGqFoFqa9fjq1q8uPZeZgAkvRXkf/AT8I/dg7RB+zyr+M+sjUx6PpobZbV/UgMt7V80AHKo6Rwqz+CEkUneHSMEmKkWHB3Jq5LOe6MFkHS6hnZvk3gduUYssEj++Vok2EXClskH7hz8IcHArEtdQs934bBtk9IADQ2lx8AaAwv+Ir5XCAJKds4DZrbtiuKeURwgY4CJeNHVTfo/2wnYFkARwRxJnq4L+u2wlx4DyDZLHqfjGCCAonDcl7TIXskoYCuA/W7uGsEPN4NKNXLtwg1jrHzf/46pb/3HUF5jEwtz52Bd+hrc2yRL8JnZL+DYyuM4FZ9G22UPP+381pX/BQAQ4T8LBlgGAOn/wgoQAMCV6j8tos8N5nF09il86rn7pPff5VkgzkIAgPiLOGuZ/TcOAPzPvlESk9wEABTAkdUFoLMA235pAViwCzhnLwQAxV3CftGGFpRRAMC4PJr2DjsG2fsvFolsb3DJUHHh+y5c/uM8uwYAdj8A6wfP7mNVrFnHbPuY9aIVeB57jQJH3qEhAAAgAElEQVSkaYqG3xRl/7VwAZkfopXtx0RjH7I8w1J8GuecRzAfPovUGeAA3oob1DcLXYkXfdOfQMNro6+XcMfiL2D29CkMlmIjAFgCxKufwVd+C7lB0d1HGABE8tkCQDAAhv5PBgB1AIT6bwABL1CCrL/d/268Kf9GY8PCSr9F/wmmdMdOYik+gbe5H5AbbAdzCN1FxOkATtbETOMaTOFN8Ng7J0iunQBQKDDqoBXQTeD1JQxYX4/Vx3Mds2oxq+NVx6taBKqtXY+vavHaywAArXi79/wu2n/6H6DTvoj1CXWf1H8Wq/mPAn7kcJvMTV6N4B+Algs1k4oGgFobQMWJiN/lbHeQPIiWfCyYuHB1iIwlbIoBZxnScAD0M+gkR56ZbKqo/A+BAKFpW9p7OeykApBZwNfyQhChUKazgMKGv5PKb/M09p+zwCEgBHUJuD6BALYP5BHgtoBsgMTx4Euyb5T8yWaU4g+F+8R9gKJzGlnOBHYXWgJ2h7j7rHrL/hAE8F0BAsQVQFwAqDOQm5/FWYDACjUONBzpV3fghAkGt34NGj/+h3AnDr0qWlOsnodphD8580k8uvYU+qmx/2sw4bUAgAyb0u8BY8/En10aw5+5PotFDREBfHjxSTw0+zS+cuo5AQAo7jek/wsBw1j/DUGAqgBAcR7IDsgUNC0XRcORYECGNM2GLA62t4qzVbkNZBQA4O/Ejjjft8NAxP8IQHkePM+R5N/3+TMBgLoFoNKdtH7wVAqXrFzH7MIxoyJ9mkeIdSj9QD7vVLmDVMVYjk9h0XseoVpC05lEkEwBmYNE95DkAyzEL0jFf0ofgaNd5DFBYwerjTNYm+0NLQALZLv62bsyW4gFoDwMrQgg6XMCAhgAwBfqP5N/ugAoIwIoIICHd/gfwLvaPzhkw23cY4VUx1hMXkQD02g4Y2h6E9YNgW4AHcSqA50qOGlDbohkYDS8MREUfD0u9fVY/azWMasWszpedbyqRaDa2vX4qhYvmYftUQ2A/pnH4f63fwrnpaeM5V8h/EfqP9np/J0AANsCLAig2B4gPfca6iDV/z2oJIFa7RnrNNrjkd6uA+icz/QIed5YDxoTZvb4M4mLYqSDCFmUQVsFfiOeZxJ50QcoL5Lw8+8EKuwr/14k/bs9NdyWCT+zcPmZIIOGIiNga43CLT9ZuWQCMINnAcSAARIb+egLf5CTaeRSuWZebyjsmhoBBFj4OQUIQEeAAgTgR1MokVx1igRSEDDwMPjgJzFx4/tMGK6Q3bQUjqAQpTFWBmv42PwdeKb7vIgTSs+/UP+Lfn8DABTif+Z9YwsoDA2K/5EBoDzJWRRcfOHsAzg2+yyenzsLj/NRxocxG6r/G/q/Cbep/Q+dtnZgAEh8LXhkfjZjjWBGluUCAPCVCf8mBkBR6R8lo5QBAH4/wRqeX7IefBee68L3XAEDxAGgFgHc7dVq1qsfPNXiVcdsd/EifT/MO1hKTmLMncSkdw1i0MeUVDEXvm7BE69ZLutX/SBbwfOdL+CFtbvQ0jNwdICOPodl5ww6swNEqwmSvhVy2d2uvCprCQDAin9ZA0BuUBjp/zcCgCIC2CQDwMVUeB2mvSN4a+M7JcFP8ghpowuEPtxoHIemj8gxEWRJ8ljaAQKXSjZvzKW+h1U/73XMqsWsjlcdr2oRqLZ2Pb6qxUvmYXsQAIjDLtK//D/gf/6PoLPQVPgl8WfSz4b1UvWfGV3gYpj8TwJqhm0AnrEA7MfA6kCSV03rO7HXY0V9hLZfJP/FK4ulaYY8jpGGEbIkho6tHWARZimGF7ZuNuNjlZXvOWwVMAk8k63dLSy9E6kosQsJAhAMYBU4VUKx381CoMOldgA/jm0RuWFTatq8jVoEbvGBXL9YXOk6MBoL2vfWNQ7YBkCQoWABuCzY5KBeQA4Pbj/Eyvf9PGa+41+IqOGVBgA6UQ+z3Xn82cJncHzwMtq08SNZxIIAkuCz0k8AoLD/KwkAkglA+r/nkI1r1P/TPMOnXv4iHp97AedX18CwcO6dZ3RA2Oi+aHr/h+R/E04LABQq/0WSP+z/Z+9/iT0i6+Wmws/EP0vtqwUBNlD/Ocy2IqZaAMA4/tEC0lhok2VCTQoCAPznUBeDY5UAQd0CsJvLzKxTP3h2H6tizTpmm2NWXMy8UZYvbI0c/WwRs9ljWIsW4bQyqNwo1gd6HJP6Okz5V8MBbUqa8FVTKOqd8DyO97+Mpd5JLGUvYiE/jS4BgLUE6YBPqt0+mKqf38uxRWEBKLT/QgTQAgKF6r9j2wBED0AsAR0R8bsVfxuuG+BM9hA6ag7X5u/BDc43Ybw5g0C14Env394+/ssRw91+Rn097jZS6+vVMasWszpedbyqRaDa2vX4qhavvQoADJ6+E+5HfwFq/jg0vdqYZBXUfwIAZeo/5wUEB5jNTQFqH8WCmcEYfQCsRtCDVPrZ2esvKRD71JkJJt56VV0SLcOyFBZAsWQONKuuSSKtATl7sKPEVPrLAIDILtmKPbdl0rV71v3GEycGABZQKP5CIECk/83+77Sw6p9TZI7V/xEAoDho5wJMAAIAmjR24g8ZFRLWQQBRmWLhSbQHSq0A3GWyANgGkDtw+jHCm98O/6f/Gn5zbKddvmx/LxgAi4NlvLhyEp9a/hxOR6cw7bXYBWI6RgiQ2J8DYQQYFoAk/U7BELAOAIptA01puV2J13D7c3fh2cUTSBK6aHGurpARoOH5Lp2aCwEAFP8rEv3C+k/G5ggAUARFU+PBtuwmcSbfvYH2LxtfGADgFUAmK4EMJzBOWmQ4SLsxrwcGp2CJ1ADA7sdj/eDZfaxqAGD7WGV5iiQLoXOFtfA8ci8WmrtWqaC3aR4jyvrInQRxGiFyVhDpNfnAIJ3BQvwckrwnvvUHvLdgyrsGUdbDy52v4Kx+GIu9c+ieC5F0UiRhdsUQ2eqjw2xRBgB4syJcWzACTMJP6r9xACgYABQEPNJ4D769/XPopyuIskjEgftYRIg1I6Ci6H2boeFMYBpvwrh3QN6/Ugj1xcbjldyuvodVj24ds2oxq+NVx6taBKqtXY+vavGSecMeYwCEnUXoP/938O/9KHKWnqVE6wBNW/2nFgA9141/mxGs4zoTGmpGQREoYBZDNwDfgV4OBQAw+ZExhyMFXgvVv1QuJQCQeiYpK5TZ6WlfJPrSg52YSm+PzIAMSRwDaWIq/TJhMdX+4e/VT8f6FrY2IRXZok7BbFyYC2wJuDC6wN5/Jqbs/ScQUDgeUKyvSFJFQJAhKInDlXdZkn8CAdwFMgiYQLqutESQEaDdwIAA1AMQtoOG8g3rwIgGmliv/i93Yt+b330p0ai0bQEAnO7O4tjiU/hy5ygWknlMec1h0k8AYF0I0CT8QzcACwIMLQAtAEAxxaVwBR97+vN4fumkKbYznOyE4BDblPyb9oDhMhT5g6j/Dyv9hWZ34QBgfQNkTkqtCWoMiBkEQZ0caZYJE0DGIscy57QUpiwBAHKuyLpgXk+dArJhbPVf5tC2kOa5pP1zvfI4qxkAlQZc/eCpFC6TsPLmIWKiF1K1r/65r/UtlgZn5EL1vQD9dA0L+jmxsDvUuEEOjXR1ue/YhNWAuObOw5/nomfxSOf/w6new2IDyDaBWye+C4vuCzh5/mn05yPEvdeKBWAuyKS0APBBz74lXxkLwKL3X/r/Lf3fWgC2shlE4Sra3n74ziRSv4PbGj+AGxt/U0hZfED0ww58P8Ccfhyd9DzGcRWuC94Ft+zN+1ofTBX2v74eKwTLrlrHrFrM6njV8aoWgWpr1+OrWrxkHraHAADOaeLHPgH1J/8WztJp5KSbi92fTf75Wqj+l/v+mfyz+s/kv7ACJCjgudCLA+i+FcorhcfTDemnLtySnDhYT/y53kjyL5umljEgyRgTMAoFxkijBGkcrlvz2USw8IavflZKW5TyR37ecIlJtd+ZCSBAgKi9AW5G1XirByA9+cw4L6wtQD0A05au4GScj7H/gklvCjQonOgYRwCrBaC8HKI/QAFF+HC7fax8789i39/+pUsKQ5WNCwDg+bWXcc+5o3hi8AzW8hVMeo3N6v9DO0DS/Q0IYJT/iTMVDAA6BzTRTfo42ZnFp56/FydWZqV1QHr/af1XEtRmIYnCgBuS/wJksadsOwCAwTa6C1YEkg6QFpCSRF/nyNgOQNG/AhSwegDSOVC4D4iGgWvmzmQ7CAPG0P9FTFuAAQVXWjsKtMlGmVhAzQDY/ZCrHzy7j1WxZh2zrWPGvn9xq7EqrGQFnE0fhXJo20H6WYBMJ4iCRfhuE3E+QC9ZgpsHOODfJK0AKvXRDVdwNj6Gxeg40jjB8vhxLJ1dwWApQtKlBeDer3jzRk6F0kL0j+IkTskCUAQAixYAcQFQcAMP4+kh3OR9C65tvw2BnhYrmJdwN1bz05h2r0OYdTDTOgyvN42pxtUYdw7CQ4Bufh4eGgjUGHynCZd+PG+Qpb4eq5/oOmbVYlbHq45XtQhUW7seX9XitZcAACY3UXcR6V/8n2h+8Q+Qi9WfSfiNAGBh+Wd6+03TtoKaxsbkX0AAtgz4AIXrzneAtcgkraWiuUpYyTbxcqLGhl5+lVoZ9SK/Tmm7ty7OtiHKtgKr6dWeJIiiWCq1OulLclhFuO9CZ89TGTL2QhQggHjc7Q4EkM+V1m5qDJhdEn0ALvw8Vu8vgCUQBGAln8KAtMOTxNZWnVXQXAcAhAGRQUCAmFVp6gAMkL7lFuCffBFBoyS4WH2oVt7iyeXn8Vdn7sGJ5CQG6GLcCzYBAEIiETaAEf4rRADFiUGSaKMB0HLHcKo7i4fmH8dDZ17AQm91SwBAkn8m2yPtAEOWxRYAwHYtAAISbOEYweSfQIAxfDBigMNujjIAwL5+ujja6r5HQIAAGUEAEQIsnX+5ENaBgBoAqDDc6gdPhWDZVeuYbQMA5Bl68SqSnOI3CaJBisnmfjSbDaylsziTPY4EfTT0JPapm0S4rhOdR0/NYzk6hVPhUXhZQ9Bptgy4KRPaKSyPHcfaKSMASAtA0of2MuVdGA5k+wkAUNIAsI4A0gIQGBcAX342DgCNoIWvb3wQQTaGFX0SXZwXocRD6u2Y8g7DhY8cCaJkgI5zFv14BZkXSiyv9m4VdgBBGLZaeCpA079yvWvVr6LLt0V9PVaPZR2zajGr41XHq1oEqq1dj69q8dprAED65KeRf/Tn4CzOQwsAYKv/Yvlnq/8U92P1n5Rmiv2J4J+t/JeTf2n2tgDAaigJsPRQM7mnkr9dNiX/Sbn/f6RNwE+A5AJFAYIBxQczQQ7ZzqkR8TUZSI/45WgPkJYHLhVAANfNkTIBJDXfHmIhCChaAPzMHRgF7oikXZ4k0oaZs6GcbQDcXmkBANiqoNIMOmZvfYTFf3U/9h++pfoAvYgthEmSxji2/CQ+Mfc5dNJVaJWgRaV7a/9nnCNN4k+ZCVb/CwBg6ARQcgBouW0cXzuJL88+hCfPncLKoLstAMBq+6geQAEAFJT+stCfAACW6k/QQdoKinYAKwJYDoPQ/kus30IvrGAISC7vOGLpx7mzJPri6sBWECOivd5WIlQQ8/FF/3/NAKg26uoHT7V4yYOnbgHYMWj0rO8lq+g786CyP6lVbtZGU02ZxJjprG6jocaG1er56Hk8tPQRjKtrJOFdDk/gdHIUA6+HtbN9xAQAehRpuXK2LDse6BYrGAtAGNs/sf8rgAAqmNoWgIYH9vybdgBlAABvHO/Gj+Ka5lvR9KbhgLQvPrQvJPinsZqdxWJ0ClPqMNre1JABsJdBkouJ63bb1Ndj9WjWMasWszpedbyqRaDa2vX4qhavvQIA0OIs6S4h/NR/wvhnfxtZi9X7kep/0xVbOentZ1IzoYEZDaftiyaAMAX42mTJkwyAFkCK/vk1EQLcGgBQcEJWpRVUtFH4D2UhwO3C6nASxTLsLqyBRXdATOIRh5F4uRtQIDPAREmQz1SPKbS3/ZxlCAJw38QmcGfFQVL+qQmwaWHyvwNbwaVFHCdkTPRL+5qnKZQfGOs/CyAoLxPGKlkAWe7B7/Zx/id+E4e+4ceuiNYSq+Nrgy4eWHkEf77w11B5Dl9pBGwdFeE/VvrZIVJQ/i0AUOgADIUAjfI/HQDIAnh66Tg+f/oBnFw6j14cghoBhf0fWwAKuz9h747qKtjftwMA5H1W/G0VvgCKCBQ4Za2K4uRtMTS2AgDE9tEq+xdJviUXrw+DUv+//K0GAKrdSOsHT7V41QDA7uOVZan0XXGMsR1gLT+PUK8i1RGitIcu5tDPFzCGg3hz8H403XEM0lWcGzyF+cFziPIOlp0TmOseFwvAuJMi7qd7XgF/CADQroQPfPta6AFI0i8CgKT+O/B8BbfpSuLeOHcVAvZ7NVwE7RamgyM4ENyM/bgZbX96W+YDK/9c+Epale829jRLYvejaOc163vYzjEaXaOOWbWY1fGq41UtAtXWrsdXtXjtFQCAhY70mbuA//pBqKVF5KTvs/rfsr3/TO6pts7qf9OFmlDAvlx6/tkWiJZnpN2FGUAwwNr5xjHUuQVkPSP2p7wAym0D2kPOpC71TV90nAKJg4y+9hGF/ZjQrwv7lRNe+SCf65teeAgIYDQDLmYRUIDJPlsI2AZBhwEuWQKdxkLPZzLoiHPBetZnO/ulN196+XfTDsC8lPRvqvqrHJotlaSQZ2ydNGr/RZLITJn/uQVdoDg4rpKuW0gLABAERgsgJMBhhACVa9sAlA9vtYfe+/9njP3o772i8ykr8Shzt7nOAu5bOYZPLn8ObTZ2Div96wCA760L/5EBUKj/G+o//2YSf8Yg1gmOnnsKdxz/MqI4Rs5zwjFJDQBz2MKPYO//lu4PJQ2ADRaAtjWlAABGx9BWAIAYRGxlLVnSAJBe/7KwX/HBsu3It9QAwMVcuuvb1A+e6vGrY7a7mJGKvhLOwfcVxt39cFRghDyoaSs8IXqEZngp+jKe6X8Gb298ANe33wtHeUITImjwpcFv4Nkz96I3Fwr9XxwA9rgFngAAVql0gwWgbwQB/cCB03SNlYm0AJAB4GLcP4BvdH8GV7dulhh0B1309RK6OItV/yTSQY4p5zpxSJh2jsDz3jh9/hcacfX1uLvrsbxWHbNqMavjVcerWgSqrV2Pr2rx2isAQNJbQv+O/4Txv/pNZK1gY/W/TP1n9Z+Jqdj9AYoJPyv+0i7A5N8FGhSXZkU7A+bXkK9ERpXe9eE0x5DrQBwAmKf5VP0XaoALpEYHgMmwJPwpt0vEdg9pat4rfNiGRXRWw21STscC9muXPNx3OhsUEjR2f6VyrnwPk/5SpV4E33KAVnO2+h7rVJoZYxK7NVXoYujQKvJv88Wm+s9MVUSmNqzF/nDhwg8TfQsGMLNl20Cx0PavcD3gpxEMoCUggReyEAgi+GRvZlAR1wVUP0X+5puQ/NMvoNUe3yksF/33ghbPHvlTq2dx78ox/OXyXZh0G2iSzm9MI6ziv2UAsP/fJv8iLSHCf4UQIAtKATzloZ/2cf/Zx/HJF760bvdoTwfZtEMAQMbTiLPCdsl/Sf2f40by95LWhFD2OaZGdABk/m+HKYMlw0eGkckJior/diDBBgCgLABYDMWaAVBtDNYPnmrxkgdP3QJQKWi8QVOkbjWZR+YkSNFHigiZjpFmMVIdYjk8g9n+E5j0rkIrP4Ao6aATzaM/fh6d5T765wkAZEhfQxaAw+p/IQZIGldhAdikFSABADoBEMV2cZXzNoynB+EqH9pPEahJ7PNuEGaEp9oY14fQdCeQpBEUBV748KqX+nq8iDFQ38OqBa2OVx2vahGotnY9vqrFay8AAKz+JyeOAb//D+CcO2ur/wpoMqm3wn9S+WeVn8m/htpPRiATVlb7XcMAYCJDkTlmN0kKdPrQCz3kCan2FGZrwRkfh5Y+eB85kz5S97ULlTWQJSNlUXFFszZ5DBSzvGxgAsxEWxr6E0N9l7zaJNcFRjCatG04M2LZZrItAQFIrbfFHGEESFJn/iZL8fcS9X7LM02gQBT5jUDc1ktuAAPZ6cICYGRlARxKsvZi8Vf6zA0ggMluNXUALABAIUB4WlwK+C9LPSnYrPyLL2Hm6hurD9JdblGo/9Ou75mlF3H/yjHcvXYfpt0mmqzkW8E/Iy/BJN+CAEMAoOwC4EjLQ+A0BABYCJdw/5nH8ZkXHxCAgAm7iDza7g1aLlqd/c0AQEkQUCr6hc0kAYByRwb/ZgEAWU/Anc22kqYAyFNCHS/DBhi2DhR21u72LIEhACDAgbX/KyX/Mv5qF4Bdjro6md19oEpr1g/rrcNGBK87WEHiraGp96EVjMvDwHd8eY3SSCr7cdrHC+nncDp5SJLZKX0djjS+Blc3b0GaR3hi9VN4auUOpHqAYHwM3YUIg0XjAJDGe1sAUG6q0HDFwsSx1n/W03TY/+9Kwk/xP2kBIADQ8PBNzX+GI9574boKcTbAWrSIlfyUuAAc1G/DpDoszIIj/nvk3reazKGPBXhoY1pdh8C39MGLGtWv3Y3q67H6uatjVi1mdbzqeFWLQLW16/FVLV5c+9W2AcziAdbu+n8wefsvISOVvOj9b5D+v1H4T03kwD4F1fYMAMA2AQEGxNPMVKFp+dcbAJ0YWRQjG0TIKQFAyv/UAaA9AUc7cDNXeq6RtiVorPwrVsZdY403VEnne6TYF8J7RYit7z2p+lL1lv7+DHnEajwV+imql0FLX7yt4tokf6uztAEIsIl+wfA07IOdLf/MgeTQIfdhu/XL5Wmq+zPR36gLIMn/6HcSVCh/JoGGYpF82DetAWQpsGPD52enUJFGpj14ucbyT34E+9/+7a+4DkCYRbjn3IM4tvoYng6fw7gboOm6pv9fFP83AwCF8B9fC/V/AgBNp0UEBk8sP4sHzz6No6efFfE/ScyLlglJ2pn+lyr/5fDvAgCQtgALDAxBgm1O4bYAQJnUISr/G1keRX//pvFXtwBUv3GWt6gfPNXjV8dsY8zCpCcV/SQfwCOaCmCglozFn+9gTO8HhVgGSRerOIt+Po+D6lbsd25GjgxL6Qs4FT6Etf48xrwDaDv7MebsQ08v4snoU1iZW0O4FIsAYE5ktkw7q376rsAWWgQAReyQdj8EAij261nKf7n/3zoAeE0P3+L+a8x4RzDmTcNzGoiz2DwXdYp5PIPl9ARyN0Yap/D1GGa8N2HaeZPQrCK1Cp0rtN0puCqALyyVC4kHXoEwXKGvqK/H6oGuY1YtZnW86nhVi0C1tevxVS1eewEAiBZOIvnw30fz+KPIKehHAGCr6j9b/w4mwLhvqP9l+r/nSbKpuwmwEhqLujhG2ovIjAeYz8YaXmsC3r5DcL0mFPv8Ux957kvPOlvdHSb/ngEANtDydxvWQugPGooJc5Iip64A2woiAxJo/iwV+oJiT6P3LfQDrL1gUaOXCvxuF7IemKBvCRoU2aiyyb8oEG7+ZDkWMgXscgEAgFoCIi3PhJjfKwBKKtoEQwAgTNH5/v8NU9/+L19xAKCfDXDHmbvx2NpTmI3PouX6aLqOOEeK6j8r/6z6WzCAP28EABy4Ygvooek2Bfe4b+4Yjs0+i6fmTiHYAgBQ1EAoAIDRU2VDPtr7L2r/dt0yACAtKwQE7L/Rk3NZAYBtWAA1A2C3F1vNAKgQqfVV64f1xrBRuZTqoUkWoRutoB1MouE1EaV9sbPrB7PiX5+pBI18Uij+WR4j0QNkOoGTBQjUOHKdIIx7GMRdnOrejyX9MrJGhs5sH9FagqSXbaQdXdTZuwIbKQsA8GbLhz9fCfJb8b/1VwWfTICG0QYIetM41LoZE8Eh5E6KhjOBfe71mMlvxJi3v2DayUOI7RNJFps+L9d41Bbvp2kCx3EReESAX/9LfT1WP8d1zKrFrI5XHa9qEai2dj2+qsXr1QQAjHWZxspXbsfE7/1j5MOKPsuzRfXfhbYVfnVAQ+0zSv9i+0ceN1sDfAeKiWpnAN0zNPU8jpB2Y+TU02OSxaq0WAD68NvTCKZm4ARj0PBEu07qLVLp3wbsp7YAqw+SLJGuv00yLkm6TaZFS8BqB/C7s1xcADQ1BQZMrmVHhTWA1H5vQbu3yX+RwEuLAD85o7q+s1EfYJtTrikmSMX+bZeiBYAtATZQG9blPopvoU1srRZAgRWUBAO161kWhNUgUCzU8NitNWDiwB0kiL/h+xD83T94RYtPnEd3kx7+9Oxn8NTas2IB2PRcSdpJGCkAABH5EwCgBAhYFwBXEQBw4CkfgdtAmme468z9eOTc8zi+OHfRAACp/2X7v20BAHseqP6/YX37/o4AgNUDIBOjvGxiAHDYlTQAytoANQBQ4V5aP3gqBMuuWsds65iR+k5K//n4RYTZGlK3h+n0Rky2Z5DmMRYHZ3HOfRjL/vNwch9R2kGWZph0roUOHYTZKrrJHJJsgCzU0M0UMVL0zoWI1lIkg3UF1+pn7QpuoWBaANj3V3IAkMTfd0TxX8QARQCQvzu4KvgqHEhuwXz2FKYaV2N/cCPa8WEk7hr6wRyifoK2M40J72q09Azazgx8twnptnLcPS+M+EpGv74eq0e3jlm1mNXxquNVLQLV1q7HV7V4vdoAgM4S9H/3R9F88C7kYyPV/8CBZqLf9KAaDtS1mfT6C/XfJv6S/KcJ0AmNAJ7V6YtXOpJ7y8IcVqrvSjzpmfEH45NoHDwINT4udPVtE3+CFBTGo6sAAQCjtGaSfCa9o4sFNcz3KiBhtm/LvPwbAQLuD1kJoUJOxwHRFjAAgfws7QOmnQBkLxaigAUl36q/7QgEEEToc/sLjQkGiUlmItoIBggoLdqAFsOF+zCiL0BXAa08KO4zv8vaBIoTgG0lUKGG00uQ3vrVyH/qM2g0x6oP1F1uEaecI6/g43OfxvO948iyGA1PISiq/UMLQMcwAYZJPyv+RiDQc26j7fsAACAASURBVFz55ygXvvIRZyk+e/pePDb3Ak4uL140AMBD2AAC2KEh9n9biEduAgAIrBQ9+zKcRjQALI6keCDbEVcLF4BRh4ARd4AaANjlgJObaC1oVyFaZtU6ZiP32kK8Q+jqubGnUUoYAQMsI1exVPeJWDfzKTTVtNygqPK/kp3E2egxdNJz2O/ejOsa74XvNMTO7v7+h/HM3D3ozYdIaAH4mnEAMHT/DQ4AbAlgsl+wABoufFH/d+A0HBzATbgmfyccN4BWMbIgRKQ68hx1PRctZxIT+jBa6QGx7xl3rhKEF7mLht+SeL5Rl/p6rH7mX7GYWeom/bH5HI+iEEl/FXF/FYPVcwhXZzFYXUCehrLTHO/NyQNoTF6N8en98MYOojE2jUazDX6G+DfbVtTqR3n5tnjF4nX5dnFPfVIdr2qno45XtXjJPEy5aEv/tmmVu5LL0osPYepXvwcZ+9Bp9ddiVb9U/W94UG0XmM6hZhyowINkaW1W/pmwplDdPvSAiaoRZsvCEMmqTWSZYMWsShfJP5vAmWg70gbQPnQV1OSMaTvYbmHC1R6zAICIBQB0Dhoz2gEbFuYBua188w9F9ZxJM60GhZ5gRfoS26vft0x97ivBDCFGlOXlCQpwe7YURGIPaD661Eaw3b6TdTAYSeo3rGvQASWIBJfNjAHRAyi3H1AAUIARU17OOWeipiEBAC4EAGiR51sQg8QKFqIiBVx1DfofvAOTB468YsOsG/VxtjuH2xc+gxODk6DEMyv97BgZVvsdAwhwKBUAAF9F/V/eo/q/J8xQMlVWow4++eIX8eziSayFAxSlIp5e86imeJ99xhYSC8UR7sIBQAAAW34SmQjRFFhvAxgGiwAAAZdijMhXG0eAsuXftgBAWeivTP03h7DBHrAGACoM0frBUyFYdtU6ZhtjxmS9Ey0IJd0l8ui10HInTGVa8YZl1OqLnvb1ra0dIBOFrIujC3+I44Mv4oC6VajwLzp3Y3F+Ab3zIdJeZiwA93j/v1gAigCgkmo/1VsKS8B1BwArACiAgILf9DEd34R9zg3Y59+A6eAaedb28yVkzR5CrCFKusjogQsP+5zr0UoO4sDY9Wh47Ve8L636FXJlt6ivx+rxvuwxY9WGc6goRNhZwuyLj6J76ijU4AwcsKeSVkZmosKknirVxbXMa8bYfnL+pZFzEjFxA9pHvg7X3ngr/NYUvMAIXL5a1/9lj1f1U/aa2qKOV7XTVcerWry49qsKAHziQ5j+s99COtkaCv4Nlf9tj7+zLwOmjdifEjcAI/anvByqx+SfffXO0CotHfSQrplWgGHlP1VQ7O3nvY/3x5jWyXSv89GcmYE/sw+63d7+vug0jNigVP2ZmRGs4D6XWABM/vl3+Zotyu5sUxCQxTAVENNBgIl9Ar1SWMcJXUFaApjgD5X4BRCwgEJRhafQHzPQeGCAg20Wze8heHDBhYJ9ETQtpqVHYeOyAQQQS0VX9k27bBOwMchyKB4P/3GOFaRDtgABAAoBuuMzWP3Jj2PmyG0Sh8v5HCocAJb6q3hp7RT+YulOnI1nMa58eK42wn+lpD+gm5QFAKQdQCr/RslfAADXQ8NpIs4SzPXP42NPfw4vr8yawrrYPZoYUR+gUOw3bhCl2PHnco9/qaffmkbYMSl6/0MbP34+q/+blgIAyM08gWCA+QD7TN+BAbDrFoDaBrDajbR+8FSLlzx4atbEMGhihZPFSPIQORJQELDvnUekVkBxEYIAmYownl6DftJB350Xm7s80eipc+IWMO4dQEtNYcw9gDiJMDd4BmfCYzgXPI612RDhYoS4myJLLu+Nt/qZ33kLcQBwDf2fNP+hAKBvrP5Y8eerUf935PcgaOH9wc/iKu9WuI4Hz6HAT4p+1hHRP4oAiqsP6WraQz9ZlfjqyEez2YSv2ghUW9oByJ5wnTeWPWB9Pe48LkfXuCwxKylDz554ES/d93Go7kto+DmnSAg8x9AXhZyyDvZtMAIemXcU9Swt/aoaSaaR5ArewXfg4G3fi0PXXje0nap+1Be/xWWJ18V//Wtuyzpe1U5ZHa9q8ZJ52KvEAOitLcH7pXfBoV0fK/pW8R9NBd2y1H++7sugplyT/LNwMcZ1PSCMoNZ6lvbP+5yS4nse95B2LAAgdn0Q1oDcChNWoh1oAgLWM533RzcI0Dp0EO74JHSrtSkxFW91fkAjACyIKvtCZhXZAKIuRzeCxjpTYMtTUcoOBemlYCEr5QAWYyCJoUN79+bfsxQ6CaHTdGgbKB9LtX0K78k61BDIJR46Hsg2GxZiB73NSX15HeUn0AnnRbZlofzHEhDBxL8oExN00J6G5nus7pOOThYAEWgCAH4KllpUmgoDgACA445j7cd/AzO3fafJWy9jIaoAAGa783hq+QXcuXoPFpLzmHQDQ/W3LQAm0bf2f/yZrabWBlAYAkX/v2MAgCQnALCAjz31Oby8SgDAqv8Xp1Iq/8aWbwMAUEr+5VhHRP1GAQCp+tvuEgEUdgsAFNX/0jnbjgGwAQAotwCMVP8FUKhtAHd/M60fPLuPVbFmHbONMSMDgNd/mmVIswRpFiH1u4gxQE8vYNZ9UAAClfk4oN6Cq9y3I1AtaOSI0h6e630WL/XvRxPjRgVX50gRInR76MyGiFYSAQDybG8DAMb6hmC6Vf0nAGB/lt5/m/zz1bPtAF7Tge83MRPfCMfX8IjsqxmMefvQxDRayVVoqWkETgu+aom6vxIilyPCi3y4E4ShmwK/n71Vss5lfEBVv0Ku7Bb19Vg93pcUM5v4d1aWcPzop7F6+jH42RJ8gl50v6JwEfUvClTf/mAmo5z/KZlzsidQLKvkqW2PgUxTGcecH2qZL/J3ehUnWYbMn0br2nfj8Fd/F9oT01eM/XJJ8ap+el7zW9TxqnYK63hVi9erCQDMHbsDh37tR5BMt00fviT9gkhAS6Xfg2LyX1T/mfSzHYCe58QCul1D/ad1GiuyzL+Y+0Yu4u4K9MDa0bGlwLoA6MSBjtfp/sXzPbfieo2JSfiTE3DHJoFm07QblJahVV+jYRJ/0QUoLfIe2QGBSdiDXfS6JwNTyWfCuOYDvRh60OdMUBhemiT2NEYeG3eD4cKb+uhC+n0YQkd902pQPA52xQJgkjqAVk0obVrLNh4b4ywPFgNIJCl0y4EmMl2AFpxbUnyQAoHUVOYpSOIhAODCQ/8D/woT3/zPqw/UHbYoAICX107j2OITuK/zEFazZYx7gehFGsE/o/5P7ISAgIABkvyXQQAHFAH0HA9Np43leAUvrp7EX73wFcx2FkQckNaOxakQ9X/bv68Zm6FIok36i+f3hQAAofwb1X8ufHVzZzOZZCsGwG4AgOEcomRqtY36v9mBGgCoNEDrB0+lcMnKb/SYSYKeUsU/RKx7IvyHRgJ4GVLe/2mhwjTV8aQ3veGOIVcJTuZHcY3+aky4VyNQYzZJNQ2+xzv34pG1j+Eq9x04ENyI886zeGbls+jMDcQBgAAAnzV7ObGVBIc3ZNr/kQUgDICCDUDFfwdOk/R/ywCgBkDTxWTjIL7N+wV4wizR0tvvaeogMMk3d0CTc70xbP2qXpFv9Ouxarwu+h5maf5L507h5WN/hZWXvgLfzdAksEWaouegSdFLVqhslUTofmTFeEoAAib/Rhi6GNebKafr49xMSghqpakBA1gwStIcsfbQuPo9uPq2b8fUwes2gggXE5AdtqnHWLWg1vGq41UtAtXXfjUYAHmeIfzw/4TmfXcZ+j+TdGoANJUAAZrP/nEP2J9DTbpQpN9LL74FBsIYWOmaZ7oFAArBfd40k5UecrY68nO5kPzXV0L932oZAgF5DkX2YKOJxngLzsQEFFsDmNhLo7W939r1hPIvJWSb+A9vyaXvIaiRsT2AN/cRVqGt+Jp90gBF+7qs2BfJu6X+EwBg//+ord9WIAA/ilZ8UWgYASI8SEFAbr/9+CALwFj4lcRi2G/u+fYpk8rfdWLbDWg1uCUAYKj/1AAQBgAZCXzmxR6cRCH6rg+i/V2/WH2g7rBFAQA8s3oc984/hCf6T6OXdzDmUcnfiPsRCJA+f75aAKAAAQQUkL8RADAaAC13DC93T+PY+Sdx9NRzWO534BMAyLYGADKyJYp2jYwJPZ/jhW6kgpMXnf5WHqJ0Pso2gGwHcDXbLEqAgh1bZQ2Aou9fXkvLJgbAaIW/WJebbeUCUAMA1cZn/aCuFq+LnjxX/5o9u4VUmkn/IkPN2UJRVoRhUyT5AE1vYgiYrCULmEufxtnkEblBjOmDcEhpz5bQS5bQCc9jNT4Jj+r2Y8Dq2ooIADL5T3qEyPd2AiwAANv8JOmnBSCZAOvtAFL1JwBgGQDye8PFhHsQVyXvRLM5jpYzjZY/ASLOZFQEGMeUe1hU/2sAYOtLor6HVb9VVI6Z1uitreDZ+z+F+afuQsPnnFChxYmvBtoNTyoVJvE38z0m+gHdLsgMEEZ/qcy/A43SzBeLWYaZbfJzs1wjigwYEKU5oihGcOSbceP7vhutif0X54G9i/BVjtcuPvP1vEodr2pnt45XtXjJPOxVaAFYOfscJv/9t8izWaj/rP6zYixtAC50y4eayaGm+TcPihkck3/qnjAX73Sk+s/KvwAAVlvP9NYbzaR4sApNpJPFdYrQSfXfxkeE09bnQYZVtQ6mFr+7fgC/3YLXmgLaPlSzCYfJvjADStm7ULKMNsHQLUBsA8tq7FvMuwgs2AR5CALEOXTXN3QG+hjSvYD2gdtZDxaaANud+m4PSBPk/T5v9ptBgGK37PErUvcViyh2EWcCWgrGSAcD2RfPD0RLQTcA7bMdw34IGQAFwuxb8IKCgFkCNaBGgIv4W/4eGt//q5d9HlYAAI8uPYPPz96Ll+ITiNDfFgAwwoCm759cUGHUEVgnI0BRANBH023h+NpJHJ1/DA+fOY7VQQ++cpEXib7U6WjLWDDutMzJTd+/qegLw9T8BldaBQoQiXoU61X/gkUgW3I7O643Zvalvv8Cp9klA6Bs8SefOZr8F0Pa/q1uAahwL60fPBWCZVetY2Y85/vxmtj9jQUz8J2WabEqPZB6yQrW0nkcbr9V+tcXo9N4Mv1zdKMljOGAJLkeWlgenMZ88gTCqI8Z/zC6g0WkkxGiTo5+AQCEpJVtIS5S/fS9YluIACCZfuIAwMTfFUCAP1P932u4ovjPxJ8/UwDQa7r4+tZP4Ubvm4cPlvL44sNzJT6LXtjB/vZ1Ag7Uy8YI1Ndj9RGx65hZgb7nH/oCnvnc76LVasBzcrRbrlAROemY4AS3xFDhddBumcS/YK6UJ6rV99bcb8yyPnkdhDmSlBoBQH8QYeKWD+AtX/e9Zspymdkyu47XxRzc63CbOl7VTmodr2rxutIAQHH/Wbn7tzD1R7+EdMxd7/0XAMBY/6lJVv81VFtBtQOWbwUYIBhAizy1uCoHOqz+k+LPpIviadqFN+YiS2PESwNkUYK8R0s+tvmtl1y3ureNAgH2xgs4PjzPhdduwm2Myz45XmAsCdmHJT1YW1ivEa2w4oNyzx1tGRg9XbZ/nwx83WN7ww7FmkIYsLify+9blPn5Xq8L3R0IdX/DQv47v4bgRbFIFZv9Y9QgiJAlfeSk9jO5Jb2fonkB3ZNy5NRkSNgewIqVBQCoA8Djti0A8sQhABBrpO/7TuCH/18EtFa8jItI4GrgwcXH8JlzX8R8Mie6WWQAiI50wQCwiT5PnWEFFMJ/FgxwXMsA8NF0Wnh25TjuP/cwnjh3Ep1wIAwAttEWY0kAeTFqMK2jZhyu4+7SZspZN9sKLChgVPxtiwAT/ZFlKw0AeRRbxf9CR9K8Zx0A7GNdxnU5mR++vw39n2+LFeb61EA+otYA2P3orB88u49VsWYds40xC9MuwrQH7abiXZrRxk4lYCc/b2QDLCBVoYCxbw7+JsadQ5aRZq9cTYZWH7PhE3h57QEsDU5gtXUa3aUB+gsRkm6KNMov+6S++pm/8BaFAwAZAKb6zxYAPoOVEfwTEUDDAPALEcCmi+/1/zPG/YOIsg5CrMBzXbT1AbjO5X3QXO7j3SufV1+P1c/EbmImIF+3iwf/+69ibe4ltJuGFjjeprgnxf0UxtjzWtD9tRZWQIPe16VdutzJuJnAGCCALNF+SO0RYEB7Kn8G173/n+DANZfXrmk38ap+Fl6/W9TxqnZu63hVixfXvtIMgJj96b/9A3CfOIqs7Rv6f5N987b6T+u/GQ01Y5gBYv1HcJSJaiuACvvAYm9z9T9jquXCJZvAZSLqgIl0uNxFukLto/We+J3upVsCAeYGLfMnMgOcgK0CbF9owmFF3PegpFhhmQCS8NvkrqBz7QCoFkklWfg65v4TtNjhnBaUc97KmaAX2eHIZo7KkLO1QBgHLN+XnAGkhE0UhQl+jDxiy0EMxZ/jBGzZ2LCkGq7viTi19mF0AGJnHQCgjTXtFrk/aQ7FlomBAQfiW74e+ic+ihZ1Fi7jwtiRUXLf8sO4Y+7z6KVrgErRInBj6f0CBFjqP/GOIQAgVX8CABSAptOOJyBA4DTwxOJzuOfMg3hxcQ79OJR1yhoAQzdGCwIUAEBZ5I+aAq7DUh3BgnUHgTLtvxwKMgOEAVB+/lP7opjql10AygAAsZyRdoCNnyG9hOu0/yLnHwUA+Dk1ALD70Vk/eHYfqxoA2CEBJpJJipH8x4Z9Da1yBE4gInUvR0expF/Efu8mjPWPoOmPia0de95dxwjXsbVgNT2DTy78G6zOrWKwnAgAkCV7HwDgA8xQ/kn3o/0fmQCGEWAU/wsXAMsCaBqRwHbvAJTjInY6aHszyL0YOkgw7lyFIJ3Cfucm3KC+CePBTPXB+gbYor6HVT/JO8ZMaxx/7F489fn/KkJO7aah8Y+3SVM1wkSk/ZeT/xYFLUX878q06hSTXb7GiUYY5YhTjW6Y4sDbvwdves/3CJg2nH1UD9Nwix3jdQmf/XrctI5XtbNax6tavF4NAGDlxCMY//UfQT5YAvwS/b/hQLPCz6o/u5AmyQ6w/f/UB2gRLAjgriwgX2GyahgA7KIUXSNNJqAPzblDyj4nVv1dcdWLV0PE/T5yiteVGuGr3mOHDAIr4CrOAEwYWaTw+UpHgAYc9nbRqjXwoVyq33MCQ2DAlltHGQOj93oRbVHQkTJAwE4gQPm0CyBgxPoEaRZQwB42VfqJ8ma0IEygCQawop/FAgBkSQzEofT5F+2pm0aUVLe1tEFQKFn6+z0q1HjCCFCkkhEA8FORE8hTB06aiBAg182O/A1k/+j2ywYAFNR/amoNohBfXn4IdyzcBZ3HIOhRFv8rAwAFK0CU/621LhN1AgCca7vKQ5zHuO/sY7jzpQfQi0Op8EsPfmpA8yLUBk9Zr/6Xk3/Gz5UZumvaAbbo+5ekXUR6IYm/iAGOnHOusyMAIBMJCwJsqB7Yx3epyl9mrGxlD1gDABXupfWDp0Kw7Kpv9JhJep9n5kbrmGRf+rx4E9A+fFrKlJZyvFIdYzF7ASv6FPrZMvrpEvrpIvIYcJMWrmm9DYHXxhdWfwPdcyGi1XUBwOpn6gpvYZlyIgLoq3ULQFL+CwvAhivVf7YEuE0HB/2b8VZ8p5j89rJlEQI82LgBM3gzUpXgRHKf3Fxj1YOT+djvvxltdxqBGgf4gHI80VsgRht4m22ArnAEXpWve6NfjxcT9G1jRuu9JMFT99yOEw/9pSTzY6z8O8BYy5VX9hyOU+lanurm4V8k/0VlvuoE9WKOQeaGdobJXREWwCAT68B+lEJN3Yy3fNs/wtjkvov9+BoAuMjI1ddktcDV8aoWr1cDAOjc/eto/8mvIPNiofxL9Z8kPfb+s89+ClD7eDP0jPUfQQGj4iYAgLN4Hrl0ADDhYn+8SW6cBosFrtjZOaIF4AgAIIl0rJAlCZIwRBpGyNPEJKlFhb562IZblNsK5E3Fyrj5sxQxPP5OAMAXloC8Z1kCfGUV3ewHD4Lr2cyPSWHmIheTgHX7vS13taDml//I96iMKCKApoKv0wx5GENHA2haDjIOtEbk34UBEK8Dvdt1ipYBALY4yDEr5DwmasxQd4HnpCElceiEgIwBADRBmetuQ/RTt2Ns4tKfJ3YUyC4wOe+EXXxx6Su4Y/EuUMXAU1rsc4fJvlpnAHBIFVX/IQAgYICLBm2glYdBNsAXTh7DX75wr31Gmg7+gkAh2IolU/D7hfo/Qq7gvlHQjyAAOX18pg/zcGoCMOEvKvuc+2cWABg50QUAYNoHTBuGwZFKrSdFS8BoO8oWNn/bAgBWtLAGACrcFOoHT4Vg2VXf6DErAAANggA5sjxBpin6FyFUS+jnK1Ldn9E3igOAB0f+HmZ9aQlIdIQki5Cgh0yFYgXYic5jNZrFye798MYb6EVd9M6FiDuJCACuC4hVP19XYouyAwBZAIUAoGL/f0NZAMDS/wUM4PsurvPeg1ud78W0dxgNz1jvNLyG3LTp48olyrsIs47cOyO1IpMHDw3olOhsExPNGbh8SF+hyuuViGeV73ijX49VYlWsu13M0iTGA//9v2Dx5SdktjDBXlewp9/0/PPnKfa2lkT8OFEhAGBnVJej4H4xhzQEA7r9TOaE3ThDghZu+zu/hOb49CVdH/UYq3ZK6njV8aoWgeprX8kWgJiJ5+/+A7iPfA650P5p/Ufqv6H/Y8wBWP2fMD3/QwCArQJBIPRlAQBWzHFKIpZBCgHUBSLtH/RPZ6LJf7EnAL8RZTNAZ5akSMMB4kEEzbkBE+QRUcBi3YudC4xqDcjv8h3m/i7JnPwjAFAk/zw+Fy5ZEbIS/+cAKZPqAGlM21cmi1sww4Rqb6v+YE5vGKS8geuEggI2AJKQZ9DSz2/dAURoNjdt4ySj7UYiih9HCj2LVOz3Z/WaVspsgyAAQNp/YFoKygBATiDj6reg//f/EFNX3Vh9sG6xhRynAAA5lvqruHvpfnxq8fMYVz4CabEjfmSt/lDYAVIAcCMAYJgAbM8jAGAYAGEW4u6TD+HTBQDA02h1GQqSxe4AAGlOkf00egDmHG7VAnBBAMACHWbsjCT/drhs2QJQBgDK4n/FbKPUAlCwAWoAoMLwrB/UFYJlV61jtn3MClruWjyHWfUoBmoRyiWKq5DyBm77vgrF0SzRiLMeVqIzWB2cxoR3GMnEKhYXzqF7PhT6fzLgDfnK0Iqrj4b1B7QI/xUtAMOfCwFAVvw9IwYoIoAEADz4Me0Qc/m5pfZBxS1c7d6K/c3rMeNeL+r/rqDV68e/XvXc2zG52FhW3a6+HqtGbGsrU/aafv73PoTe8hyU0hhnHyvbXBuO9PZzmWgSaFpXnubfJyimZCczFzvxrH4Em7dY73/V6A2MQGA/yhCnCoe/+Wdw7ZvfftHtAPUYq3aG6njV8aoWgeprXwkAoHjWrp1+Gs3f+Uk4iy9AS+Wf2RnRegU95kNNKKgDtEPxDADQ9Nf7/5styfZHAQBWz12CCKyuxq6Z41CUToTpHMMEGFm4P3mWI00ipP0BMvq6ZyWbvcsACGwn2Fqed2xgD1DoSI6izBG3Sd7AMAGYONLijTZ0xevw0ApdVzE+sFoAApLY/n0mgYJDayBkIlv6Hk/BI1vAV0gpoqhGev63GFZUyiejgaKM0mbAmDZ8KAIveQrVSKEJxsRkAMTCAMhpbXfwRvR//Pcxde0t5ngvseBSAABZlmG+u4i7lu7HXy7fhSm3gaYALAYAIAuAPf9i92cFAcsMgFEAgN4Aq8kq7jn1CD57/Ohwzj0EAAzBwbaiEGuxrgdWP7EcMtr/OdoRpgcdB+Q8FlT/kdiSLSAOCyW9XmEN2PNLpsGwHUCq9SUGwBYaAEP1/zL9v2z9VxIMLLcC1ABAhXtp/aCuEKwaANhVsOQhRZqapQ1xjIm9TRZt6AmLsj5eDr+EF7pfxNpgTpDvtWQWrQNj6M6H6C/ESHoJEqqwXuLNdlc7fgkrFQKABABcY9oq3ucUABS6v/T/uzb55+8OGo02vi34EMZxFRL0kTg9EUOElyLT7GXjTZo3YA8q99D0x9Fw2nDSJhpeW4CBvR6XSwjprjet72G7DtVwxQ0x0xqDXgdf/KN/h3BtXp7g7PlnxZ90/7G26eVs0PaPwlalhcwA12F/4W7KL9X382K34PVIlwBqAgziDGECHHr3D+OGd37rRYEA9RirdibqeO0+XqwAeo6P7iDCifPzuPe5E+gmqaGHQ+HAWAvvvflNoimz1RJ4PsYaPhougTrTmiNz4y2Swd3v1d5f80oAAEUUug/+MRp//MtAtCRq/0L/b7P67xj6/z4HaioXYECs/9j3L/Z/RFAJAOTAwiqwyuq9lFAl+VekztNSTRJ/ggDGDhAJ3zfVdzNpsvxmK8OumW6zKp4XYEAoDAEyA8oJ/E6OAZfzLG/lVMCec/Qts6FI9IvX4suLBK+U128ACgQAsCsl2vTql7b1nAyJ64k7zQYQYrvkn6V1xlXaD3Iosg5cPuPoZpNBNRIBGfLIhZOYFgAyAPKp69H/8d/GzI3vuSxhKwCAOEvw0sopfGn5KL64dj8mCQCwxUKNAACs/LPaTyeDUv//RgCA7FHg5e4p3H/mCdx/6ilTtRflfpP4F+wTY5hAAMkezggAYPr6jRcAP4M6AwIASJ//OhOgcAWQRgEr4yCfaJP8cv//0A1gFwBAMeTLKv9D+v9Ia0DZKrAGACoMz/pBXSFYNQCwbbCoB8AHAFVI6QrQxTmEeQeDZA2Z35de/46eR9OZQp7HWNYnsZycQDPeBz+cFKkRet8m/gCrjZPS/99fipHSASDe2wBA8eAjBU4YAL4LUv/FEtA3Ff+hACAdAKT/30UjaOGd2Y/KnTL3QrTyQ7i2eRvGgymZvEVpZIQUh+q4CnmeIs1ThOkaAqeNduPyKtJWvxpe/S3qe1j1czCMWRqht7aC+27/KK6e4wAAIABJREFUNfQXTshkk8WRJie50NICIEC9AiYpVMVeSZtYkAnAvxuW6N5ho5gKhJlNkgnASU8vyjAIU1z1nh/BDe/6W5VBgHqMVRtjdbx2H6/5pRV86fnTOHZqFqd6A6SNlvRfC83a96U/vB0EZiJvL7MChqM0nKM1xpHjYDPANRMt3DTewFsPzmBywrSUvV6XKwUApPSi/+Ofhbr3T6FpEde29P/AugCMOVAHAT3hwSHln73/HsEB6gA0jVcZb0qdHvRcV2j9TP7Z+89Ks1T/Sc8uQADmt3xvPYuyIIDNkIeggBXmExE20w+fplTCT5DGGfI0ErG8YeXegrTb3au3q/zvZvxs0hMo9l4p6AFFjCy4scOHSeLPzJc5JsGDIpHcBgDQBQMAQOp68J3tGQAe7Q/LQDU/nsIx1oFAW6tDAQBYxApLAIDykY9dh/6P/xamb3yv2a1LfOYVAMAgDXHs/JM4uvooHus/iXE3EDBPHABsxV8YABYAkPYAUf5nUm5AerYAUP2/6bYQZxm+Mv8wHpp9Ds/On4ZPMWoLAqTCGDH9/hus/+wjc2iwIGCBlup/kfgXr+VTSDYAxf9I/99uKYsADs/nqOL/di4AoxoA/ABuK+tv8Y21DeBuLtf1deoHdbV4ce06ZptjRhHAxfAUcicWEIDdt64KEGZryLwe4pz2Ny7a7n4Eegxu1sK4T6s7D1HSQ6J7IiZ4Kn0QDyz9ITpzRgBQHADYS3aJN9vqZ3n3W5g+OZiKv+dI0k/Emi0BBAUEAGh6cAJj/yeaAA0X0/51OBy9B01/GoEzhtyN0NFzQvuf9A9hDNcIO4DVodHlUh7Wuz+y18aa9fVY/TwVMev2O7j7I7+CcOFFEfIUSj8nuOw59By0hKIKNH0XDY5rex2yatliawDFsC7DZKj6Eey8RTEp7XSN2lY3yhBGKQ6+7yfx5tu+tpKQVj3Gdo738dmn4XgaNxx826ZnJM/FHz30i/iBt30I7VZ7T9/Pdz7Sy7fGw8+fwO/c/zg6aYaIWjl+E51BjIw076ANj2icpdEGnoexZgNTLSYILlpyTbLyCVA8vkersixDkOcYUzne3fbw7W+5DvumJjZUhS/f3r+6n3SlAIDu0ll4H/4g3BfvNdX/cXKzWZ5V0BMBMEUAQEOxl78Q/yMQINV/qgRa1CZKoE8uSj+927LZC6v/0utvAQAmyjH96djfv01SVbbB23AKLFLL96gZQG2mOEYW0T5PIxn0ZO1NtoJFX3eFOdZW84/ivVEwgFVm1bMgxwWGzGjyzyKKgAAXYADkZFvyVDiEwrZYOAdzfXGZ4nWky24KZQCAAIqIAVIE0AAAKtbQkaHH64GDfPJNrwgA0EsG+NLcgzi29jieD1/cFgAwrgBGE6AAAAwIQKs+B2xtaLpNRFm6CQAgJ4jxLRgAlwIAMOkvFmEDWE0AaRW4AANgfaMtLP+2AgCK4VxuARgRDpQhW/q76AvUNoC7vzHXE5vdx6pYs47Z5pgZ0boBlqMzcD3akPSxmp1BqzGOw+pdaPtTiLNYJn5Cz03XcDZ5BCd6D2AlPQE3bqCfrkKPpej1u+jNh4hEAJCCXnsfAOCNR9T/CxDAAgBM+sUCsOlKK8C6A4CLt3p/C9c57xMxxESHaLpTmNRH0PJbiFQHi+kJdNU55IkWMcVJdRjTuB5Nb7yeQJeGYH09Xvw97JO/8wsIF4/birkWxX+XIpbs9x8vejuBCSpblyjFvIbHyQ6g9eUeo/8X0ShPRNe6KbkL6AxSxHGO67/j53D1m96y6+uoHmM7j7F7nvo03nLtO3D19JENAADPQxiF+MiDv4yf+NpfhsfqdoVkY+dvfu2tkeU5vvLsS/iNLzyI5TjHUi9GRCtcKnk3fEzu34eg2ZQckgs9wSebHpLMQZLFiDKNMMkRJZnJMz0HM+2WtOjkLhllpuo8EQ/w/Yen8TduvA4tWru9juJ+pQCA3tN3wvvIv4Gz9BJ0k/Qok/yDAqktB+pABj0ZQA3p/7QEJBPAVv+L4UkBu9MLYC5KluCG6j9BAGECUAlvFPAvNVVvNdS3AgQ2ZEZ2I50jzRKxymNSnkYZspQ2erw3sjJcotaX/PukAaE0bnZiEIxqBcicjyyAiO0RY9CxASIMRZJih9H2F7ClqUsLAF0GCh0A9q1L5ikKCnDdTJyX5MFFoTnPlQIUe/21k0ARIRPrRQOGyFIAAPzRcaBdsm4yKCeGYmvAVgDAj/0mpm96n/nqS7yWCgZAJ+nhs2fvxaNrT+JkcmoDAMDKv29F/0YBgPU2ALr0OPAV24AIACSbAQBtAYCC5i8GC9b+rxhe5RaAMgMABmAgi0D+EQAoa3IJRmO1AkoAgOTqo5X+4pyV39/K/q9Yr0jwTU9TWQpr2BVTAAC1COBFPAfriU31oNUxu3DMVpOzQvefcK5CL17CGf8+RHkPDT2Nbj6PlfS0CLbu17fgIL4K+4Ob0KCFnfZwb+838eL5Y+ifjxBTALBHZHfv0Iu3fP5qbcX/TNXf2OVYBkCDAIDp/xcBQPndtAS0Owcw4V+LKfcwJluHoFwtDgqafWi5K/Hw9Zj0/rf1ISjtIAlWoGMPgWpjwj+IhjMGh/Y9Voin+mh+7W9RX4/Vz6Hv+PjyX3wYZ5+6W5J4k8grjNnKlO+pobJ/w3PQpK+1nfCI3oUDjLfX36u+B1dmC6HGag0WfgYRHUs0umGGKHXx1u/6lzhw+OZd3V7qMbbz+br96G/gO972Y5gYm9oEACyszuGuJz6GH/zGn9k0ceb5uevRv8A33fbd8L3NbKedv/m1tQaPl8n/f7zji3hpJUTmONh/1UFMzkyh0fDQnJiA32rJpJrLwaaPa8aa9ndtKLkU1c2pcZGhG6dYCxOsDiL0owSDNEOYZpLUtVqBgAJfO+7gA191BIdnJi85cdkr0b4SAABZUfFd/wXuX/wadNKHHi8BAHQCGHehDuWm359aAKT/syotOgBlAIACdgmcc8twCCDQ4o/P+IzUeCP8p2MXKrLUfyuWXNimbYq5Veff+H65/LrFWdqKUWA1BcjoyqzFILfMY2u/xzb5hEmz0RYweTMTx+K71pPpEmawniAXEgbSAsEe+9J+FXp/ZaKDiMiZlTjGrfqBSeqHbQA5FKns/N1XaHgEoukEwNiX5orDXYuNdWLK7ycLwLgrmYOhCwE1AGymyQqyl2wGAEIHeuwa9H/0VzF1y7etH98lXAwFALAWd/HpU1/A492ncS6bxVipBaBRuACw73+EAXAhAOCB+YdxrNQCwEq9MADKAABjWMJ8hOlQ/D4KAFAHwFHm3wgAQHFBeW9k2RUAsF3yX3xW0QJg20KGX7FFa8AQAOgl/fIwu4RT9Prf1CMCx1aYfBsKzes/BJWPsI7Zesho55fmEVr+xl50etP3sYhMxQhUE27eQJ4qRO4qOtkcBmkHSRwhwprYAPbiRXTTeaz4Z7C8sITBggEA0tA4COzlRbQPCtX/wCb/1grQKP67cJoOPN8yAJpkCjiYHlyPN028Bw2/JS0RTUxjIjiACfcgJrz9SAsPXE2nhD5i9Il1I8tSEWbxXdIL2auVyc++29jLYXrF9q2+HiuGVmu8/PQjuP/2X4HrGnaNVPRbRnmYC4X/DEivpPovyH8Jtedciy0Al1oFqbjnF706j68/YAVMI05zDFg9xRTe/X0/j6n9V+2oCVCPse1Dz9iStfWJR38bP/Q1/6tU+Mvx4t+Pn38S52cX8bVf/f5NY2Yw6OPOZ/8bvued/xDOdrTniz7ze2xDDTx36iz+4Yc/jrluiENXH8Dk1DjG9u+np5mMw2BqSjzWORcf9zzcMNGy1F8HY54nfb/8Lye4xfs/AS6dI8lzRGwdyHL04wTzawOcWFrD/EoXk2NNfMOhcfz8+98pbQSvlev2QmeP9sKBVHHjV+wkh71V6I99CN4DH4dmYs+qv/T+G/q/2qegJnKATiiBZwAAVv+ZUDYa6zR+JqBrHTjdBMphlsuybot8c7q+i6WvTjyo2FKqqVDPKndmbe9Euc36B255tGVlvXISXAgJivKg3bKs1r/T3Mr+XYDUXMSdi8XQ6c3Cazynjd4WS56yQAKkXR+okGYQ4El0Br7KrhMboRBmlkPLvFAbsEXU6szxK002AVsq6Bxld0alxlqxsMEbBQD4eaT/c303h3LTjQAAPznyoBsHEP3wv8fEO77nso63lXgNf37mTjzdeQ5L6aJc44HVAJB+/4L2bwEA0QOgBoAyGgFFC0DgNOT+uRb3cNfpB/Dk+ZdxdmVJNACGAAAlD0QI0GoBlKv/BSAjJ9TaBlKEWmad5lkvVoDy//Vxc0kAgJliDHUfNgS23AIwygDYSgTQ7pKqAYDdj896YrP7WBVr1jHbGLMo7aMTLSBVEaa8q9Hw2+gmi1jTs+gOlhH7q5gKrsZVDntDbWVDO1bcznjZ8o7TTZbx8YWfxspcB4MlOgCkSCPjJrDXF+JoVGmm6j+Te8NuK9H/WfkPXGP/13Qx7RyB6hkg4F3jP4Tr2l8NT/mCwDKhbzXaQwBg9Ng1KLho1nMcb+i2sNdj9ErtX309Vois1lg+P4tP/Po/R5uTVTN9EyEhVvTleUwLQPszf59kZatEeeRkrxmw/58WP3v/2iwqSpz4dPsGUOyGibhAYewGfN0P/qK0LV1oqcfY9tFhfP9/9t4DTLKrvBZd++RKnWY0M9IIBVBASCggQCYJE4zJiGTzcLjGGezP5jldsK/TNeFxH74YG18/sLExNhmMSSJJwkKAIso5jWZGE3o6THdXOvm8b/37nOqq6uqZrqFH9GjqiKJruvc5dWqfffbZ//rXv9YjM/fjjkeuwaue8SsyJvr76+adV2KLfTa2n7i9Z8wIOPDofdjbvA/Pe/JrhhjIx15TZlkbLR8//6FP4N690zj9tJPgVasy9uzxCQmiKPjnjk+IPgX/fVq1jLJlSHDvKUsYLLxXqclhG4YECgUzlk/KME3QimMBBQQoMBTun2/g/j2zmFts4mdO8vBHr/jJDVu2M8xVfSwAgOa++6A++U44D34XKedL1xDrPwIBmWfC2JYiK1tQYg3In0RGbQqoALa9DCz6AczFeQnE0ojRiwejTJFGG6CAWsLg2NLvu+dUpmw5cZG6znp4/pTglgBBHnAXP1edivM0fPdxc90iHSR38ux93V+4DwxzVbrb9p5QmtrIGjnCPJDB0LVvoYFQAA5asl7KACh2mDViRqg68Ge/MBqm1gCDfXla5UhD4aDABKf0paHtBcUHr9CKzQEAOU4Mg7bV1J0qSgAKAMCZgv8z70btwssEdFiPZ1+SJpgNDuILe7+BB5sPo5U0pNyH9n+s4rE5l4oVoLYBlJKALgeAjgigsuAajtgozrTn8bWHv4eH5vdiyW+LXoDU5nNtyW7IBQAFYSxYEl3vi37Rmf68xKII+gk6iCGgtveTy7hGBkDnkveXBqwCAHRb++ULkBX1/sWIGdkAHuE9OqI2Dt9xoz4b3GeS9c9m4ScNhJEvlPfUiETdf0HtRAsLKGMKWcLsRQi2z8gKSOqI4wB+toSd8Q/RnG7DXyD9P0JC25eNHGRwAjXIAGDQr6Ds/CfFZxwKAJqd+v9u+v+F3hvxVPcyzIePYjq6C362CNeqwlE1TNonYlKdCkOyA3pjXy1mexClvpQHWKYFI3PEHpDAgWeNIU5CWKYDM1ezHX5kH5t7jO7HtV83gkaX/9O7Ec0/DIWkc28xm6/dkRRcR4kLAAMQ0g7LFLbqAwDKJbY/NgAAWefltFI/SBFGuixA9AASwNp6CS5++a8cUhRwNMYOPcZu3/19GO0Kzj3zAhlD/f31/bu+gaef8QK4zIr2bdfc+yWcPnkhtm85ZWPP9Wu/zQa2pN/3f1x3O/72G9/D2FgJbm0MBpXLqzVY5TLiOOEdicQpox2ECPwYFdcRIDiVojlNw+XjUOjAyhD6c9kxUbUtcemYKrnwbAup0qwAeXZmGR5camGp5ePRvTP4wPPOwlNO7QVifsSv9mPZ/bEoAfDv+SbUp/8M5oGHkDKzT/q+vAygpqC2GAIEMPOvWAYgwT/BAE8zOrj5AXCwAcuMJEseL0VQpgurNglFFkDKOni+7MOLNQryzwmNQWoe5PIn1yEEArI80GWNtgAFWkTv0NsqDXpAgsMdo/vvXW4FfR+etF0gzIPvwh1BP1x6P4DnznVMzoLs4aqTjeCHwkjoOTwZE3yGCQsg30ThP0WmSPunhSAFFrvKAAi0Kf6dYowZlEOdqhQI0QsAhBYyZwLty/4C48/42WE645Bt/TDA3tY0Pnfg69jV3i0RumsVdP/VAYACBGAu3jJMAVypARBnEfY2ZvDZe67EnvqMHk9kPuSX5EcCAHiNKECY0qJQg4tSCpKsoQQgLykQR4Buwb9DlAD0AADDlACMRADXPj5HC5u191XR8njsszD2hapvGQ5cm3XnhTrH4P6jAm0qyqwZHNMFrXQebd+BppoGEhPNaA73R1/HmdZP49zaK2Qiv6H5cTww/z00pn2EdV3/v6rg7fCX7ajsobM2heWfqWv/xQpQwcyz/oUFoBYAJAPAxrPs38QJ6VPQMmbRTGbQNg4iMVoIkhbq5h60zBmMJ6ehamyWjAFZFSfhaaiaJ8BWpHpZXfaAyzRuUYw+/BP/qPTFj+ugx+P9eER9nWW47eov4e6rP4dKnv2XBQIF/0htzbdKXgrA9SuVxukGoNdnepHG7CKdAjRj+bCryyM61fXeqVO/mgFLDQIfQCtMdDlAoPDk1/wlNm89cdXvMxpjh74i373nC7ho+0tQrWmB0v7++vYPv4Cfuvj1Kw7CrPjX7/goXvzk/wbncSZS1/9l6y0f/89/XoHb9x6Qudsdm5AmvlUSQb9GK5DxiHIVFAlkKUW1QsYc4NjaBtCiIliefSwYuxzbSaTHNO3ACArUPBvjnoWpiodNVReLYYzdjTb8dhvPqxj45Wefnz/D1/tOe+yOd7QBAI7N+Jp/hPrie4Gwq/6/RHo/a/8p/meL+B+t/5Rnay0Apm4dVwMAfoDsQAOmEcNwEySNFFHdl7p/szwBa2wSikB/DgAcce8JMMBXHvQzxmamnAsoEb4DVJLT4gVAKDLkh/jEnJm5OoJwGObAgENnqYW03sXfLoQDDvUcGQACsPwgo6gibw5+b5Zc8Dspaif1iwrqcoEsi6EiS4sdpqkIbrL2P2XGPzWg4lQAAAIsivdTNwMgJLgzgdar1hcAaAYt7G7sw2dmvoa9/j640KJ/+kV6f571zxkBzOYXwT/p/wUAYJvUhXKRZAn2NWfwqbu/hUeXDnQAAKkgyVkAmmWq3Q2Kl6yz+/QZVjAA8mvUzwAwWCaQ6YRBcQwdHmiwUrajDAB0KsdGNoDDTSGjhc1w/cXWx2ufiZhWGsJPlxBQEMekemwKCyVRCXXNKjxjWQtAsmzpfhxMH8GB+F6UsRkuqmini1gM96KRTKMZHBR9gEnnCZjx7sHs9DSaM22E9QRRa+MLALImrsj+i/gfM/8WywC01R9ZEKT8ay0Aiv8ZsEomJlqnwzFKqKptqNlb4KoxuFYZjlWGG4+JuB/JVgRS6mqvBPw1tQ2eUYM5wBZw+FH8+NnjeL0fh7mCUqddX8JX/+4PYBuBrFGL4J2ZfzIAiq1GX+v8yV2jfaVkHZcDfdELqDALcOwAALIGyRebbT+B6FoRDGhH4Lq47pt47lv+Gm65OrBbR2Ps0KPtGzd/Ei+58E0danl/f339h/+Gl138CxL4dgOUURziu7d9DS+6+LXDDOdjsu2euYP4k89+A/OtNvwwgg8L8/UQCWucyxV5hnIzSmXAsqUvxyplCXIs8fI2YZLyzxtPFu+5RVnX2r2I2QggUAsgTmJUPQubqmUYngUzS3BK4uOPnncBKmXvmAHwBl3wow0ABO060i+/D/aVH0bKjD/Lolj/XzWQuRaMbQmyqi32fwIIFACA6+gSAGbmp5cEBLDGWOOfIVxoCyMypWxBasKePAFWeQoqc4UZua6AahFcF3T3zk/SwWNh0AtIgFRq3mU8cWLs8MJ/FHCgd9805XMkBi0QkoUhQeMiepVJnLT/VIL4zM/PlcGsaAAw0Ge9ez8AwHYsqYmgIlPYAEo5EuinJrP/Oou9DACQKaBdAKjDQFyBwstHAwBY8ht4pL5bAIAD4QFUDG3rKRhSDgAw0CcYQGKJ6AFIiZV+CShosBzIhmt4ouW2t3EAn7mnAACEAKHp/5oMkZeZHgIAIFiUKWEOSBwvOgB6TSCOC2pZA0Da5Q4AgwAAXrJiTpK/C3Ogyx1gLfX/cpA+F4BuDYD+9yMGwNqfj6OFzdr7qmg56rPlPmMAvBROI1MJfOMgFtM9MFmXrgw0k1kJ+rc6Z2FCnawnoK6NlPUgq6MdL2Jn6wbclf0n6vt9tOZ8RI0EUXuZojz8VTr6exQBhWkXWX8KABraCcAmAMCMv3YAEPq/ZP9NeE4FLzXfh6ozmS+Yex+Ig8YX+znMmiATg5Nuzd189L/gMfIJo/vx8BcqS1N87Z/ejfr++1CmlzUDMaXALFfZY5ZfLz4NlaHSVf8/XiYtlcmsXgCAFoHdugCHP4ON0ULEqjpaAEA7ZwE02xkmn/wSPPUnf3Zgwms0xg59/a744X/gxRe/rtOo6K8gDrDUWMTNO6/CC85b/nvRsN5axP17bsXFZz5/YwyQo3gWl19/Gz545fWYW2pgqeEDbgUGLRFNC2a1KtCIAAAUAatU4biOBOnbJioY9xxMeC7KNivfIWJ/rTCGH8VohAlaEd8n4gwQid93ikRs35gFzgQMCMMQm6sOzhmz8UfPOhfbNlFscBWv+aPYD+t16KMJALDP/NlHkHzuL+Dd+lWkFWb38/p/iviOZ8AmE5lk/k0o/p3zaqH+z/KL+UVk9RhmSUE5CVJfIZzXFngEANIgg7IceNWTYFamcpuzIYPjVTuTXPii3j4PlBXp77kCflEbn7sAaDCJwnBa/V+RLMCTJNukozVA3QH9955scfc5rJLJz6j5lFlSX5/4NhAMqdNenCfZAGYiivYCAHRZDyg6FShrAACQirOS6AIwYGUChRlrP0RaVCQRAMhiGHaoxReLEoBIl1wcLQDgYGsRDy7uxBfmLsdcPIuaSaZPLwBAzQ9d+1+U/iwDAGT8MCC3cgDAT3zsWtqPL973HexrzOrMe273twIAWEUDQAL/XDCRLABm+PWg4DpAf14B4hqJFhg81Ca0/+4m3RoAgwCAAQr/xed3fFEHAAACno0YAMNNr6OFzXD9xdajPuvtsziNsBTtRyudFzZAxZxCHMcY8zYLGMD6pAQh2gkffhlMOEJj715p741vxzdm3oXmtI/2QS0AGAX0ON64CxShT3NSZP2/BP3LDgBS/1/Y/0nwb8Cix7pL5eIK4nqMKeuJOLXyE9heeiocgxkgbYFFOpcBEykn1wEP1CSJkGQxHNYPjrbR/biGMTA3vQeX/8M7UHa1uJA8z3P1f9L55dkpgkN0r9LjjuObAEDRtvgY/v5YBgA47yxRRErKZmkLGAslstGMcf4b/ic2bTtlRU3qaM4fPMg4FsIgwPU7Lsel5wwGAO7ffQfq4QE8/YwX9x4kA3bufxCx8vGkbeetYRQf203e/anL8cnr70QYxXJvmV4ZynbkvVOtojw+hornoFxy4JU8lMbH4LguSpaBE0ouxh0bHhkAeTfI+l0SeQz4Mwn8W1GkLQFbAWYbvrwP4xh+GKLVDmH5TZxSc/C/XvFMnHXytvXNOD/Gl+doAgD8KuFD1yD51Dth774XaZUAgNIMANeAsTURFwDQFtDN1f/FApAggAOjsYhsXtL8MGu8YlkHAGBGOfFz9kaU0c8HpdpJUFOboKhGP8zGidvVbkB6MUIF/NyijzX0kj3Pa+5NigweQoa/KB/oTPQpQLxA6Ap6sLHmm8yBLI1ya7285CCm5gDb9VkRdpWKZgy+FY9hIKUjwLBbwQQQyn6GtJ07JHSOo0GFfgaAZP57C8qRpYEE+SndG8RxgVnuCMqOtKjgAA0AVDah/br3YOz8Vw975qu2n28t4qHFR/CFua9jLp5BjdoQRaY/ZwIU2f6CAUDxT2oeEhjQAAAZABY8s4x9rQO4e/5B/NeOWzHfXhK5vm4AgDiIOADkbIBBIoDdAICUQ2R51l8o/b0MgNUAgKIEoBg3nXKAgjXYBwh0V612qg1ztoDONHQxALrdAeSCL2NdIwBgyKE5WtgM2WEjAGDVDuNCppHOoJ0ugPaAiemjHS3Bdw4gSgPY4QSs1EFgLMFVFZxqPxsVe0omlbv9r+LaAx9DfdpHsBgJAJBQlGUD1xhL/b+xDAAUAoACBjgG7Jz+L+8Z/AsIYOGnvf8JI7EwH+/AXPKwuCW4qoqqtUXobe3sIIgFjKkn4GT1DJSzKViGK0KAsWrntVZEhI9f67/uQTiaww49hyVxjH9719tgoY1aidH/8n1Fp+Vl9X+IAKBDIIsAAAgAOCsUjznux7jw7TrO8LPoj2ePgrXTaieI82RW048l6dNopXC3nIdLXvf2EQCwxsvD/txzYDcONB/C0574gs5e3QyAH9x7OU4on4IzTzmvdz7PgO/d9TU8+eSnYfPEiWv8xGO32evf9y+4Y9c+mb8TCmx6JUxOTWJirCRBf2liEna5jDTP2nOVbpVKsEpliUlc08DWsofNpJoP2OSYFDXLy138JMViGGHvQh17Zhs4uNhAOD+HzUaGv37j83H+6ce2EODRBACENXH7l5F++h0w6nPIxOaPAACQVR0Y22Jktbz+3yH9P7f/K7kwMh+YrSNtKZ39dxMgspDGiTAAGDunfiYlAZKUDhi0m/AmJmBv2wZVBPRrGep5uUhPU4IIhxICZiDdZeG3HD/3ZeX7AQE2lN/lgEIPOEBdwgSK2WYG3GQKkDlA+z1aGfaIOSkkoQsQBBlzPhzjAAAgAElEQVR2Ey47lVsTZG0KTPcWrmsWAHUAcqaDjkCROBmUkcEITGSpD/gAPCClUwOVYFMCMRGUpR0ACACI2GJTf1dhAFQ3w3/de1E97xUaaFiHtenhAACxAaRjpNj9aT0Ax6AYKGUPNABgCQBgo2RV8MDiI/jhgTvxw90Poh60ZL9uAICWjJ1LsQYGQKEVwDIDsQJmaqqbAVA4BfSxAIqsvyZu5MBMLuRXJBd0J+oBoM0odDv5/5wZIAQlMggKweEi2F/BKFgeSGpUArD2u2q0eF57XxUtR312+D5LM11bJsh3FmE6vgf7sjsxEzyAdjYrtf9JlGIbLsAW7ywcNB7GQ/M3oXnAR9iI5SVo8zpMsoc/2yNroQUAIRoAYv0nDIDC/k8zAAyx/tP1/2QAWLaNzfVzRSMgMVn/GcA0bYw5W3GSdSFOMi+EZ5WEsrYYzOE+46uwVQmTyRnCHKhiKyq2tonSc+B6UQaPrA82wl6j+/HQV2HX/XfgOx9/jyj7076v+54q6v9zsXCUOUbzcgDeu2NlZ8UIO5YZAHqdkYkTAB0BuEWkUweJ/K7VznD2S38XJ595fg8IMBpjg8cY+/K6+6/A5so2nLF9OcDvBgC+fOv/h+ee9kZMTWzqGXtcXH7uhg/glRf8GsqeFg98PG+XvOODWGq1UaFSf8kWen91fAKmrdXfuQA2XRdWuaIzwVJzCzhj41IWwDaTro1TamURCdQ1ufoJIHJsSmG2HWLGD8U2sBMaMXMbhYhaLczPHoTTbOK9lz0PZ5y0ZVQCsMqAi6MQ8VUfhv3FP0fCmn5qAOT1/8ZYjGyLg0zq/jXtvwMAlF2o+SWg2UaWmLDGc6X6QwEAviH1/yzTcqtjKE1tAiamKAF/+NuBrhpOzgAoWjPTX3IpHHH4/btb+JGwGdDOM/4yWZIF0B1M5zv0gwMS5HMy5Tge0F5+z8P5UEEkoEe6lAMJw52lbm2EyMIEWdBbBiCgdKEBYKWA6ULZLrKsiazVRtyOYKsyMlL9A4W00L4hAGDSnYHHtKCiGCpMkbFUgf/zDWB8iwAAtae+8kjOeOA+awEAlgUBdf0/QYBuAIDZf9tw4Jkl3HvwIdw0fQdue/QRNMIWTIocdpUAHBkAwESXDvxN/tcFAMgKdIANoOiUyPAh8NJXAkBspRAhJHGEmg5kJRCF599o9WjSxpS6J9Q8ASzLFJttAQMICowAgPUZg6OFzfD9OOqz4fqM/SWL7kQ/WOIkQpA20U7m8GjrFuxr3oU55wHUF5pozQaI6jHCdl6LtqED3ExT/0nLFB0AlgIUAADp/qz/Z/CvQQC+NzMb7tI4xt3tmPROR83agpIxAZgpGuZeLKb7UDWncIJxFozUQymbQiM9AEt5KJnjKBtTG7osYriRsT6tR/fj6v3IbOIX//7P0Z57BBVPZw66Ay2HDFZX1/TxHmX9P5+zus3qAMCxKAJY9JJkYFOg2dJzTCEGyPeNZgo1diou/YU/7+nU0RgbPMbYl1/64d/jklNeg60nbO/MTcWc3wqa+MItf43XXfgHovLffQ38oI0v3foRvOHpvy2K94/37Znv/BvUqh5cmw4arInOYNqO2AEy+COoy8HoTkxC2TYSCp2ZFhLLQRxnkoFjOYDm8Oit0OGwRSRQu3W0YurFaPs3rsMNMsdaDZ319VvYagJ//LLn4YTJsREAsMqg8+uzCL78flSv/kckUt9PSxQFlAwYUwmySVsDANQAqDr67wxSrBhYbCFtUpA+g0mjB04zVJ9nLL0QIVxo6aCSdqQtsxMviyZLksC0LLjj47Cr41Bj49pWcNXa+gyKloO2mwdFeWRUgACczGWgrAFMWMsNSJFAOlUUW6R1Ajq1+HzPMgPSq/gq3AaoPyAjV28M9tLFnCXA48mLnPy8pGB5ohh8VqsAAIp2f3YFMGnpp4UN06iNeKmBjFR/SiuzZIM3h6+0uGO+8dop1jxQ/C+vZkAjZwDEFrJN29B69QcwfrbWK1kPwHJoAIBaAKTh52KAugzAzgEATwCAGwkA7NmBRtgWBgCZtEUliIABxeSxVgYAcZQcAOAc0yMCSL0AlnYcggFQUPrFMjCfu6hR0ilfQpoDAkwWZiLKmJGtQQDANERU2zK1ACptHg2yEbptAbtYASJJOGIArOVO1m1GC5u191XRctRnw/WZY9oI4wD743vRxjzstAJX1UQvwIqpRGzgK0t/iLnpGbTmA8TNROr/N7KdXVH/TwFAEf6zOVlR/R/y3u6u/xcAgLaAJlI/wVRwJk6vPBcVe5IOtYAbAUYmGgBuNImyU4FtumgES6in01CJCdcuoZptQ6SacDGOmjMSARzdj4e5D7MMu+6/E9/86LvgeQZqFbtHuI9juEyAKs/4CwBQ4oP20AAAH9LVsiGLkPVYBA03m/zorfk9+arn9E4ekW4AvBWb7RRBlOGcV70D2087q7NwHs35g/ud3vafue5/49UX/CYqleUsfgEALLYO4tu3fBav/om3rHCSmJ7fg1t2XoWXPe0Xf/SLegwc4VXv/2hn0dsJOpSCN7lJFrTsS4r1Na0KWm0f9ZjMMlscAEqlkrQxDQJ0OmiRMl7WQrNYJ9X7cmFdbFEUi94Af0cQwGw3UcpCvOBJW/CXr3+JgC7H4v3bmfeViTIDSwaO67hJsmJ2B4LP/zkqt1yOhLX+LJ1y6JdqQW3lM1tpAUDOqaT/kwlAcCYJaCmCNFQwa8x+8kIpIKanvUISpAgPNpC00hwAMJCxfr4roOywQWwbTq0Gq1IFKhUox9EgkRZs6XxjWYvw96Szm3zltf8it05FOZ5fF0BQ7FvUVR9p3xWqzowuF5dWlh3EERBoy0OJQAUEyDcOXl91vnvn10mMjMBBkAMBEffPAQbNE9f/NiNkUQoEdKLiuosLrwzKZtmBjYylkrGPzG8jFY2X5fuC60qCAGQAcBMWgGg5RSIE2AEA+P2aedBKAOCEk9F87f/BxBOf3nO9jrT7uN9Mcx73L+7Al+e/hXkRAdQaAGL1RytAZvw7loBa/I+/K3QBJCvfYQB4uG/hYWEA3LznYTTJAFCGBgCIfeT2f4WeYo8NYGEJmGf0CxFAydSnPA/qBJF5sDYRwP6sP8dokfVnaSEZTMVzWN5rU2uxMeyAm2Q60P7QMjoAANfXpkkAgIyAZXHCghUgrKgRALD2ITla2Ky9rzoPHpNPApYOre+DZ/gz2fh7hEkbs8EOJE4DGSfRNEXLPoBFfz+Wgn1oxAfQDGYRWiEa0z78g5HY/yWhpjhu1E0/dJVk/E3LzBkA/LfStf6k/+fUfw0G8PcWTgwvAEvQlozdqBkn4ZTyM7HFOwNlcwqeWZOv65hamrYYX/ysIG6hlc1BpVS5NcQNYLJyImyjkLHdqD119M9rNIet0sdZhm998kPYf9+1YiNEtf9+Oz+yAkgTLOryqAdQsAQY6FMDoMsAQC+Y6BxQWnYOOPpXeH0/gQsRBlNaCFA7IdB/PYhSRHEmIECIGl7ytg/AyEW5RmNs8DVo+S184aa/xpt/4o9lHux+RnLeOlDfgzseuAGXXthLm+XfHtp/B5bqdVx05rM39Fy/XqPv9X/zr/AjCpJptk0Ua5X+1Kmg0QoQpgox6dzMdjkeDNeVcoFKyYNnmah4LiquLe/HSo4sjKMgEmYA64GLjVoAdAPgFqUJgjjGbDPA3GIDB+6/H7/yzLPxu696/jHf50dTAyDeeQPij/8O7D0PIKm5EvATADAmUmSbSbE3tQCgQxcA1v/zvQm11AKagQT+4ojMyxBZOm4lCEA5gGaAcK6dU9h7AQCdWMjp07nNI8s/rJInQIBRKkG5LgyHJ8MP6RJJFtYHgQiCALkgYM4qoeo9bK5byVTISwZ4u1JNTlT9GCHmoVe38HJP7X7XncDPYu08fzLQL7YiWOf4Y+mAaA0w+Odnd63n+FGhQhYefo2X8fhkCDDgT6mgGAMOrWmArMUO1no0GVpAu4WUJQZhC0ncbweoT9Lmubiacq5CAxl398jmLAQAcxFAMjRynQJxMZg6Zd0BgN31fbhj/j5cuXgNltKFDgDA2n8aSugMv1b/1zX/ywCAiAFKbb4pLADP9PDg4iO4eeYu3LD7ATSC5mAAQOwf8wsmZRm9M1y3COB6AADM/HMt0Qn6GehT54S/5yU1GPTn9H+C810WEwI4WAQ5NBOA62uWA/BZ02GNjUQAj/wRNVrYDN93oz5b2WfLDy7e7Aka0Twaxj7UkwPIjEhTvpAgiRIEaQNh0oKfLCBJE7TNORxo7kR9fxvhEgUAE6lb2sgAAG35SEkq1P/pBKDr/5Uo/tPub9n+T9P/rZKFUxvPRRA3hMp0YvmpKJljaMSzCIxFVKzNONN9EcqW9iJfDWCiGCAnSZJBiYQe79vofhwwArIMrVYTn3jXW1FyUniOgs0x2pc5qpSWM/m8h7sBAC7uxsQGUNcAdm+0uaZbgLb2PfwibmONUamYRr1JNXYdjHGBUqeoVMbfJ/DDDM/6+XdhYsvJcuqjMTb4Ci425vHtmz+DN1z61p4GRX/tnn8I0wf24fwzn7niAHfsvBZbKqdhy6ZjW41+rWP7nf/+Zdy+7wDafoilRoBmEErGNrNcyWAapYoEeGNjNZTKJWwfr+CkqSoq1I0peSg7FmqOJYyAqVpV4rWlZlMEBXkHEgjgxrHcjLT9XztJ4Kcpdjda2F9v4cDuPXjr2SfiZc986jF43/b29NECADLaJ979beBjb4Vq1pHW7Fz9X8HYkiIbt0QUUDFz3AUAKGoEEABoRDBKBlSZtPYuACBibTkD/gxh3Ue02BYmAEEByeAXMVkhmtYNBPBvypLMtek4MEsVKNeBUfJgkO4v9dFaN2KZHcDIkUAB1xMlwKZrELPden0B0uVVCBgMfH0qE+p/M5suojCM1Aa4BvD8GLkJMsx2OZecdVWk8Iv4X3eUKcbvkEVP9xYrZK38F/3PkJQZ/fyzUy6sCvtBsl1SqIx2fQHSpQhxqw1EPrIwgIraSPi9VtmEUs6UOr9amMBkUopgSTldAQDI989LABQD2E1PQvP1H8bkaReu9ZY/bLu7Fh7AdTO34rbWnQiyJmqWsyz2l4v/Sbbf1DaA1AAogAARBjRMEQEkAOAYLu6cux/X7b8N90w/inbkH54B0GUSwe/bofPnWFAHADAsmV/W7AKQ1/13gv8klbW+DB153hIA0JgTa/6hivKAZVFHtpOMPr+zlALw2in5yZIA27RFHFCGdNfyZMQAOOywW24wWtgM0Vl501Gf6Y4Qqhrrd5ChHsxg3ngY+6M74TuzsKIqEhWiZm3GhPkE1OLtMAIuWuhPHCM1AhHAW2zO4H7vK5g5sAeN6TZC0v/bsdDlNvLGRYKZ0/4N25SJiJQkqvdL4E8AoCMAqOn/k952vNJ7v3ytWf8hXFv/MDZ5T8RF5Z+DZ5WxK7gJe9Nb8Kzyr4rCf0RhHenoY5Nq/Vhdv9H9OKCnsww3XvFF3HrFZ+G5Bmpl0n17g/VOwJ//npnwSpkBRpdFYMmWdV5/kE87p2X3gI19r642DrsBAH6/xRYZXUrsAOPUgDnxJFz6c++U7z4aY4N7cXrxUdx57w/xokte09Og6K87dtyESqmGk084fcUBrr3vclx06ovgkZ58HGzfvPF2vOsr38W+2QWtuWEys1sWy7/JE7dhcryMia1bYNmO3KvnTFRE5ZvbhM3AQKHimCjbFibHmF6mXluExUYDEW0swxiNIJKftAMMEjJaErSiBA3W1KYx2otL+NMLT8M5p588AgAGTpsZkjhE+wefhvepP0DGNKzQ/xVQMaBOzICKiYxsqlwDAGQA8L2VQC22kfkJjKrSjPei/j8xANr6RlT8V+KYFy2ECBd8pJJBz5XSD1Hrny+68iDf0gGR58C0HBieJ4AAtSMEELCrgDkGmMz213JwII+SSFvkJqhRrg9A1X5G46oOpA3NCmBGo9g6vnGFWnseqElElwfnEvTnW1FoLt8nPw75290bP7KdVwf02T2r2EFmhciSFCqxkKlAWABZHCALQwEskqSFdCmQ9WLG0gtm9wkakNUwYDNVqpkTRR8T/2Ammt+zmkBRNFDq/zUDgHaFqqlBCAEATjgTrZ/5Z0xsPycHvn/0SevGuTvwX9PX4ZFwJ1IEqNq2AAAM7p08868Dff5bswGo2FOUALBOniKAluJ+Jq6fvh3fffRm7Fs8iCiJYSIvAcjxGAb0PRoAXQCABP90bejaCto+P0MAACzbAEr7XAOgZ6divZAD69QyEaZTyhIlHTdkBsEiDTJlZi6U2XUQ4QEIG0CPUwFu5KVk3a0BAN4DvO9yYcC87QgAGGJcjhY2Q3RW3nTUZ7yJUzTDRaGmR+4CwqwBV42LcEeUhEhVhBSRRv1MXyYdUoDEkoV1iYgQpyHCuIV71NfQ2OejOetL/X/YSjb04oTTkjw7SfdnVlXU/zU9ybAVbMeEyVpqKQXQLwIAFX8rznZeItaHtPXjQeiOMJs+gLKxCSVjEu1sUbxomREYT05FOdsEJ60JmFBRUyirTbDyEpThR+7jc4/R/Tj4un76/X+I9sE9UkM4VrV1LXBfpkky/vkDmw9cZvXtbk0AglkUuexbmBbgAYGAfnbAsTLKCgBAr0K0DgBLHoMwBZOz9WaIS3/5fZjYfBIcq7cs51j5jkf7PB+dvx979+zHM576vB7NluKe/K/bv4pzTr0Qk9UtK07lmju+juee99INPdevZ//tmVvAL3/oU9g5syDPiMnNU6jWahibHIczVhMtHKn3NuneTdaJiSnHgmsqOJkhQT7LBqIkQUjniihGk8F+GKMd8cWAPxItgCiOEce00k1AG1ALKcasDK5j4d2XnotnnvOkY77fjwYDgHNkEjTQ/OY/oPaV9yGhwB8BAE9BVTLgRFMcAQQAIAugZOv6f9uCYvA535KgUuj/UvvPgN9AFrEuXwnlXKzxYgNZYCJuJQgbdSShL5lt7Ze+XAKwGrtKJ1+WgVkG/eJEZBEEmIRytsBwxmE4nhZPY1kAGQJaPl4Pa35OkcXvxH1MvjSAdCbniRd/0MmeFVsnmlxNaDBnJWikoXd3Ho5K/HQIEFX4/EW6v7APIqShL1UEZhgiZklBQjYplf8TJLaPrKWQcbJWvG1SGOZyBrn7wxhAWlSbJzhSnEcBAPD5Vo01GJIDALxeiu/9ZQAg3XI2Wm/6OMa3PWndpoUbZm7Dd/Zfh53xbgE5CAAwyNdq/5r6vxoAUJQAMPtPNmiCBN/ZdROu2nUTgjDULFqCTQXNv1sDgN8gBwWKEoBVAYBcA4DP+YIBYKQG+OrfJMlg0NFimfYfRwligjeZFv6T4Z2DCRLo87rkDAAej79j9l+2IrvP44o3IG81C7bNMgAFm/0l915uHTjSABhubI4Wz8P1F1uP+uzwfcabOM58ebF2fS9uwYz/oKB6Y+pkTGRPwKQ6HZmV4PLFP8bS/jba8yGiRow42OD1/6Tf5wIlRQmA6AHQCcBlCQBF/3QJgM3gnyUBrgHn4CRqahtK5hSUYcrk5Tk1uHYZGRVoRdnVgxtMwDTpG6wQsQ+tBiK0UQpOgMMHeuzBNcvwjHFhHcjPPor24a/Q46fF6H5ceS2jMMRH//SXhf7PBQUFAPs3Ef0jU6Ur489SASe3CuQz2LUUPNa2DgAAXFuJg4A8mo8hEkCxCFkGAHRWoiFiURmihHaAKZrtDKddchnOu/Sy0Zy/ynTx4L47kfoGzjr9KT0tinvyy9f/G57zlJeiWhpbMYa+c+uX8YILX/34mYgO803qLR///eNfwc2792J8rIxybQyW6wrYa5XLMCwbYV7qTPG+dkhrSk3lZ2AaZwopmQPUEKDifxEEii+4DhwLMM9IIsQMAqIIUZQgDHyodhNxGOF/ve55ePWzLhwBAAOulwAAjVm0vvQeVK/+uK7/LyvRADAmU2RTOf2f6vEUAaSYHOv/PUe859V8HcpMoZh4Z6BP/3gGNR0AwATIAqDwH3+XKKRxgoiBLm3qwkAHwl1AwGrDqgAB9AcwYHIBY1Iy/0q5Ik7MdYYEbgQAFG2JLRgUC+TxTUs7F+lBo3nUAgoQrKhToo4ROrLCSWCVE1G5uF82yP6vK/BXBEO45WUFEu+3U2RtglWkiLNcgpl+UgMYoDKzz8wxCQkxUtmPtf85k8ALpX8p9Mfvbzs5E6H7PC0NUDPzr2gz1w1YsLQtiJEygKwRVFgGANLEhsmSsNwqlo4O6eZz4f/Cp1GbPHHd5iwCAFftvxa74t1ibVizbKnmkAw/g90cABD6v9T852UA8ndmwi3YyhIAIMoiXLnrRly58yYw6BYLPgIA2gxhWQSwUP/Phf86GgB9JQBizScXiWCEJXX4mgVgwMiV/0X9vw9z4RDic5QJPyYAeW21+8ByWa/ooFDtX169wJI+rfyzOST7KkcIaFEHgCCAbVuiBSAluHkiY8QAGGJ4jhbPQ3RW3nTUZ8P1mW3YsthgTbsfNXAw2YmZ6H7MxQ9iPt6JxXAa9f0+AlrktCIk4cau/5eaaGb/RfWfqDsfsBQDzGv9cwFACf5zBkDZnsLmxbPRwIxQA0veGGxVQtmdgp2VUDE3YyI7BSVzAlVrApbhdGkAMLrihMp6zjqSOEXZHoNl2ojikHgpnELYZ7hL87hoPbofey8jH9y3XPMtXPeVj6Fa1hmEKhepfZsGAJZFAPlnggFll5Q6vVhTyFBjlmug7VGGsaopdfPHGgDA+4m1/kU2SOqlGXBxsZJqh4CQmSm7ipe87YPwHNbPjoRf+8fQTQ9cjZMnzsC2E7b3/In3JLM4n73ub/HyC94C13FXBJxX3voFvOjC1z8u5qC1fIk4TvAP3/o+vn7n/XJfMRCzvDLilMKTpPL78EPqu+gMWcYaVy64LQspRbAMsnNMlFwLTslDpTYOr+LB4ULYoRe4XgQzqAsWFvOAiQztFPXp/VhYaGLXrj345197LV5w0TkjAGCVixbP7UDwid+Fd+f3kIxTAFBbABonZMiqBrKarev/SfsnAEBwteRI3buaX4LhxDpoKQQAcwBA0/8NgCwABsN85ZRrCXoSuh9pICAJg7zEMs+W9qv+50KShaAkwLGyBZnU+6/MzBYTNOd1AXMFYNDtREdI5nu9niEQIAxHO0AS74OpIv37VTYGhNy4Dik2aj4Jo6FrYzAac07tUp1jKb/Y8eVJ/xU2gN0HKOTri3KBUgwEJjKftoq9AAA1D3nOrPdXpIlzn4Dshq5olQFvmCIrK6gybQsL+n8GRAoqSJEFur1hxMi2XoTgl/4D5Sq9Hddn6wcAxljCkZcAFAAAHQHI4hMAQJgBGuijwv8KAGBnDgDEKwEA6jwKrX41AEBfRAENpEwlvyhSAkcAQJnymcW2agkAMR4G/gQAEjKQ+JnLjBWdTMiQ5nZ/KxCE/AOEBUB9gD4AQJJtpoLL+ZN6AGQEUIsjtwYcAQBDjM3R4nmIzsqbjvps7X2mrT5iHFQPYxF7EccRVGLDRRlm4mJnfAPuWvgmGgQA6jGiZow03rgAgEYxNf1f0HPaABIE4DOUtUk53Z+Bv6j/iyCgge3OhfjJ0h+I1klMSyZBVPPsgNQ6pQiyBrIsgY0SynYNERVvR9the2B0P/Z2ER/cn3jPb6O5dBAVTwsIMdPfH6VzLHfbAPIoDEyqFf3E5YOax6ITQL9+gKwVWDLAcS4JpdUXiIe9gI9xA1IRtQhgLwBAFwCfmRMA9YbOPLX8GBe++v/Gk55yifTfyPml92JdefvncdEpz8fUxAk9f+A9SRrq5256P1538dvFuqlfgPJ7d1+O5537isf46v94P+7yW+7Gh6+6Dn4YgYyAeiOQoD/l4tqmwJsrfcUsl2MZcGwLnmtjrFaGPTklAIBk4hwbNlXhDQJwXbrZ+XsGX3GjIfXlWRwjWFxAGgbYu3ca//7rb8QTTz72hRePRgkAR0e67y5EH/l5WI/u1AAASwDKOQAwZmr7v0EAAHOjSwswKKQn4nhaADCTMgAFlbMABAAgM4AsANEjLbKouriQlo68bmG7jahNsTuC/Ho+HsTEogq+UluRGXQROhIqlqZW6/l/2VpN3qbUBHh02SGgE/1Rgj9PIQ+6pfJke+ecBVFwexLwshtBkeAIhIyZ7aflH0VcFwMJ7MkAEIq6Y2shQztfRxZdQjp/FwAgzJoohVk1oDzaM3QBAKwqCLMcAKAnfYx0+9MR/eJ/oFTR+hvrsXUDAFnOAJAsfxcDYBgA4IpHbsAVO24ERarFeTFnAIjaPgGOYisuXZ8IoND682t3KACAwX/RdlA/CADA2v+Iz9E8m18kEfgR4jyhNQX4vrsEoPt4whAYUNYhlqi027YtOJYFx3FkTS72gyMbwLUPzdHiee19VbQc9ZnuCS6k+R9tSDoPDlEhZo1iG/Ppw5gLd8Etm6gk26DCEtIsQtPYj3p8AEvBfsxk9+JgfQ6taR9hI0FIZW5SlzZoSlEAAJbRiSUJM/8M/gkCFPZ/ut5fAABqAdD+zzMRLUZw/DK2Vs9D2Z6EY7uwHBtuOo5N1pkYt7fBUWVZzHF8sU+jdHU12+FH7eN3j9H92HVtmcluNfHxv/hVGZclV6v/Uwiw+x7V9y+Zq6T86wex/l2GGsWu8sUmUfiaRwEgZkF6g3xhwij0AAbHwijToCRr/Je1Rvg71le3aG0FYKmhf9ZbKU588iV4zmvfLv8eAQC9V/jymz6JS5/yKlTL2sK02Mj6WqgfxLfv/jReffGvaJpx1xZFEa598HJcek6veOCxMH5+lHO86o778Z7/vArT80vwA2pOZCLwZTs2So6NyngN1bGaBPqF9gYXtXZ1TGwBeV9apZKUDlAIy81puXQC4IvaABT+S8RFB8hC2s0F8A8ehL+0gIqh8C+/+sbHhfDi0QAAOA+ED94A4+/fCARtyfaT/q/GUmAr6VEmMpTzZigAACAASURBVMn8D2AAKANGcxFGxoCUwa2u+9f0fwaUZq4JoICAAADn07woWmj/jIzyrLmiw0omLI4kCpCGEWLfRxLRqSTPpsp8zLn6pDzzfyTB/+FGM6PBRaIi0nAt67Lu0gRpb1B4b4AGQPHR7BeCIsNsIpLR0oF+yxKApUSSlk0bzYY+Und3cF4ntz7Mqf7FZ3FeIgPAoCrjYABAKhyoqXHKc5D+3CfXFQC4bvZWXDn9A+yL9iJTISrMZucAAKUaHLpK8f4vSgByBgAFQcUazzDhKK4XDYRpiCt2XI8rHrlRgHsZUl0AgLAyuun6h9EAkHV4HqQz88/PKhgAhVtAfwmAfrbShpRzEAEAnkd/9l8DAIXAX38JQPcwWA0A0MwoBccy4di2AAFkexA4HQEAQ9xIo8XzEJ2VNz2e+yyM22Ln51oVJGkkIoAU9LPNEjxT28u0okVkRgwzdVE39qGR7UOSRAiytgi5hGjAzjxUjS24N/oGdh24B62ZAFE9RugnMuls1E3b/+ngX14UAKQyq53b/+W1/5oBoOv/rZKJC6I3I4yaWIz2oalmkRoRTNYuKRuZG4q43ybrdHjpJoyZW+AYHozUQ9mYFGYAa6hK9hhsigeOtp4eOJ7vx0FDYW7fLnzm/X8oQb9DlNwiXU4NCOBFu0qy+MXiTsoCyr3WgJ5twCWVcgAoJ+1pJUgQbIOCdv19JAuUvM6/W3CLv2sG9OTK0KQVaQo02hns8jhe8dsfkmzrCADo7c3PXP9BvPrCX0XJrfT8gQDA7pmHcduuq/HTF/18z9/Y/4Ef4Mad38Lznnz8aADwe19954N4+8e+jCAIpJ6/UvEwWfPgurbEK1a5BsdzO4AJa7jNShXKNMGhCbckJdRcGJd485KlEoVIcu0KUm6pYUEBQDoE2KaBcsbnSwKzvYRnn7gJ//0NL31cPEHWGwDQGc8UjVu+hso//RISWuiV6AKgoKYyYBPFAHMAgGUADq3qsFwCYDsw/EUY7aYGAOJDAQA5GKAn3i47vf5Ls2zrxzVUEoVI/QhhmCCLWlBWFVn2hKN7PbMYKptFlh3sPCcO9YErAAA2FjeCVdZ1wogYkgXgJbC8DI5bBXxL4yiWJW4AmbE0+PTIAHBNgC5TxWZlUDXaFpL2vzoAYIQxwie/GMabPgGbTgLrtP1g7mZceeD7OBBMI1MRygxope5fDy0CAGQAaFbAcgmAFgY0hJZP+z/+DFIf3354MAAgpfxFCUABAhxOBFAY+ApGptcHBeBQfPX+EgAhFdDlq6D+0/qvi3XQm0DIxP7vUME/P0cAALEJ7OvwvN6fOgBkSWlNAA0CjACAIQbnaPE8RGflTY/nPiNJLUraWApmYVsuxuwtItixEO7BtLodiRVgJr0PbSxIuziJsE09BVVrM+y4hgq2oBxvxd7gdtwbfBVtawHN2QCtuUAEACMCAEdEYxv+Oh7JHny46ew/Rf+6GQDQlH+PQjvM/uflAPw3gYI5+vUStcxEfIdZHZOWL5kH27Lh2GXxcg3QQCnZhPHoNFiWI0DKE9Jnoepu0mI+G7hvjqQ/12Of4/l+7O8/LmJv/e43cf3XPg7PBuwcAPByYb/+9kyAMIDX61AlaL0GDvJFKWuVFUQHQEry+jK5sthTCmOV5WOsxzU9msdgH7G+P+jSGilAgSYX1lmKdjul65SIAVKc6pKf+XOcfPpZiLJRWU73tfn09R/AZRf9Bjyn3HPJCAA8sO8O7Nr/EC69oJfmz772/QA37/oOnnP2y47mpd5Qx6YV1u0PP4rf/Mf/QGYojI958EhXLix1WWs7NqFF+8IY1B+LLBcsTUkNEwkV3g0DruvAJeVV6rlzYS5ZIOfyWbkCNwGAdtuX2vJsYQ5u1MQfvvBivOmFP9EjyLWhOmmIkzkaAEAWh1i4+l8x8el3aAHAvP5fbc6ASZ31FweAKnUAiJ5S/EeJBoAa82BkLaiZRVKFegAAyf6LyFwe+OdOAJ3gv/97d9XJd/5UAAVyqTkvVZFkJyGNfCRBqMs9aMknAV5eFtKT8h2ic1c0pTPAfqoZdp4Vqx2tO+PbabNWAKAbRC6U33kQsTYsCZhNZqU4LxB/MQKkS2S65AKAoiYfITOavafHX3drAOgydNFNxFgq9f6HAgDIWE+f/EqY/9c/ryvQfTgAgCKA8voRAQDBtoZgAAhgkGZiI8iX1N2TBZCX+g2q/2fgL0r/xL4izQAQG8GuTTMLKYWxOu2/u70ujuWaeTB+VJQBcB6lFgCBgBEAMMR9Plo8D9FZedNRn+mOaIWLmI0elvdtYw41+wSUwhOEmmOkFtr2LBaSRxGoebTiRSkLMDJmMpYw7z+KZjyLzAIa0752AKD/9gZ2AOi2/+tk/3P7P5MMgDz7LwCAZ8DK6/9r8Xb4Cw1sds/EuHOysCekBMBwYBo2bNOTn1KBnaU4gLvhqho2qSfBNspIfIVxZ4u0G20re2B0Py73CRdfX/7we7DnwTtRdinqx+y/AXcVAEBT/rXtWJENt5j0osp1ru7PNtVVygCK4KUADTY6C6BYnLb8FHGX1kgHAJA0a4Y2/55QA0D/3HrGxXjeG39/xADou/2+cP3/wSsu+qWBAMAdu66H34xwwVnPXLFoZgb8uoe/huef87rjZkoj8LTYaOK3PvYl1MNAW10phSiKUW8GiGjlZThC4U9JZbZtUfynLoDhlSTwr5U9jJc8lB0LVddBmRkwsygXoIC66GeDLgILfoADiw3MNtpoH1xAcGAv/uFNL8ILn37eCAAYMOqENh02sfjV92H863+PZMwDygZQURAAoEoAgJYqNq2gcgFAi1Yp2rqRAICXQu2fBxq+BgBShSympZx+rx0AegUANT1+1XC6V7m+04zR7xmA5VDlUf+2cItgmYDoCMRIo1hTsBP9s6MWIRFeBybo7H/ImzGb79gDrsbR7BOE19owRRlA8TwB2WT5JzEgZImElACQ817SLgT8l2fC43s2zm1Y5Q9mBNByUcT5AqTtGFmTaEGGzGsBIQv4Wf/SdTZSAkBXBjK86OpgAVEINc4MM1YHAAgSU+MmNhE84y0ovfq96zZfcbz9YP5mXHHg+5gLZwYyANYCANjKEQZAlIX4FksAdtwwsASgRwOA32INJQDM/jPo1w4jXQBAmmsA5OClBOoCPGrKf7fyf9FhWnxS9/fhMv/FPnJcpctuB+W+aL/NoJ8AAIUAzREAMNz4HC2eh+svth71Wf68yP2zD7fo14rQKcI4kLs4RYylcBo7w+txS/2zqO9vwV+MhAGQRBu7/p9ZfC0AqKBsbaEj9n8M+nP1f7EBpPialAE4eJHzP0Tpvx7OIczqgmmapgvbcKBSW2dyTNZb0c/Vgmd7kvlPIoVmNoN54yGZrDfjbGxSZ8CzdanF4fp9+JF9bO4xuh+Xrxvt/z72Z2+RAKBaogUUpAyAtf6DhPqEwt/nBMCFU626LATINi51BAbYAebrTgmaBUjoWExvzDKeAgDoFgDU36HQANASyQQASKUmS4Cv8tgUXv5bHxrpcvRNEZ+7/u/wygt+GSVvZQnADx/5DoyghHPPeNqKuYrZou/f8zVceu6rjs1J5wjPmuPs89f8EB+94TYQ8p1ZaGBhoSX1+2a5JmUBZqkEs1SGa1sYmxxDeXwcm6oOzpyawGTZQ83Wwf94uaTtAeNcdA4ZGmEiFFyGPgthhGYU4Z75OhYX63j4trvwocuejeecf44Egsf68+NoMADgL6L++XeievVnkIx7WgCwqmBszpBVDGRVSwLTVQGAsgF1YBZYaAsAIAKAFOmLctG/JBe94yUTAGjAQCqEAVf8KQ9oM2ZQt8Ewpui3tizuOqgEq0uojxonZDjIfMdgjaAAM7S5Wr+wB/JAruejCzYC2U/pNJCRYt8f6nftwaC+cJHhGicP6BnF0SkpMUpiJ8fALTVtmOwTGcIENQ5RClAE9FbcAwBkQYK0Qa2BDMpJkCYtCTQFue3eGPxrb1v9nXmcqtLuDaswAGSJawNGYKH93N9B5afecYR3/srdmmEb187fjKtmr8VSfBBKxSh1lQAQrygAADoCrFYCYCk6BxhIsgTf3nEdvj0IAEiIE/Vds8OVABBgYaAvOhMrGQAGr5tofmnav7wX6z9N/S+U/4tvznUuA39m/9e6rVoCkB9AmAlG7gjgmmLBPWIArLV3R8HsED213HQUcKyt29I0QagaSOBjJngY+8K70EymEak26sE0ArOBoB1pB4ClKHcAWNuxfxytOvT/IvinCKAJUSM1HQb8Fgza/uUMAOoA1JyteEnpz1ExNy3b+nROXp70K76Km6PdrDfmZ/K53oqW0IhnEICqvAbMzIFrl2FnFbhmRcoIlCDrGzPwOprXa3Q/Lvfu4twM/v3dvymLqWpJA1S0yil7g8tHhPLvaMp/dz0821tU1e2Mpwxjq9oB6gCa9EwyBzbyGCwAAIr89avSBzFdALRpsh/oMoEopj1gBtO08crf/QhXYUdzKB9zx/7GTZ/Fc57yUtTKvcrYLAG4ecd3YQZlnHPm+QPHxNW3fwXPP//4AgB4gReWGvi1f/kiduydxWKjLdecloDl2hiqUxOY2jyFimfDoxhgpSp1/GePlaUPXWXCM7VGB4XAuNj2Y4ruZojyRTh/z4dGK4lFQGxHo41WEGFh96P4vQtPxbPOO3sEAAy40yRD3jgA/6O/CPfOG5BMeTrQH0+hpoCMAoAVG4rsqG4GAGutXBuG6AIYUNOzwDyFAHkdWIdVRRazTp0MABvKN4CIJQISlemglEE2a40GLwmKcEfaZsqFMk7N7f5yjYDVqP5rWQ/0qfmTRbIc32fIKDrBTRK4i0B2gCTvVecqLfxXWAzaywAAxQCLTVspyb8yCtWxTw5XXSVABNX/CZzo4J4MAKaUkiWeHLP8DDxDZLGvl1Z9FPTO57cjZJt4vWK5FocDAFToovnCd2Ls0ret2xx9z+yDuKVxN66v34o49mEaKTw6f3Qo/3TwWXYEWF0DwBGifjtpgy4AVz1yUy8DIB9mHTp+4QCQ/+zoTlLwr7Cl7C4BGMAAkOHA9mS4pLSo1oG/sADEAnJZ+b/osEIDgEF9avSBM4fqVZI5RC+gC8DINQD0+ljBsk24jgWHWiojF4C1j9HR4nntfVW0PN77LEljRHEgGUVmsyk8xKw+0VcV2mhYe7GY7hVxQIOmdkZNAmAnHcdSewY7o2vRjOawaO/E3MJ+NA/4CCkASAeAIeaF4a/cke+ha51Zikbxv8IBQDMBGPyL3V+u/i8MgFz934gtbG6ejbMmXoxTa8+Anyxhb3gbltSjMEhdUhPYZJ6OTTgjLwNYnWEiWcq0DVPZ0lbTrlKkRObFF1Yjwcfbdrzfj93Xe+/D9+I/P/Q/kCmzwwCgmni5tIp+BDOPJnpsAjnOGPxXKICVr0g1UGAKE0Ae/n0LyyKw5udQbHmQZdWPe1wW5yjU/vZKAKAdagE1tmsHKaKIVMYMrUAvMs5/5e/j1HPO29AAx2Pdxz+4+5s468SnYTNtALuwRwIAd+y8FqGf4qlnPGNgn1116xfxwgtf+1if8ob4vA9+8Qp86IobJIgfq5UwPjWBsclxlKY2yXPBsB0J/sMoQc0yUbMs1IMArYAaFUBAoT9m//nKx6wEU/m9KYxZMp1NAxF5BXyfBPj106fwkxc9ZVQCsMooSBb2IP6H18DcsQPphCOUfwoAqgkgq1jIPDIADKBkiwMQKqKiCjXmwqB9ahrrEoCFSAf81hjgOlr1P+XfqQGQvxdPdg0AKAb/EdUdU1Gclwy1UPcLVwB9wllmIDO2wlDj+mL3ObPkjYYf42sBCsSyLQTi/VBZQ2fZV90KKpj4Iw9IdBTihtr9IA1MZGtxAmAxPksA+LMAAFSGpElRRKbMuRZt6/7M2Q20ViT9X55ZnPwp7kItg815ecJaAICojPpP/xUmfuIXhu/bVfa4bu8tuLN1H25p3CkghmXQAUp1AACK//HZXFgCrgYAuIYnQ2F/exrf3XUrrtt9p8Zv2AUcXnzxfQGGrAEA0FaAmQgADiwB4NgWkUBjOeufaPcRAQAGAFKaAaAD+VVLAIpx2Lc/rQBXAACGBh+EnWCxzNGCa48AgKEG6GjxPFR3SePjsc+iOEQ7XoRpOvCMCqIkRKIiJFmABCHiJMQOfBeJ3UAlPRGNdAZB2IRyM7hpVW7Umfh+uNk4zrVfi+2l8/D19p9gz/4H0DjQFgAgaicbGgBYYf+XlwKQ/k+6f8f+L2cBGK6JcIn2hr6IqJTcMaR2ghPss/Ds6m9horRVXBT2J3dhOrsTJWsMm5In42TnqbBtB1EysgFcy915PN6Pq/XLg7ddj2/96/9L6T5Uy5asD5kt5Pu85Lh319w3fIyL1y4hQEVKf1VnaLQ4oF5rkgVQoO795yC/BzrlA4WGwFqu4WPVhufYX/9ffHbDj8W7mJuUAMR0C6AOQCJZrInt5+DSN//RY3Wqx8Tn3PnI9SIEe8pJp68AAO7ZfTMOHNyLZ537koEAwPfv+gaedc5LVrhTHBNf/Ec8yRvueQi//k9fxAlTVbEAdGvjcCtlWNUaGq0ALThoRYlYBZZcLfjHdTut//jiv2l5VWyy4JYacMY9OoPL51VENwDfR7sdwDMz/M7Zm/HmF14yAgAGXr8M/t77YH7gp4FGC1mNwb0BtSmDGiMDIAcAWOpUorUdHQD6AIAWRQAXgCavQTcAYANJzgIoAIBB5yBBf6JfvOAUcGQUlyZQklWtQGGrsACXSwi6kLc1BfJdH9wdaB1u37xtmh6EymagmLLv36fABISFsgwgrwQBcpaAaAQYSH0FuicedhsEAFgJkiWq+JOunyJVvqb1E1AxDKS0hqN4bZpCtSPRAVDlGNkJLkDG1yEAAGWQsm5AJVUsvep/Y/LCy9bt3rl69w24p3Uf7mjeJQr7OtvP+EKL/q0VAPDMEsI0wT2L9+OG3Xfhjv079HyRZOIYQiCgBwAoOvlHKQHo0gAoSgAocpr2Kf93X0+ekxb/W70EQHFOE2CsF1wSBgDdAIqNw6sHAKAloAXHsUYMgMPeRF0NRovnYXpLtz2e+yxKAgRpE2ka5ZrDCcKsichsYtI8BWVy5TqKxEpcAKBixFkARdq6pb3u0yzBF9tvw9y+WTRnGCQnUgIwSPx2+Cu0/nsIGlrU/5P6bylxA+BPCf4d7QBAJgAdAEyPQoAWXmz+JazMRj2ZgW06aERzaKfziCxaBVkiCEjBP/aLbZRgJWW4pgcr84CMFi8V2ObI+u9QV/R4vh/7++XGb/8nbvzGp+Qeq5YZKOgauVrJZNXvivUa92fbMscwkzV5Rkky/h03gGWHgDLr7Axd4zm42ES7BlTKy4DC+t+NR3ZEofhmAOv/++n//C5LbeZKdRq12WIttV6HN32tC8D9X/F7/yTg3MCOPLLTOqb32jX7AJbmGjjv7It6vgcZAHtmduG2nd/DTz3tjQO/482PXIWTa+fihKktxx2rYv/BJbz9374sFn5hnCK2PDRTA35mIYxjqHIVBm9IReDYhue68t4y6RPOnyZsy5C6YN5vdIcRRhgzcPSyp9NFnCCIIjRabREazAIfl23z8Jdvftnjor/XWwOA93f9getR+cArkJCeTmcTBvtkADDhXrKQuSYUqf6sI6cgICO1ggHgpsD8ItRSW4vaZQqJb8GoTUApD2CGmqDAoQCAQXdKwQbgvmorkFV1CQEnM2azBSDQc5QuJyhSvF3RkrztDqo6KnyruvOtOJUcAMgQQaWPAhnLV5ZtCvVHaGFL2SS4z+Xb+1Xc2L9d4IEwANYCAFD8jwwAHp7PK4oH2AFiEhICA5mZAwA5GE33AAork12hOJmzv4IEqhYhm3QB2tQdAgAwyCiITGTGOBZf9xFsesoL1m2+7gAArbtgdwEAfL4OCwAESYTb5u/GjXvuxd3Tu2SOkKqSQQDAGhgAPS4AhygByKTWX4tJrqb8X3TYMgCQwUgLNkCqA3k2ouuA4jpFiwl2/57DrKMHIBdfAwCdEU79SHsEAAw9OEeL56G77LgGAIre4sMyIY1KMddIP/vVxVu6xxj3i9MQO8JrcFPwr1g60ERz1tcWgC2i3cNfj8dmj6xD/WcJAJFKbQXYCwBYogVggvX/nBZPa/4knrblZ1F1pvLT1A9hTrAEQVgmEcNHCtZyNtAw9sLPFmCnFYzjFFTVCWIRuJHrqh+b/l/9U0Zz2HLffPPfPoSHbr1GgtVK2crp+MBY5dCZe8tUohMgz9bcDpBYAEGE5d+JTwXGytq6bNCYLKh/rqNEfLDfNvDHOVZk7kkysfZbAQAoYLEVdYSjG81EGKSkNGoAgFNdghf8xgdRm9g0AgDyC7l/YRfufeg2PP/iV/ZYlBIAWGws4Jv3fAyXPe1tA8fKA3tvQ6PZwIVnPPu4m98ONlp4xye/ijt27Ue9FSKyS1CuJ+J/pOoangfT9STQJ7W1XPYwVnFR81xMlaj+b8GzTLimKQwfLoUpJMjgP0oztOIYjSDGXMvHwUYbS0tNLM4fxBOyNr709jfBtvU9fCxv6w8ApDh4x1WY+OAbEFc9gHomY4DazJhb1/2DrKiSBeUQILD07yxLbAGNtAU1X9dZZREANBEuNKAsB/bUdqjEBZK8DIDB/DAbFwxWFTBPBFJb09sZVMtCouB65yUD/LfoCRT/LizyTIDnwOA71YkZZL5OD+sZbuUZrcjw6/VLms3BSGfyMoCu/XoAAIr6kUXWd1yT55+r8VP0j1+B/eUfoma/ODOWHRh0AUhk/aUQAFaAmHN6YElJakpdALoyCOU/Ruy3kMURTAoSRho0MSZDpBVXK+EfDgAgsOBswtKbPompJz7tqDAAWKbH7D9fhe1fNwPAJvhH4I+v/D1ZAwyYyQDw4wi3zN2Jm/bci3tmdgugwO+2KgBQXPJcfkI/35Y1AOSasDyQq3tlylCjGCD/K9rq66bLUCUeiDOx/htE/+c+BQDAC04AgOr+GQUBGcgLKJEJE4JvxfpPxh41KPI1M9ubOYjVBwDw+DYdUUYMgGFmleM7mz1cTy23HgUca+85TgZh3MSB4EE0jGkspLsxZ96H2I+xlO6X7H9rPhAAIGwWHrZrP/5j0VKozaRS5/X/Per/XfZ/kv0XNgAZACbihQT+YlMcAs4dfyVOqpyvH1AqkbIJES+xHJTUJFyzLDZ/dlpGyaQadCLCiWHiw7FceGoSFXNKrANHW28PjO7H5f747N/8CWZ3P6iz+p4ptfzcamVLEi6rAkm5HaA83PNFn2YR6CC++3clx4RDFswqlNFiAbDRrAG7a/u7z72ojVxqF2rqAEUCuWkGAN+TSZHhWW/6U2x+wpmjWzDvgYXGLK687fN43bN/o2c88J6Mogifu+GDeM3FbxWP5n7Q5eDSPK5+4PO47OJfP+4AgNmlBt7yd5/CA/tmkGQKZqUquh2V8RpKtSpqFQ/lCq3/bJik/Cveh1yEs6TagqIvukXNl+XgqpvNLYZvFOYKQ12jG4bYPz2Pxp49+K93/Dd43rHPKlt3ACBNMHvNJ7DpX38H8XhJ0//pEb+J9f8msrINRV0UsgAKAICaABT/LStg7qCmmHNjQBtZCA8uIG6mMJwynKntMBnE5+rpQ7OIjK2AMVkIPeSBdZ7x76+dzgMqORfTAaJtVCvWDAShV+egQRgAUR2gxR9T8MUg6rIW7LHT66gUknWwg9Fz31zYxQhg7T+V/fs3iSbz3+fnnSYmsjYBCx3gxZkHi1T+7o2y+CbXiKGYBUjOKdUAQBbkZQSOi9gIYcY+0qCNhMF/StclbbmMdgxVCqEqBFRMpDy/NQAAcLeg/ktfwsSJZ6zb3P9fu6+XEoA7m3frEgACAGIw0csAIBAgrJ88+KduCN+vNwAgNf3F2My/JQEAagDIGiAzBCSQNUJeAhCnrPvXziOiNzBA/K/osFUBgK4elRKAbryIx8vLAYQBcAgAgK4SBAFGIoBDDNHR4nmIzsqbjvpsZZ8VtP4o9RGkDfhpHYEzh3pyQBBmigEaiUtJQFjKQYIA1zY/goWZOtpzgdD/wxbFb4ZExoe/fEPvQQoZRUZE8I/cLP4U+n9e+18IABYAgGvAdau4GD8PN6siSFqox9O4q/0lnFy6GGeMPR+uqsIyuAhTyMxIi/lRTTWJZMJ1CAhkbOPBVq5YvHAROAIAVl6+0f243Ccff9dvoXFwVsYTAQCb4xVAiWPTPnTQzjYWkzZdwlKGIpOgVx+AxxsrO8IG4CJ2VU/orjKCHzeDhf3Be03b//UCIfwbxf/oAFCUCSyxTIDLW7oA0CKK+W3DxJmXvhnnPPNFIwZAPuT8wMfnb/og3nTJ70ugWlzn4p780nX/gkvPew3KXmVFkM+F4yevfy9e/7TfQ9ktr52KPPQMvvF2uP2hXXjT335KFs+kro5NjGFiclwCfrtUgsEbUUp2FAyKyBmmjEfGS5rBq+DWxnps07oF5LlfGkUIG0taGyCOkbQaiJea+PRb3wBbjn9sb+sOACQxZr/1QWz63F8hnioBVPSfzLQDQMnIHQC6AIAyQRgDatyFkTSh6k0RqUfE7KuhGQAHFxAt6XSraXso1bYjK7MkYIh1jgiweIC5jSeiL5qo6PexLoVy33dd7SnA3Mz86KBFW86l5jkHgNoDRK1lEIAjLQl1tl7qofKXUKP4ficQzneVFuTuAZ3vxnMkCNDPDqU2Qm8iox8A0JNBhjjjelE7ZXDdBYvlWwQqeFiuwVIkJepR2bAXDSRRgjSYRxa0RVm/AC8si9aDpgAAxmZ+V20okPI8qA2wig2glAAEBuBtQf0tX8HE1ieu203zjZ1X44H2Q7i3db8E89ryL5PgvrsE4LEEAEgGMTJa/ynJ0sv8Q/tGlgF0Pel7AIA4gVhMDgj+uxMHel1BMT/NNkhVKgyAbqp/NwBQBP4y5/HYivBBCQAAIABJREFU/K8AAOQeyJ/j+a0kAIA1AgCGGqCjxfNQ3SWNR32m+4wUdi6Yl+L9ou5vlDR6axk2jMyGF29CzZuCZ3nSbi7Yg9ubX8Bc9gDizEczPYjGbNABADZiCYD4JcvDmwEAKf+s/ycYAMns0/KP4n98z+y/1gMwMOE+Ac93fg+Ooj82j2FK6cM1i3+LJ5aejyeWnw2bD3U9JSLNWH+sGRDsL+Z6qPC8eng1/Lh9vO4xuh+Xr+w//9mvwm/W9TxlK3iuKfeepvivbhOphf3IFOit3ScoVa1o27HOw1zmQIIKuo7zUEtZsV2mmDYX08Msetd5sPL7FdZ+/ZloflTdjzsqyUmaodHSFFrqSPmhLhkgADB+2iW49PW/PgIA8utD8OQzN7wPL3/Kb2JMap31aCjuyavv/BrOOvl8bKptHXhFr77lcpzzxAuwZXz7Ol/xjXm4QkDzC1ffiPd8/XuYqHrwaF2VW6fZpP27nixuJRnL35equVZZiiijErtCZtgwraIURyt8k7Ir/zHgT1JhBxhZjLKRwM0SJPUFXLhpDH/2sy//sd6L63Vl1h8AiHDwK3+Fia/8LeLJki4BIABAB4CqhaxkQrl9DICSA2UrGMEiVBTlAABp/koAgKgRIZxjhp1s+wyG4cCtnABrcgrIdR0O2x8cCOYkUDoZgKsD4e5Jd1D5JSM5nrh5Um4XeIhPkRKA/JjqUSBaGBC0d+0v7Tk4FwF/FxBo5oAosuc2cp3Wsabh97IIVp5LPwAQZWXYqtXbMAcADBVC2ZYAMrAYSAaiNWXtbiIMFpFGjZ79LNOFIU4ErJpoQZVzGjnZBmQBMNAdAADwK5qIkRE0HjsV/tuuRrk6cdjLtdYGX915FR5q78D9rQc6IoC2qcX/1gYAmELPZwlAOw6HKwHo0gHoVIDkxBAG5xLup9QX6QIA8me9zEspywX0vEPxvzgHz2U920VFKsoJ+fvuxILEDwQATAIAOTCgjbb0nMc3hRCg6BmwKGCAEGDRlmt0llGMAIC1Dj/dbrR4Hq6/Rn2m+4tWgFSwh5HCMcqHzExzjO2P7sbO8EY8wbgEpXQz5pMd+G77/VicbaA15yNuUQRw42kALNP/C+u/ZQFAggEM+qn2z6Cfwb92AzCQtlJEMxkcx8O2yjkwLVcE/2Cmovg/5pyI09xnCzBAD1cLru5HlOCZFRiJhZRsiNSE5xy6f4cfwY+vPUZz2PL1/Mg7fxExaZ0E4kSgejn7Msaa1VVq94sHd8WjGOBysM/fk5VHe79iXz6I+b8KBQFzJfLDlQPYNsXMCtVy/YAfIgd2xANWr0XoU5yhxaC+D4ToZPzbUUf7QKz/pO5fIQhTBFGuGaBMmJUtePlb3/u4CKCOuFO7dmT/XXnr53H2iRdj+9bTOjakxT157+47ZOF32rbBZROzB6cx3XgE5z7hkvU4nQ1/jAIA+PzVN+Kfb7gdrHjlEBXV7ryGP3EqCMMY/z977wFmyVWeCb+Vbt3UYXp6oqTRBGWNJBQQQkICSQgZYRsRjAAjlrBmwRi8hOU3/Ngs6/0d2N8G2yxmyRiDLBPEg4TACiAUUJ7RCIWZkSbn6el4Y+V93u9U3Vt9+3a4ox6hGd0STfd0V9WtOnXOqfO93/u9by3U4OuW6JQJA8DOIpPNSZ2rJU4Ayg0gCa4EAGh80R4wQM1x4dYdZL0KFmgOrj/nZLzj1RfPWx3zb7PB5x8AcDHybx/Hgl/8SxMAGAS0vkjE/2gDqGXblACEpJxX4oURs+lNAEBzDJQPHJJgJmJyvc56agN2bx+sniJQKEDLUFS0hfo8qWGpM7AUyC5hlKOCb6n/byeYlFDwyQ4h6EaQdg7WwA0QgMfvArzxFtHANk+awEPwDBAk6n0U1POUsB7aZP1FzDie9UWWnuwC8v3V70JaXDoxWMA0MX/mxjZn8MnSF1K8KbZIVXge79YAx4XnDyEYCuF7PnSQMaCCfMOwhfqv6Q6iyIJu14CsBnB+58emAQCX10+PzQhalaLP1CmAAADBgpPh/Zc7kC/2zVuXnwIAzFYCkFD/G3oAFOS1kNWzqPrO3AGA5A7m4AKgVqeGKgMQEFyToJ/O0xQAlFggYLurvpjMP+0aaUYAQBE+FN2/TX0/k2Nqpoy3NvuwTMHoAgCd9c/u4rmz9uLe3TbrrM0cbRTrqz/AUn0tdvj3YyzcITVy1AAoD9VQjUsAXog2gKT/N2r/RQOAljJktqXE/wQAUOJ/pq3BsE0sKZ+DerWCQ8EmFOwBXLroQ1horxThxJo3gVo4jgAedmj3CrvgDO1a9BnLoQn9PyOTnUMKW0wD7TIBpu9z3fHYbJsvffxtjYUhY91ExI+vzt7ZdAAYZ5DyzzrXlBggf6ZAoBIlV+AAX/RcEPTk5sICiBdjFMzOMmiZQYugs6llxr2T4F9R/7mYnAo58D5I/68mi00gxRSgBaCyA0zu2fE1XPvxryDD7F13k36wbe9mVIJDOGvFJY0WScbkgYk9eGLLI7j07Ne2bS3HreHeJ2/Flee+6UXVmvc8vhF/fdt9UtPv+QEqNQcTZYrB6uIIwBp/o9gj2X4KA5IVkM/ZsQ0gxT11Weyy7IJbKLW48SI8puIGUSglBgQB6hMTMCaG8dW3Xo7zT1tzTLT1vAMAvoPK165D/uG7FABABwACAMVQWQAmDAAyqSwlAqhldehhBRqz3BINTQUAPM+BO1JGWA4FAGA2kzXwZjYLu1iAkc9DyxYBOguIpcNkUb1IZ39YCpBNmCEDgBNxEgilgYD4WI1Cf8voUdjZc06DANgF+ONxzUms7N8KOBAAiMYAf8/kcgROvKROMShMssGGYju2hX3jgv6IWisiwxJBq1uIsh60WgZRjr9kgMjzedBQReTS6q+OoF5GSAaCDgRVH77Pen+WLFAngOOEugfxR+sR9B5lEaieVcwACHRobgjUI6BGYALQapMBAH/xOcD7b0OG7T9PWwMAqD0jon3E0vnVzgaQIoCJDkCiAWDqhwkAzMEFgOtNRfrn91gHoA0AoGr/lfvITME/m2wmAEA+SfQsWRYwWeFfPfrZGQACANDycbQ+lva7mKfHdWyeprt47vy5dtusfZsxWBb6T/wC86IKxqJd2BbcjYI2iD7tBCwMT0XO6kU9HMNPSh/B6MEJKQGgDaBf80VJ9IUS7Kp7ofifyv6L6mxC/7eSbH+c/c/EwX/WQK+9GL+X/XsYugEvcLG9/CC2O/diSfY0DGRWYbi+BXW9LKyJHnMxitpSVA3Wbfvo105A0RxAQV+IkKqsz0uetPMx8EI6ojsem0/jSx+7btKj6Sk0MzHZjC7K/LIMm4aOzxdwMcfAIhb7ifdjvX9PkeUETZcAsSWjU5Y9WeCtXd9IMp/8nqNFpogTKtj/SJUGJACAqvtvH/zzWit1X9aCCXWxXA1EWJvXVanyb+pYns91Pbz6A19A/8JFR+y6X0hja7ZrIVBZq9WwbtudeMUZv9fYXUBMlofVxvGz9d/CtRe+f8oCkDuzv/3H49/BZae8CYV8cbaPO2b+vmnXPnz8xp/hwEgJpTLrlek6EcEs9ECzbJiForxH9XwBsDIo5nOiFUBXANGCMQ0RA8xYlvRd1vuHlPzWNAR+KKJcomERsLQlRKVSRe3gAdz4jsuxds2KY6Id5xsACJ0qnP/9WmSe+g0CWsQVdREA1IosvTcaAIBWzCi5dgIBaQCAcSWnGlH6VyUAZABw80oenKEywpoKlBK7PMPKwMxnYdk56DnqDmSg2TlF80+0WOhBaND+j5kHyT6wvitmDcT0fTVDqYw/M//agiZToJOnnYAAIhK4RQT31HouPX+mhAclk/9MM9BPv1ccT9kVciMAQOeBtiLGCrigBqFWz4gmkrrXAFrdRmjRMplWfnVEQR2RV0NIrYKw1mRB9IYIDkXwHR+G4cOwc+LUpPm0/mMmP4RecAArzvI32oRaDSxTiIN/ggDcneUaJrPOGvQJD+7KC6G956fKAnaetpu23YZt9R3YUt8idp7tXABYuie/7wQAOLgbGUNHRBxEJgfVTInYbSyzr+5iGhcArjuZ/VcrUG1aBgBZRgkAkG6WdBlA8nthOTHKjx0H0iUADQBAGfEqICy9xRoAIV0DUptYAca7dgGAw+iY3cVz543WbTO1cAsiH3W/BMcYw3iwF55WhRtUxbdeMmZaiN7geCzOrhalez/0Y5pjgI3eT/FY7fsoHaqieki5ALAMgFSiIxUQdPqkJWih4J8R0/9Z6yfCM5qq/U+J//HfJrOktoET9YtxcnS5THaaZsDWFuCg/wQeKn8DtlHEibmLcFbhWphaFpXoEA4ETyIwHKyOrkBkKAqcQ0tAbwye70LPB6Ki3R+diB5jcae3cczv3x2PzUecBgDYf8kASKz4WMefzu5P1zEMXbEAkmBf1glRJOBB1p5cHsDfJ6UAcxm3CRDAdWKBKtup9/xcjp+tM6eBBl5/hdaiMwT/Uu9f9xsZfi6SWP+fXEupyjkrAQAioWZf9q6/xOLjV79g5qnZ2uT5+PsvHvkxrrjg2sZHJWPS8Rz8+JGv4lWnvgn9vQNT2ozP65Fnfilg6EvWXPKiaFPe83i1ho9+/Sb8evOORqlrAwAwTOiFHsn00gqQ1H/a9mUzyhFAslzCxOECPSmVVQRZ+Yp94xN7Li6Za9UavIkx/P2Va3HVS9d2SwDaDIp6aRTaF18DY8dWhD2ZlAWgIcF+ZOvQaAHI2nOWVpENyHd+UFZ2IQmdnUrqFAFkZpkAAEv5PA3eiIf6eFnAGqG0x0wqXooAATkFBGhWFlohA40aD9QDshYDBq0ImskVJQJo0TNOKeo3WP7FOPvPsoK0LGQHs4AowZHePwxE+yGRpFJci4PGpKdJKAdEZHRWFCAh9nOxWCCDf86dImJIpliLQKGUJiR/0xHVApWFJw3c1xCZDrRSgFCviY1fGHoIwprQ/PkZlumAIn1SQtAbAuM6PDeAyTKBuD00nyUJIbSMA70Ygy+k+aswFCFMaAySqQHAsgCHKC8dEiPodoDQ12FMePDWvArme2+a1/nphi03Y5ezGzvqO6YVASQbgCCAyB+0uABMxwDYSABAN4VO75PtcIQBADKPaAeYsAOT9UIrCNDWBSDRAJhDPaBoZQnC1ty6AEAH47rdrt3Fc+cN+GJvMxHU8ssIIx+WloNJe5mEqp6IF6UoxGwvP3JQ9co4GGzEMLbgeOM83Fv9JwwN7RUAwCUAUAvgU3DrBZL15nTDxRYz/yL+x5/lfavq/BO7P6n/Fw0A7megvHcMvuMqlVou2CwTy+2zcP7AOzCYXYNn3TtwCM9i0FqD/mAVCvoAqhjB9vA+GEEWWTOPTFRE3lqAgr9ELAAN3YQTlIXqSfcAuilk7cILpq06H0Xzd8SLfTymW/LLn/hDlQmMg3ZS7pltF1VwWv3lzZhlOv0bV7L0tsrStwrmKUYBxazUCktofywvyJqT7ALn9nQj+QwKBCalzGpRfDgae1zcNT/V9SKp359OaUCAAmb/nQC+UKblbuB5ieq/Ope4AaRsEQkAXPjmj2HFaefN62Jwbu31wt3rzt/ciEtPfQMyrGdOlck5voMNW++TefPsla9oewOVahX3bP4RXnP229uyBF64d314V8a+x4z/5350J75996ONYFz6pGXByBZUzX82K1Z/Jn+XsWFmbRTytAbMoD9no2hbyJkmbIsUXQVUJxsX/o4f4lDNwcHxCsqlCqojw3jzif34i7e1L8c4vLv57R013wyA6uhBmJ+/HMbQPgQ9Nph4FweAogIAwNIo0v5J1SeTKsN6dA2GN6EaQTzlqdujI6IOABl8rqFcAZhpdQz4JRdOqSS2jAkIkMyj/E4ggMwOK5uHYVtAtheafQI0k4J+XHyQkhiXACSZeQbXnJY1SzEFTKr+t5QSdPqYZBJm5HgACEaapQCTziNS/EA0BLj7FADAYJpgSBKnyd9JpyI4kM6exwwHYUMIFQgsAQjHNTBo9wIq+NcR1ZgQIbPUg8/kSHxiXQtgMfjPBAg9BvcWdM9E5KoFqIBgbIXAgRZ60HpCaZ7IJzgRvyioRB+a0AhUxLX/CQAgAoCmL+wAghDOab+H7Dv/pdNWnHH/IwUAPD2PDAAlAqgsAFs1AEJPzWMUHCVwngYAGmuD1Eu5LQOAGX0pLYjF/2ZosS4AMK/dT52su3juvFG7bdZhm0UhnLCEeliFrfUgo+dQ9cZxj/MF7B59CtWhOuol2hT58GPLrQ4/Yd53l8UYa7IYBDHwFwBAMQCk3j9jQM8y8E9KAFj7r6NoD+KU+mtFlXZ3dR32OhuksGt5YS1OKl6K1bnLkDFz8AMX1WgUrl5CCFcQVEPPiEZAVuvBYOZEcQFotymxKBWYiLXNi3zrjsdmB/jap94F14ltk5TGEfJxNp97zaUMQNX3J/oBBAHSHSyCAgEm/54lAoUsfcnVvnPN5quMvXIsoE2hOp7nVkH5TOdRGYbJ1FQK+FG1P6HwTzc0eGw6+6/2i1CpUjxN/SxigE6TDcCMqusB5/3uH+Gkcy97kY+6ybf/yLO/wKLciVixXDEjGgwA1lVXK3ho289xxdo3T9tmv9xwE1522lXI2y+OMgDW5v/jT+/Gl/7jflUIEwNp0nZ2BnYui0Ihj0y+gGwhi2wui2zWhmHb0AkIWBasDAXONKEH8z/lWKO+c2QQ2PI9T77cWg2HhkZhjo3ghx96C+xjQMNivgGAka3r0fNP1wLVKqI+E9qABq0/QsT5jgBA0VS0fwIAtABku3cAAMBlgEqrOg9epQyvXm8GqimQUQEDXFeY0O0BGNmV0M2CPHOK4IH6A0y6EDXlVKxEVVStgn68Yg2oSTgWDYyHXSzYOidwIEFhycsPdlEZpTl2ExOAyFPzb1AC/J1AGNs4SzSXpOAJVvD61DtDygC40S2AnxEGiKggL18uXGoPeiyJ4QxcVzoCvDViB6YCthn8MyljsERAi+BlXVj5HAwjQjisymGSTaMWgFWHVlTvCn5O82/EKkxoLrUHmgKAokMQAwCBb8Ioeaie9w4U3vyP88qcmQsAQGtAyfzHZQDqZzICeP90ATBjF4DZRQBVjX5ME4qfYePf6pUH2vsRuCK3SIT/6HzF/xrlqFTkjxCx7t8HfE9pjzSZfc33sfq8JirfVgMgAQASRkxcItDuRaHmtebzk/muWwLw3NYh3cVz5+3XbbPO2swS+peG/ZUteNq9GfuCx1ALRhHpGrxqhOqQg/qEh6AWwquRcishQGcfMs97c+JSwT/p/yqzz3eYvHgk429Aj1kA/FmJ/xlYop2OK4ufFPEZnqPsDeHh4X/Fdvc+eSf22kvw8uL7sSy3VhDV9qI4LvY5mzConwyrIZ4zzzd4DJ2uOx6bD/Pbf/nHqIwNq3CWgbwO9BRUXxSEHiwLmN0NgMfblsrOt7IA7Ez73zMBWcw1/abnCgKoFJBiKJDuSFZAg32QcgtIwIJkzCRrC9Y50oeYWX+17lUihbN9frnmSZAk7IjYcqipF6CYAIkAoGpPoOYEWHv5W7H20t89hkbQc7sVtvXeoZ14Ys+v8JqXXD8JAHDpIw7gtvX/jtec+5ZpP2jb/qfEivyUE894bhdzFBwtAG4Y4u9/8iv8n9sfkDHJmv58LoPegi10f7pr6IauAv1sXphkupVBpqdH/ZyxYeXzEvxTEJBBQSykLX3aZYkev+oUSqtJhjWoVjB6cAhffPOrsfr4pbOOjxd6U843ALD/kZ9g4DsfUEr2RQPaQk1sAFn/3xYA0HUpBzCcsWYJgBvT/31m/VMMAP6bpQHCDFA2jXRr8es1+HUHUcjC85TVagxuauZCaBQHFiZhBkaGDIEMTIIApNUwqKfdi2T/FwOZxCmgDQDQqKtOsQP4u0RroG3UFQL+UFwKkGTOG7UmzRr8kAAAywA4/6dcB0Leb8wI4OF0DOD917nOI9jKLLsCACgt71fIniACm6JzET/IxZL1PLvgH0SNAxgszSBwzAiZNgtDWgMA0CgYqNWgFSIp25TYMWYcSBAbmqJmPxMAENYN6PUApUv+BL3XfHZO75W5jpu5AAAkeyhbQBX0c5xn5GcVnBtiA5hHfRYbwKQ5RcE/rf6famZpmjCCHsWifxQmjEUACQCocg7iPLGuACs1pgEAWoN/AW5a+llaA4CAgx5qCPRQPma2LWEDdAGA2Vpqlr93F8+dN2C3zdq3mUzoIUWzHAS6A8evwcUEJqLdCPUAQ/4W2FoRtlZAIVqEQrQU/zHx31E+WEd9zIVHDQDSwOJ6os6fzPwckQQaEvhL9j9mAfCdS/G/uPafAIDZ+LcqCxjfOYIVmQvxsuX/CYsKa1RGJopQ88ewq/4o9vtPYDh6Fhkzj1WZy0Tsz9aL6NdWIGcoi5mkf404e6CFpHn2iOVTd2vfAt3x2GyXGz73MYwe2N34BfteD2mrsuZTfTGfpX3fZHp/27WflAwYjWNVEKxQfWoEmKkSgQTp53qyN68E4JJgfK79Nh20y89yAmZ8FCOAL3uxCZK6Z3UvCQgwW7CfvgYGX1T+rzHzk9rqTgpEEPo/V4fNxSw/q1oPcOYr34yzX9Wsd5/r/R3L+zmugx+t+zzedP5HkLHsKczCR7begZV952Bw4aIpzaCEBCu4ZcNXcO35f4LMPAptvRDbnP3WcT389xt+hp+s34TBBXn0FLINK8BkHAiAR4p/sVcU463ePmSKPejL57E4n0FfxkKPaangQAAAlf13AwUATHguxl0fQ1UH5XIZzsghlA4ewEdfeQFeec5pXQCgpXPsv/sbGPi3Typ8sYcCgJqyAIyp/8jHFoAJA4Brg0UZaGPj0AgaMLBKAQBabAcoJQAsBWBkw++yxZoNYqHmwK/W4DspRgAF05iHNQYQRaT0c/5WZYi0EaTCvWaaMDKW/F63ijDsEwC9p1kmIAwBlXyRjaBBsskLIWEOzDBKJGNMsb29cYCfqvHkYSKwpyEK9gPBIWgRtQMYSVITgUKIio5PpwsJMKnYn6i6x7aX6g9KwDAi0SA9LfMyqbeg83N8ATx020KG2jYZDZFFPYUkiq1CH9PhV5quAXq2Dj1HZoLCFAItC4MfIgBZBmDJaTsGgCjy+wgrBnQ3xNjln8KCV390XqeTVgCAbD1WljDrL99F1b4JABDsmxcGgOp+DW2ABtYyCwMgDQCQASAOAD7BTLUmmIsGQLoBRRCQTD89EQZUQ0TGX6sIYOpAsgAUG6DLAHjOHbK7eO68CbttNrnNSHcPAg8eXxR8sXBxjhD79HWoBqNYY1+Cor5YFEkVbd2UxQoX4j8c/SAODe1HdcSBR7/VeqwDMI1KeedPq/MjQlr/Ner9afmjqP9J9r8h/pc4AQggoGGxfRKyI0uwsXQbcvoCXLj4egxYq2SSI2WfQld5Y1CobAfcjXg2vBPn2G+GFRYxom1BzS2jz1qG5eZa5K1eMHsWhL6oPvMl393at0B3PDbb5Sdf+xx2P/1o4xd8MQvtP9NU/+e6sEAq6yxjTAKQlJWgWoQ2haAKAg6QZdBksjSOyXJhOvds/OH17c5FrgQ0AFCqeop3kBLiYvZfCf4pYKFUbdb/J9dXrvk46aWvxYXXvOPwLvkYPuoXj92Mc1ZfiIU9S5AxVb0v5zC2+b7hnVi3/S687vx3TtvvbnvsRpx+3AU4fvDYFlgkiFV1XfzNj+7Ao3v2xcycpguFjDHdgMWgnxaAhSKMQhFmNo/BbAZFy1QK3cK0tqQf053C95tilpKsS8AyLUQ1iDBRpRPAPrztpGV4w8Xnzjr+X+hddb4ZAIdu/zv0/uhzKoHdq0Fn3N2nKQeAggWNQAAZUQkAQC2gZRlgtAStogLbSQCAa6pAKw0AxAyAJvNPFW6IzVngw6tX4XJukkx5BpqxDJGWn/ooErZA/F0z+qAZK6AblpSIKMaIBU2yrvRHZw1+DD5QjI99TJxY4i0NFLR+GoN5bwgID8ZWfImNHoP8AB7p+/44tGib0jqgJRx1ABhwNwJEZjYKTbeASZ8RX1ekixNAo0ZfXjjM/pPp4EtJBDVG+G/NiqAziLechrI8tCo0V0M4Qp96H5rtwSiyHcliUMSEKNSh0R6TAoqk/U8HAPAjAx9BaMCoRBi54s+x8MoPH1EGgND82cWmAwBaRAA7LQFouAAkbZ9mAsTK/FqgEgOJDWC6BCABAOgyopT/2Web7gKtTME0/Z8f2coAkPcs18YEABLBShGMpCZAexoA91fnVcfKZ3ZdAA5/qu4unjtvu26bTW4zBqlOWIYX1uHDhUcqVsZHX3ACskYvbFN5pyZ00Mb8Ewa4s/Q32HroUSUEmAAAdYUWzxagdP7kZj9CJheN9H9SMFvE/yzS/6nMrNT+E/E/Bv/8/anR1Tiv+HZUvGE8U7oL2+u/Rjnaj2WZteixl0LTLTjaGHqNpVhjvxK21oun/VtwnHEeBoyVMLQMHK+CqnZQwJGs3gcLBXFV6Nb6T//suuOx2Tb33XIDNvzyx5MaS9ciFFNlAOzjtPrjy322McZ9WZ9PEKH1Bc+1JV0GZJ2WrmEVAF9DnmNkDp8x+6h87nskixEuHUj9Z2w0SdzPi0AGQLK5boi61ywjUPMCUKlFWPmSV+Hi17/3uV/UMXaGPYe2YaIyjNNPvGAKAyAIfHzrgT/D2879LHK5fNt+VyqX8NjOu3HpGa87xlpm8u2wL9VdD/9w6924d+tOJVqWKlnR6AKQyaLmh/CsHJxQB6TNdHECoBVgpOkCUlMjgDXPga/s/sQVQBbzZAKo/hwGtFVTegBG5OH9pyzCWy89f9ax/0J/CPMNAAzd9Gn0/+z/KLu/ogZtYQj0GYiyehsAwBJBQGOhRasRaGPlqQyAaQGAOMvZqLNnS3N+0RWrKWR5QB1eVUcQLGnoBEz/PBLrv/7J/SgO/iX4MpVVK78nEZMSNU5AgWkCrpBC2LR8AAAgAElEQVS13qTSjyMK9yKMA3sV4DPQ92IWlgcNOxGFvqxzkk1u0cor8KFtEiNmRvCQ0EBUTYn08UopWpvTkc0WoFshYEQiBsh7ISVeHAIoVigvoaq6JtYS0chA98EyAMVIoDtjBobrQTMieJENzWHt/zQMAMEcfIQeGQARxq75Wyy4+D0vMACAVP05lACwdwlWk+L7y8SQYgGkAAAG6qo8lZhJUwNAEnucR6jbQGYHdRpUN2i7tZYBtAIAfG4NW794nSDijSIKOLU/SvCvh9A4H/KeWiwBuzaAhzFjdxfPnTdat806a7NmexHe5SQS4IC7Gc96d2AoeBYjE3tQSXQA6iF857dXBiALMWHOKfV/jVY/Sfbf0mAyqImDfwEAJPhX+5R3lHBa31W45Pj3IWPkUfVH8GzpbhwMn8IFve9Ev3W8MAEmgn3Y4d+PxcbpGDTX4GC4ERPhXhhhFn2ZJSj6S9FjDcINHXiBKw4AGSPXWaO/iPbujsfmw974yD34xff+aZKMPvt0LwWsUhlvlgCwFCD53XTdJQmc8xS8bFM2wPd0Pq8WDGnqcqPcwDZgxbZl6SDn+eye6UwEaf8ubaFit4GEilsqTy4HYPY/DUIm116uhVhx1qV4xRveN53BwPN5ay+oz6rUS/jV47fgmgvfNlVcOALWbfw1+hf0YfXSM6e97l/85t9x8cm/jywV8I/RjX2J2bjv3vMw/v3h3ygNCjqRuR7GyyyfM1Dn4ppBU75HxrKVL0jN/0BvHoPFAgYKNnpsCwVmRQ2KgTVFOSlu6UYEsAJUHA8V18fBUhV7RyZQGR3FBYt78M9vfRWytrLrPVq3+QYARr//QRRvuxERS6Z6YgCgZyYAwIKxOKMU5A8OQ+NDSywAfR1aOwCAJQKtCv0NICAJZON99H6EwSJ4rovArYtegATeUzYbkU7WzPRlgqIx8Bw2TWMmnQyActuzsCxBtAK04Ulq/wz+o8CFZuVmAABiwEDz4hIATewW87keIGdKWpyGfbruAkaIyGQJVyDaFzDqkwAAYY9HAcKoBo3AV0JWQAZ64EHzQviGSkjNBADoRiBWgKFrQPeA4Wv/GYMXvGleAYCbtt2GbfUd2FLbonQ8SPdvUP6nlgAkGgBJKQCPUQBADnXfw/rhJ/DIno14emgXLLFjJANDPS6SIKR2P73NAADwsxImgEZRwFgDYC4AQPo93wDeRY9oMotVNACSID7O+rPSQz5qGsJrUjYg99QiGNgFAA5jgHcXz503WrfN5tZmDHbJChjFVoxiO0rOMGr6MMawE3l9AU7H60UP4NbRP0d5yEFtxEHghKIDELhUFn3+WQAsXRDxpTj4p7jMJPG/FACgtACU+F/OGcDo/r3wIx9n9L8OLzvuD2FqNgzNxIi7A+tq38X5+XdiQeZ4wVTJmljvfA/HWS/BEuNMoflTEGfCGYJnj8INy3DqAfrtZeg3j5PzdMsA2ve77nhstsuuzb/BzV/+rFJKiqF5KQOIbf3S9n0UAxQR3TkEATwH9QBk7dqi8k+GAcsBkq2VKUDgoJg1G+P5+QQCGsG/pqFap71UWihQlhGQbD/poPHGUqVyLZi0YElKB8gAOPHsS/GKN75vbpPgi2gvBrU3P/5PeOXq67Gof7H0qzTri3PeXY/fhCte8ua2Iq9s4y37NmL32Ca88vTXz6lfHq3Ny3v91ZPP4vM/vwfD42WMletwHE/iFbunD5mMBTtjIt/Xi2xPD3JZG9meAnL5HBbmbAzksujNWMiS6h3rZFBEU0p7me0M6bwTohYEKLm+2AFW63WUhkdhl8v469ddhBVLFh7VtovzDQCUvvk2ZH99exMAGAxFDHB6BkAMAJBbPjwGbawqAEDkmVL/LhoA6RIAKqyzHKCdRZ8os6U2yUIMAFii5nEprQzh1R14Th2ByzIBxeyIYCPSVqug9kiVCsq7ZFhZ/jHt27IpAOAQoB1qAACamZVkj8aAm39P7qPxopArhgYG+cz0a7D8HMKgADPrq4L4eNOo/K95DQBA/Zr08ckAgPo1BQVp/+dDo8igYSEMDejUH3B9BDbBRW16AMAje0ABAF6QheUEOHTd97Bo7RXzCgD8fMev8ExtCzZWNwsAILX/RiR1/u00AET5n2Bg4gRwBAAAPVRgvvpi/l8ibQEAEqkGsf0jOCL6DpP1GmX3lP7PTAAAa/8T9oYS86PdYGwWMZMbgAgFTqUdkLFLdpQ2Wh+bhpRwtL4ujtx1dxfPnbdtt81mbjMO+kowLGUBoeahz1wqtJ0Rfzc8vYKs1osBY5XQ2mmHd3P5v2FoeDcqQ6S9xToAZAGIvszzl6FQ2X/Wy6mafy1l/UfBGbH8y+pC9zf579gFoD97PF5jf1Z0EA7WN2Pj+M8x4m/HstwZKGYXie0fJ6QhbMLyzNk4xbgKGaMgOgk7gwfhhy5yRi+yWh80L4OMroAD1gCKHRnq0EETW74Ts1IS0N2aLdAdj822OLRvF/79f31kEgCQLJboBsBOpMaUst8rZJsCgTP1KY4NLgp6CqSpqj3TY9PQI7EbbC7Y1LhtBPtRhFzGgMVCxw6U+g+3n09iI5D2X/dFHb153arOn4zDcnXygrZGFlLLelwyH36Imqth5Usuwyve8EeHe2nH7HFsoye2PQQnKOPi05TXfBoA4N9/tv7beOWpf4B8vn0ZgOu5+PH6f8LrzvovyOcKv3U3mCP1sNgWv356Gz7+nZsxMlGRule6AOTtDLLFPArFotgBKoE3U9wAqPxPFXjWdbNMwMhQbFEFVmnXHFHIJgiASNjPIZ0YPF+U5iPXhVkax4cvPRfnrDrueX2/zndbzjcAUP3ia2BtWKcAgF4yACKgqCPK6YjyrRoAFrQeE/qgDRgZoFyBtm8MEB96xsgxA4DzCB0AHBMgMCARU0qFf5pGiVgPbyyDjp44wmo5Rkm2w6k70Mw+BPVB+K6rtAQkAI6F9eYTEIgqsRtA02a2Md/rJqKwAk3bP+mOhP5Py0LehVeBYZPRQj0CHVrGhKHbMDMFETSk2HLIfirirPThixlqlEM0GPwDkREL/BHo0ln/H6e4ZWKvKnBaGAAuNFlAMshkFt8DHGU5qJsRPD0fi/+1KQFg+QACaF7MAAgMDP+nmzG45oJ5BQDu2vUgnq5uwhOVp2Inj5k1AI40ACDWfxHZFmo2aQUACDAS5NV8TYJ/P2Wp2K4bz1YCIBqUqUy/gJcCCswcvpM10G4fOqnwqwsAdDDTdhfPHTRWvGu3zaZvM9evY9zfi15rKSzdFsr7aH0XsnYeWW0BDI1e4c1A4dHyDXiqdjNcz5MyAHfcg+/Qvuj5FQNMkMrE+s8gBEvqv+gAxNZ/Sfaf6v/M/mc0WLaFC3PvxUnmqxroux86eGToe9hcvQPn970DS+0zEcDDuL4T28N7Uc0M4ezwrViZeXkc4Duou1XUolGEhgdbz4mabi2aQN2toGgtwEJLIfxcPHBi7m7NFuiOx2ZbVCtlfOsv3q18l1PFeezfkvEX4edmcJ4jRT+l5j9jv6I1ppQONIN4FeSro0hhzOcm/y05nxpfys/YJoCWqvFTav/zA/QlsoDJeCYduur44hrQ1C9sLjAq1VCCpWR/LnBI829lMfASa5yTQg2nvOxqXHjN9d0h2KYFPM/HbU98B9ee/74pDAC28TN7N2D/2A5cesbvTxt8btn1NELdx8nHnXVMt/Edj23Ex759MwoFG73FLCyLLJlYDwCAkc0hk1MCcPW6C8cP4Gdo+RWiVvfhMUuXKygUK6WdJsk0BlhxkBhWysjaFoq5DPo0B1lDxx9ddBauWHtyFwBI9bD6/7oIxuZnFQCwgC4AIcDgv2AgypnQWDKViACy/n+xzvonBQA4deDAOLRSrH5P+zsyAFgKQBTG4b9TKvzxuzyxQJ3U0RnAaxmE5nHQo3z7IuvGfEnluBOBqIAopBZEIGUCrNUPfWW1F8U+7azlnzQfS//oYO6len60f2oZQMO+0FUAAN8xNJDj760YIOHH2BnYBANMtplaW0VMbDQ2ugmwvlxS8M3f6gQAyILwESYAgASJZACwrDSlARADABFcFVxqITTHB6grJfZ1BL4jBLDVvbfTAHieAIBf7XpIAIDfVJ4U20++G+nqOK0IoFh+alLuw/fntCUAB3cjEzMuRKxPYUXNEgDVdI2vhHxCAMCM4lLBaQAAMovY3CKtkGLNTTdRp0GAdAkA6f8iMMjyJ6r6xy9uof7PshSYCQCwugBAZ+/M7uK5s/bi3t02a99mfNm4QV0y3klGgrTPrJmV4DidDSoHB/FQ9VuoBEM43rwAu7112D20GbVhF34tQOAoAIATWDq70fnTmtsRkuEkMB2L/zH7LywAvqgY6DPgzzLrwrp/AgAadNrT0BJtZDnW9F6GRfk16LePR97slw/dV30Kz9Rul7l20D4Ji+yTMGCughc4OKQ/jfFgP4raIHq145BBAUVzkcx9zf6lXtheUEfFH4HJ7L+mGABdUcDmc+2Ox2ZbMAP0r3/1YZTGDk0BABjo56ao/1MQcO4sAH6SnMdOFmjpwFotYKgJkLzDJzF4YgooxxrLAmyTdY+TwaznwviRrH+yruGa2w/geEm9f1PQj/fAfSfZ/sUaBsz+s0ygHQBQqqps05mXvRHnXvnmuU0sL8K9fvXkTXjl6deKHWCr8Cvb/aYHv4xrzns3spmpdf5iY+c6uHn9V/CmCz90VAeoMz16tsOmXfvw/37/NvgMSBj4MFkcRiCI4ro+ao4Hn5lgk+3IRXIELV+EnsnI2KbKu1HomTYrKYJaZK5USgokYHa4UgKJOn92zUX4g6PcCWC+GQDO5y6A/sz2OQIAFozlFsBnQQDAc4GDE9DG3DjDnUXkKdYey+dBPQCxCAxYn6HqNNoGOorqDy0H6CvVuVqp8w1gl4rpGUA7Oe5qcalAuuPFWKdYtjELria/WMyPGV3F4U76ihJYn5qBVcUlzAoPIwqGoaW8+shG0Yj+MhuvHYRuhNCMnHjVE4fm3wV9ZTtN2ggANEUJlf0CA1VV2sBN05UmE4N2np/20nILBAQo7S8MAO7D8UEPQZ6FEbwvazeWSmh1FxopXeJOEIlmQ2TSPYMsDTochLEjQATUIwHOdI2/h9IAIAPgPT/H4Mpz5pUB0AAAqk9KzT5fhdMBAAz6G9T/NgCAE3jYMPIUHtq9EU8d2AlbAAAO+TAZ+ocPAAiOokMxAAgoUWgRCJt40oxvuQQEEABA1RRAAAABjnjelK0fG2AmAEAYHXFvbGEKMPvfBQA6XHB0F88dNlgXAOi4wdJ9jJPBsL8dj/rfQj5YiFMzv4NF1sl42v0pHhj6F5SH63DGPdEACJlxo8WMCIPOT4aw3cUnL7eE+q/H1H8l/qfq/Cn+JwKADQCAyrQ9OMu/Do/s/R7G/d0oWAPoyS/BgHUiVvdeihPyL5F6/2o4jmowhBF/J0axA2uzv48eY4lcihtW4WACVZ/7jGJZ5gz0ZpTv7xTXhChAEFLBPBRRwCPZJh0/5N/iAd05rNn4fEHfeeNX8ey6XwnlN9nUSxgiBpjY86m1YBQH9LPbAib783vG1JAlABZv6eHJc/YUeL72NoBpej4XAbapyYubGYEkE9887/Tjfsq+cfDv+KzpV/feGsiL4BqDLF8BAIkYoGTKIk1q/9sdx7YjAMD9z73q7TjzFce2Uv1zGc67D23Btt2bcMV5r4fXZpW4cdd6AXVPOeGcabUAHnrmDuStfqxdecExO89Va3V8+oe3Y/P+g6hUHZQqdRHuIwBACz+JxTQdZr4ggaDQmwtF6JYCALRsDrqdleBN2b1N3pLxEbkOojq93CME5QkEtSo++bqL8a5XX3RUt+18AwD+X5yKaN8wIs6RAzq0BTMxAFoBAAc4MAFtnFR1AgNFwOdz0oDAAnwTkadD833AJwigLPTkOyeX5LvU+vN/BbH1azvBJr/k8WYfoK1olhbI3xo8qLjcYKbRHEOmccyvAIHpNqqzVxH5+6DBUXFa8n9C6+dljEDTSgq4UJG7Opn8Pc2A4LuDfVyVpcnB7MIMWglUxACAYXH9x8+lA4CPiIE5c8YS/AWIKAxIAMAIEIVOXB7Ded1H6Drw63UYAYUBNUQuATFmVNTNhiadAPg8aAdIxFgBAEL/5/kbAICJ0fffhYHlpxwZAKDyZEMEkCyAVgYAs/10bDQpFDiNBoAbBnh6fDPu3/UkHt+3NWYAKEvGGPubVQRwWgZA3B2ETUDwJFH/n0FXMpl7EjFglWCLrUsTjEuYSurkQUQeAIGj6QGA2VwAugDAYby1u4vnzhut22adtZllWHDDCib8IWwP7oMTVXC6/jr0WIvV6yoKccDZhF/U/hoTw2XUhh3RAuBkkzABWhflnV3B9HsnE5VQ/emmQxERK9YAMGizrMNi4J9V9n9WXPdP4b+TjStwYf49cIMqfrrrzzHkPIMVuYuwsLACQ+5mBIaLE7MXYUXhfOSNBTCiLOpBCY/438DJ9hVYqp0DM7bMkQANIcb9fbA0Cz3motiqrEv3n+1Zd8djs4XYj559/BHc9p2/UxTg1Ma/2ZYO225a+iX9n44AyrJvdrAtOYZMAJYDMHBuaguoD+Q+OVtDJtNeMyDZJ12OwM+mYwC/2jkOtO8Hqi7RDRjUM9uhsmDpBUjyWcnxfhChWlML3QQA4GeXKqwdbZ/9dwUw4MJQxwWvey9Ou/Dy2brli/Lv7HJ+4OF7938Wb7ngk8hmp9b60y3gJ49+BW+84E9g2+31TPwgwO1PfAtXn/UeAYaOxY199K71T+MjN9yKatVtG1yI3V++qAJ16gEUGBiqjKrQ/8XWrf2Ylayu6vwIyAIgLbxSgl+r4b+++gJ84JpXKJr2EQTXj+Rzm28AwPvYKmCihKjHhLZQh9YfAwD5diUALQBAvQ7sH4dWYbRpAfZUAABBLMyatDeD/iTwF1CAICSF67gW6IeGxXF5RzKPJ8F0/J0AgHUcgIEUSyC9b0smfwqTQDrH7Jzr5CHKdftAuAcIU24A8nsqUepAMAFodAOIA/7kXg0LUcgAMLmmqQCAZqq/BWKBoX4mAKA6ONkOPiKRiScAECIyGNA3AQDuw3JNwEHo1OHXKiLkJ4r2gYaILIAEACD+QvaGH8VaAIoZQBBADwN6VU0CAMY+eB8WLFk1rwDAA3vX44nqJjxWeQI6uRAamXEKACAQwKCfwoB8F84EANh6Vt5b+2oHcPfOx/DArifVnEkQkfepyD9C3Zf3Y7oEIO4C0jUifo4C9UUPQNgncRcRO1EFAFAklwQQLVTCgDE5ZNJQnwkAYJdIpqZ4WhMoSFbAs5QATOcCQO0ui24o3RKAzqbc7uK5s/bi3t02m2YpHi+eG5mHKMRYtAseytgfPIW8vhDL9LNQ0BY1Fh31YAJPubdAD0wUjEW4f/zrKA2XUB+jFkCA0I0QuAGCGLWdz8WK5Fj4XmHgY2pS38zvRCE5DxqJ7V8c/FMEUOj/WV0Ed5w9Ac5e/Hqcv+Q6BJGH+w99DVur94jS/3H5c7EiexECvYbxYB8CrQ6E9HA2Jegvaweg6yYK0WJkohz0MAMDNmyzgD5zkYAFJDSbpPh1txlboDseJzfP+PABfPevPhwrRzcXgQlFvsga11SgL+i8BtEIaK71Zg660iBAUg7QjjZvStlBnL1MWQVOfaCtC1FV+hOLA7dk8lXuSOlcqe9JpilhF6TPn2YKMPNPmn86aOLiyfUiOKwHbQmGkmPJDBBsIQpx8Vs+jtVnnjdvugXH2vBmm+3YuxVl9xDWrnrZlNvj35949lGEdhnnrHjVtLf/+NYHULQXYtXyk47aIHWmZ8t2IPX/3V+8EQ9s3q6sNFsOiCj2F4MoEam/xV5EYn9mCDAgytmJajcZNDH4Jgv9+Gf+PSiXEAU+wmoFqFdx/UtPxSfedBWM2KLzaOyDRxwASBgAuSYAQHs6idL6MzAWMVojBd8AxkrQDlUAj9EN96HyfUFltmMGwBQAYPIkFfufMcCmoMpiwO8T8Ual6JhEconxuhL5C42ToWsE0eL5c0YwJ95Hoj2ZAdVxSQH2TFO+dKfk+CEgHFYRZfJ5pJxLZFdWOgH8dzrjPwkASFP/U7X+BABYJVFTDBjW/fPSKNoHofxT/E2xAHipAVkBUV25NGX4N7LOAgTVUWG5UE9A6uS5NzGFNAAgpAMDIUEJssXqDP5D2Y82ggkAENUICGcx8aGH0Dd4/LwOk8f2P4UN1Y14tPw4Lw6GFooNYAIAsGXItFPU/+kZABSNJtO04ldx5/aHcNeOR9U8QiApDv7lEccAQEO5P5lsZNJQ0n9sLwXnUMVBWQkmk5IAABT/C0IJ/nUCAEl3nKFl0iUACSkkrjxR65BU0M9nKvmEmc7XIgLIc5BdQAeAbglAh120u3jusMG6AMC0DVbzSqj5E3Acpc7qZ8cxgNU4aD6Ofv0EDGgnTTq27A3j0fCbONe4Hr3mYrhhDT+Z+DhGxw+iNurCnfAQeCFCN5TvAala82QN2Mj8k3EkgjQ69FTwT0YAM/5m1lBfDP6z6ndU/V81cSXu3vuP8KIaTu6/HK9d/ReygNtWfggPTHxZ/E0DOHhJ/g9xevG1Ck2NtyTIqHolbA/vwen2NSqDSrfbKELJ34daOI5B66QuADCH4dmdw1KNxGDWqeObn3mPQurbsAAyli62gOkgmP2PQFiBQlfTZBRbH0UyhijWnLcV5b/9sU0bwmTReThAnrqVyRn6xjW1ZrfiP6TLDRx3cpCfXD8XI6VqoBirLQWI3Ef9nfWmTD5FuOq9/wPLVh6bQekchtucduGYvOXRr+PKtW+HwYCpZfM8D7c/fgOuOf+dbc9HgKdaL+Omdf+AN573EeQYBM+mDjWnK3vh7JT0zYc3bcN7v/wDOLR2mzSUI2hWRgAAGVes+c8XZU2uUxzQtGTha2cILCclNIwX6VgRiLBuECixLbgqK8ovVMv4g3NW49PXXa1ss7oMAGnfKQyAdgBAISOODViYhTGgKQCAOiMHhoEaA3VdHABYIw2zAN3OM9UsJQACAMxhI6NKs1cAYSLwyIlH7BwUEJCwBlgeiZOVyGBSk9+KIDUXHSmWQDIe47TwXMdVAhxEY0BwQH1mI8Mf1/JLomOv+tQEABBwoHUOMOP6/2aDCAMgBQAI/V/EW2MAgCBA5IsvkgT/JBkYgXJrMkMEjouwNo7QKUn5m/jCM6AVJ4YWACB+x4XUZWByiWtLAsMeL1WxAOACERkdmSKqf/oYin2qNHO+tk1DW/FY+Sk8WH4Mrl+DoYdSDpcGAMQaULLbMwMAdI1yQwe3bXsAd2x7SOYAmSjaAQBJH4n/TkCA7ZSISxMw0YUDEFeWxPvz3ceux7JctulzBQAawX+qQZ8LAMDg37K6LgAd9c/u4rmj5pKdu202tzajAOBQuBFFcwADxspGTftEuBej4U54egkn4GLYegEj3g48XvkhvKiKMg7i4Mhu1AkCsBSAegAEAAgG0Hv0OYIADXqSvEBiur/JrD9rzWIbQGb/mfln8E+ldLH/UyABDtq45ri/hBdV8PDB72F39VEsKZyKVyz9ABbnThGRvz3uOuz2HsWQvxkLzZOw2DwVlp6HoVvijrBAX4m8vgDVcARD4Wb0YBn6jOPE/o/9i3X+Y85+wWFtIw9T71r/TdfruuNxcsuwf//g85/E0J5t0zSZcgRoZQFw52xGF6u+udKukyCGiwU6AKiM/VQIn/uRYUO2gJQrx8mnIxV8pAN/3le1FsAPpjoBcC6h6n+7LZkn6m4Il4vtmCnw5v/2RfQPLOwyAGZ4DXBMrttyL0j3v/DUK9oyKzbtfQSHxg+KZWBaITp92s3bnkJdH8dZK47uevXpmop9qlxz8KGv/BD3P7ujwWpJamd11vlbtqzlRfCPma5cAUY2i0I+i+ULelEQOzUGDirI8sNQBDDLjofhcgWliiPiXV65hIA2gJVxXH3Kcfir61+HjMl54OgssfhtMABAoDNjNgEAlmOUa9CGWWLBbL8CAODo8JwKjFw/jNxgAwBox1Ca2jcMwGJdfzYO2pPkQYrez6iNa4JwTczxjguyBSBg1BczBsQHMrHK60MUFaElrEJR9WcmX4nnzbjF2gQKK6gCwV5Fv08DAGSwaB7g74fG7w0AwGoytJCBBgJdZDam+p1gBDFrRbH6hfavMQrnbqaKVqPIEwFAfqlSTQ4MrhFdBOVRRCHZAx600IXBYFAGBAP8aQCAumIHCMuCAI7HMoJQiQbGAECY6YfzkfUo9CyYrZU6+vszQ9uxvvIkHiythzMNAEAGADUAaEo1nQZAYhvtha4AALdve1CJ9XGdHFLzJs4DtGMAxA4BkwGAmDWR5A8aAACxJ1ojKicAlgzMxgBIsv9smEQDICkBOGwAQAQhm3aBnL8MU0dGAACzawPYSS/sLp47aS21b7fNZm8zP3Kx19uAQeMk9GUWS/aGonZ73A1CfV9gnICsRo9bTRTuf1H5a5xiX4WV1iUYD/fgFxN/g9HhUREE9Ei/ZfBPX1ZhAihhwE6CiITuzyuXiYeBP6n/pI+J/KoK/hng80tq/an6n43r/rMG8nYvTvGvxiM7vi+1bJcu/wBW9l+EZybuwoOjX4dlZLGqcAnO6PldDGRPgB+6mAj2YYN7I1ZZl2HQXK3qnIIAe6MN8sJbjcthahbqUUnKJYrhUgzmFNWM7cXSAiKv5hQF3dmfwYtlj+54nPyk2V82PvYQfvm9z7e3kJKXMVDITc7+JXR6/n7uNfiKhp8ELAUCZRxLLXT/9D4cbrkcNQeSy5uqIXC4fbc18Cfln/X+icBgcl1yfg2oEGCchnOYtEe5xhWiolc7ToR3fvabyExTu364132sHccx6Qc+bnzwH/Has69HIds7JdAMwgA/ePDzuOL0d2Cwb8lUkCAu0frZ41/Da8/+z0dtoDrTsyzjzV0AACAASURBVFUMkwhfuf0B/MNP745V2eMxZeiwe3qlr2UHFqJQyKG4oB+5Qg7LCjms6i9igP2QFNiWD2E8U/Z91AIf+yoOhio11OouxoZHUR4awqlZDV94z7XIZayjtl2PFACAHgMak739mrIBTJcAFCw1eSYMALb88AS0qksT8wYAoDkGnOoY/EqIQnE5wp5+6JjqetG+b5iAsaYZILcDaBjVmcsALFLBvkTCKQX/NPMr8AFjEYCFtEZJBd5kLLiAvwfAhDo+7e1Otbf01ij4JqiwEwgr8WJKUF+AYAjp2eEBaGEtVQIQ/y0mlyeifwoEUJsE/7wFK0JU0xG6HgwJ+uNyBWoBMOgjUGCZsp98lltD6I4iqFdVulo473WY5MzztcJTEARRZgGqDCApJw01BPS9rzKtHYsAioRDiMjXoLuBMADCzACCTzwJO5ub12l6y6GdWFd+Ag+U1k0CAKTun01Ggsk0JQDKDpDOAQYyekYSRxRcPSwAgE1PfZGYpUrqv8HgPl3fL44CXLvSAlBpAEh3m6EEIB38c980AJCs31sdrUOdDgHT0ViazZ8IAqrzalL7n7FMWAQ0R+tjs59hXh/l0Xuy7uK582fXbbP2bcaAl0J2DOjr4QQG7dUwtQxM3RDxuwP+ZiwwViCvDzROUAoP4IHKV7HQXINzs2+VxciYvwt3V7+Asfp+VMdqqE+48KuBlABwAhcgIBb8agABcd3SdE9TBQasN2KgryaNxItWvrOWMhb9U3X+pmIA0AKQ1mkm0F9didcs+RS0yMCt2z+LPbXHsKr3Ylyy9H2wjSIemfhX7HE2IDQdHJehBsDLsCRzKmz0YmN4CwZxCgaNU2Sy5lb3S9gVPYQebSn69OWwtV7U/HFEUYCCtUBoc8ca7bXz0Tb7Ed3xOLWNfN/HNz/zn+E5Tszja13LRQIAJMH65HVe0xpwrkwAWQzENnxS958qMUhnvdIBOtfRLEfIWCozn4gJxkvCRnJpth6QZOplIRmzZRn4s6Zf6QQ0WQkN9g+D/1oICgKq4yZnQZP9eA5aCaqFhgmzZyne8tG/PWqDptnacr7+nozJrfs2Yev+J/GKtde0zfJXaiXc+8yP8Ooz3wEjzmC39sWtezdi+/CTuHztG6dlCszXdf82zsO+dt/GHfjTb/xIrP+yWQvZjKGC/WIR2d5eZHI5WHQAsG0M5mwcX8iKdViPyQC+vXMWLQVLviorqPoB9lbqKLke6mOj6C+N4m/e9Grk7cxR25ePFAAQ9ZrQFunQemMRwAQAKFrQsrGlnQAAgtJDOxAHzy0AgEedoJESWEeezS6CNTAIFKgLMP0mjg5GETBOnLkrCgBAAcCFaj+uZ2JByCkHer0AkwrtgITEZjDaBfjjUwFjTp7UIZAJPlGTY9Z9N+C02V/0CsYAfYzRfGfDSWr92aYaIkfNx1omBgD4nQKCXDpRCDDw4NVrCGpl6G4ZyKTACsEbAmjiVRer/k/DAAgCQwk3MqilE0AMAGgBSwoM6BUXvrUE0Z9tgG3PFcCZ223vHtuPhyc24N7xhycBAKreX4EAUgIgZQCTGQBq+cq6d1NEoxm8+6GH27c/iDu2PTwzAyBdAhD/TMo//+MmAEDMzpD1dYo5oMoA4naagQHQfM8qQV5+NQCA2O1husoTAgAEAmYcJwSDdLqfsMyDTBBDMQC6AMDcOl+yV3fx3Fl7ce9um01tM8erio2HiHHEiCT3CqMAXliBoZswtKxUFyUbM0BPeD/CKv1SjOrbcKLxcoz6O/Gk9xPokYE+7QSsm7gR1VIFTskTZwDaA4q1CVkA4qSj2AAKrYwN/VJMORE0Sambiy+tgAAM+Jk6iQGB2PKPwb/Q/oX6rwv9vze3CNZoD57d+2uc2PdS/M7qT0PXDfxs1/+QOn/b7MGrl/6ZUPVH/B3Y7azHWLQDi8zT4KGCpeaZWGiswcHoadSiUawxJwtfVYMxuFFFvgbME5EzC1ITxncpSwa628wt0B2P7dvnB1/4JA7u3tbe1znOEPXQ8qrVLi/OdxdzcZmArMTmThMW4SY9Qi6j2ADq8HbHx6JSrAYVtWNqm8XMnNT+ajER1wyos7VoAaiyIKlPDEKx+JOsfostdqIhwDNU69MH/7LWjduHtf9JMo3r4FXnX4XL3/iujtrjxTh+kzHp+C5+8pvP4+xF12Dl0lPa9oOHNt4pAOsFa6aWCiRt9/P1/4rzV1+Jwd6lR23AOl0/IF13/6EJ/Mm/3gonqEr/pr2fzaC/WISZy8MsFAUEoA3YSb151Oo+alSORwQvUF7fLqnfqY1Bgmh/hREKtgpcDzp1JYQ+OoJPnrcap6+cX2Gz57OvzzcA4H5oCbR6gKjPgE6DomI7BoDSADBWUPgkD4yXoI3W1G23AABUM6scHEbIALNmwcoXYQ8shNbbpyTe25VKCQDQA6QtALkGoLUgNx6XLKH0M5qZ/+kaXmrvVzNt3n6PRDuFLIFoB6A7c3uEAYN/MgdYK58K1rgYIwAQjarzKGulqeeMSP/iYiymcmpKYwU2A3FqViR1ALEDgBUH+CHp/hV4lVGEvjKiN/RSQ6lOdFxMJnt8aB4XiE0GwCQRQIlrLWhOfP0JACCXHEIjzZ3VB+Me3L4TEH300XkHAEYqY7h/bD3uGnkAVb8UawBw/Qwl/BczANqVAEwGAEwJ3r3Ik/r/O7YrAEAUbRKHyXQgPwMAIEQOni1mxSWkCrEllXU29UWiWTUApgUAYsOI1sx/0kEY/MurewYWQOIEwO9MUJDBK85BlgmzqwEwt/Gb7NVdPHfWXty722adtVm79grh46Hgazg1eq3Q4QkCZLQ8ngh+LJP5qebVMuH8svI5HHK2CQDgVnx4VR+Bk2gBKFVSTvIRgQC1co8vrlFkrIDGJOjnyzP5OWEEkHFnqWCf9n5mhj8rAcBMJo+rsp9Gr3Y8vrPpnSh7B3By/5V4zYn/D+peCbfs+xRCzcNi+3RcsfijYhPGya8ajOBx//sI4KJsHMCa6Eqstl6BcjiELcFdOMt8Eyx9MqIcRD6G/a1YkjkFlp5paCZ01tovvr2747HNM48irL/7Z7j/5n9pZOZb92I/tTMUEWvaAk7eJ0JP7AzQSZ1wOstPCqM6/9ztBWURwkU2GTl8wXO8pqP5eIhT6IjBjQr8YzeABtiQgAbNO5JMRAhU6pwrptcSaa39T85Qrga44u1/ilPPu/jFN8g6vOP0mHQ9F7c99l289rx3ts3yh2GAu578Pl665mr05KfW2fJ5lKpjuOfpm/Gac96urJ46AKQ6vPTnfXcZL5GOT/3w59iwfZd4mVsFBoFUn++Ren7YBVSpVs4YKWPB9UPJ+jHzxbHSLpj0CZJzwR54CMJQhL48zwctFm09wlmmi7/9gyvRW5hfavPz1YDzDgB8eBm0uodogQl9YTQHACCn6P+lOGhuAwB4FR/O0LhiLtY0GBkLmb5+mP0D0HJZaJzk0mAnAYAM6w+WNEX7mNlPss9CcSIdnoDOKSq4ln+3sQuW3w8AOs81i52wnHcUCPcry73ptoRy6TNg3wpoKTN4Ke5mAD8G+ENN5hnBi0nXx/34O/LHCWhQaI/Z/TjbTzyFAEBC5xIRQFfV+Vcq8H1aEKrgX5Z2ekXU/7n2MnM6wtARXQRNnBPaMAB4EFmk7QAAXo7RAgD0n4joIw/POwBQc+u4b+RR3HHoXpT8cbmHnGlMAQAIBrBcjowfAoAEBIirNxkAKQBg+0OKARA/J745hTnLx5Rk8lsAAHHb4X90EyE7ls4I7QCAmE1HLS5hSsxBA0AtySez7KS7E6hpkxMI9GZt/7RdMOUCIAlHU+kWEQAQ3YduCcDcp+Du4nnubZXs2W2zztqsXXttDX+F3uh42CjikL8Fq+yXY6P/c+iRiUXaqSjog9jgfB+jtZ3otZZjt78OY+UDwgKgJkBQpzVgKN6k4neaYgFMujqZZGLxryTg5+8k00i0V4n7GRkG/+pnYQFkdLhjDrS6iZcvfi9OH7gaT47cil8PfRULrVXoyS7BJYvfJ0H8U6VbsbV2L04tXoWTCq+ErRcbl0Bng1K0DxPhPtSjcRT0hVisnYFDeAYD2ioRAkxvnCzdqAQTNoyu8N+cOlp3PLZvJiqtf/Mv3gvfo5rR1EVdQs2jIKAqBVBjZfJ2eCBA+hwM0lkSQKq/fMIMdoBJqU5yHWl6f7u7bAaC7QP6NHuAmYuqM9Xqr/W8Se1/qcpFZlwLySrZsoe3feLvsHDZijn1yxfzTq1jcvuBJ7Fx/yN4zVnXT6Hxs70nKqO4dcPXcO0FH0TObk+TfviZ25CzizjzhIs7IaQcHY8h1PBnN96Ch7bsRM0N4OsZ+JGGIKtU/zUCApqGTMZCMZcTUIy+12Si0cpPDaz4VmMmnGjlCADgCwDArea4qNcdSSLTGvCdZ52A/3r1hTCPQjHA+QYAGi4AfSb0xW0AAGqm0AXA0GEcrwPZLHAorv9n47YBAODp8EYC1EfGRftHbTrMfB52bxFGoVeAAIV2apASAHsxEC1qAgCcmE0LsBIxPQbL1E9a2bTmmzKJMfinRSHnqpSAcLuoa9K7YSel76cfMw0nAEaDZJdRQDDRAGCmX2T8Ae8A4NYULYvaAGkAgGCE5Gd4P666dxH681QJAMGFKkUOLeVeEdYR1Cfg1R0RONRkP9WWmkSiOsxMFZpuQydQkAYAuFtaBJAHEWcQrURzCgNAJ62cegQUBCTGMe7BX3Imgj/+5bwDAEEU4t5Dj+D2g/dgzBsBNH8KACB6ADEAkBF2LZeuBABYFpCUADQBgDt3PIw7dzwiLiBJSV5Eu75EHiG2BpTGi4X8lOK/ev/PCADIOSLlcBGTjWYTAWztSA3Lv4T40YJLCZF3Fh0AUv8ThgDLiwkIG3RPoBtKtwSgs/ddd/HcWXtx726bddZmre21w7sfOX0BFhunYZ//BJYaZ2I43IKKN4IeazEW6Cdig/d99EcrsLf2OF7W9x75209rH4fj1MUZwK+zRkuVBBAIYFmA8jptg14rjrNaHyVZRUsX5VCdwb/F7xrMmAWQy/YiX1qCpzb+AsctOAtmwcTvrfz/BCf9t13vw8rcy7Cv+hQW5E7A7yz7c0RRiBFvJ+6d+N/ozS/EydZVOM48b0qWyovq2Bk8gFIwhJPNyzHs7MCS3KmwtSZgoPqXBS/w4Ie+lE50t5lboDsep2+fO2/4EjY+eje0NgBAchRf/MV8k6bZml2lDRPLAZI6vk77Y1MDIIId1/wnEQvP/VxdPWa6niSYZ+Afx0AzXn4COFD4j5oEyb9rLBlwXbzrf34b+YLyX+9u07dA65jkM75/wx1YvHwAaxad21ZzYduezdhXeQYXn/K6thl+0lpve+xGXH2u0oo5Vjb2sUrFwTu/9G94etc+iVeMXFGyw3qxBxoDKDMDPZsV8CSfs5V6Pz3OyZAR//PJ7ZEE/PxOhkUQRZL9F6tBAgT0SK9XMaj5+Ps3X4a1K4876tr0iAAApdL0DABqANgGULCUph4z8yNlaPWEnj5ZBFCy254OuAac0RqcCdrTKQBS5lLDhJnLwswTCChCz9qIyHbKnwBoC5W6f/q5ci1AEIBRmrEYMJYqFba22X+ugxZA1TJMZhlMGTfJu0Ey7uNASGp/S/3UpIN4bkZuewF/WH2+0LZSAECwH/DqKviWustU/2T2nwG8ZisRQv5MBkDDnTBANOIgDBxEjgvPKyFKxAl12v7Rq0+t8wzDhW6b4uakrJTrTQCAJQCS+Y5dAIJISj+lFCDUEQZ6ewCAZQnEzD0N+rgLf+mZiD74K1hWU7RwPuYestDuH1qPOw7chwPefkD3kDfNSQyAJgCgIcOyACatkDgDKADA1FTVPhe49+97HPfsXoeh0gS8wJd9kyBdnAHJBkgqhWIAwIgbfjoAQMQTGzoAFOJWrNu5uAC0AwCEKBJ37XZddzYNgHQJAG1Maf/HtbtlWsIC6DIAOuid3cVzB40V79pts87aLN1e9LffEz6Kk8wrMCGTXoReYxl2u+uR0/ux0FyJoWAzRsIdGHG3Y639+8gafXiw9A08M/KL2PNVU3O6AACRAgBIsaM2QMIIiC+x8dqJa/6FUixK/zp0Bv70VxUAgIspE4vMk+COU8TvpdhT3oAD45vR17sIq/ouxnmD12HdyI3YWL0VF/a9FxvLP0PO6sMlAx9ATu/DhsoPoWsWQsuRDP5q87JJgodJqx30NsH1HRT1QbioYJF90iSxv27/Ovz+1dmRx/jeUYS92zbjx1/8dEwVbU/t5GKUNfiFvAry2wVXfGnns4omeLjBlwTTAsRFImxERoDQ+2PhvvTT6PQzmkyBZCGo3LBIlXa99vfU7ukLA8cLQeu/ZAtCOglE6Fu4GG//5BeEatrdZm6BdgCA73u49bFv46q1b0eePvZttjs23IjTl1+E5YMr2oIEz+59AntGtuCVa19/2P3whfbs2Oe27xvBu750Aw6Ol8D+Fhl0oMkLCKBlsqJ8rlHwL2NL4K+bZO3QrYO2mirASgRjxWmG5TFBEIuBRQj8ACHrvHluCgP6HvQggFav4r9cdjbe/5qLntPY/m206W8DAKAam9aTaQAA2qEJIJkrpmEAEABg5tQbc+FUSgg9T4EASaNpJkzbhGVnoefy0PNroBeWqDlbIr7UfCO1VLQJXApkljdV+KcE6JwHjwO03uZfZgLNJgHEO4CgNL2+gJQWGEAwDER7FQAgqWNm/1l07gD1/YoJQNCi9XOl9p9CMQyoGcyTJRDbFYaeKPr7B+sIWpkIckwAzQhUnb+hKcq3yVp3lmGkAAAG+2QSpACARoOHIYIwI44HrRoAwgBgOanPwFmDMe7AX7oW+ofvPSICpA8PPY5f7n8AO/ydCDUHRcuS2v+k7j8NACghQBpDTwYAJPzXTCkb/c3IJjywbwM2HtyDuueIUwBLAAT8ZhO3YQDMBQBgJxJ5h4BzSVwCQGbBDC4A7eaEBCuazgWAx8wGAMh5RQQwEvo/g34KADL7b7A8rFsCMPfpuBtszL2tkj27bdZZm6Xba3/wGyzQVks2vRaOos9cjpo/gTrGscA8QajyO8L7UXFHcIp1lSh9bnJ+jq277kOQq8MfcZWFX78JrWAqQUCCAAIAEBBXiqMNlDMBAlJif/K+IvWfAYipo2AtxBr9VXjswA9w+cJP4Ncj/4zTe65ByR3Civx5uGf/l1DsGcCZfb+HE7Ln497RL8HTaliTvUyo/6zDvLzvY7IQ2+c8gZFwG0rBQYSWKxT/FdrLscg6aVKjTQT7ZTLO6Dl4qEo7dPtXZ/2q216ztxfHwk1f+iz2b9s4rSWgvNxTegDyfp2GKpoX+74EVkvKBma/jtY9koCda0aLVkdSkpPIA6f3bhX8U39L23qm9xYxwJBBPKnP7RX+211tcj08tlJjPam6R/6+ynKjUMMlv/9enH3pq4+ZwLPzpzb3I9q9IxkE7Rx6Bo/vuRvXvOTdYmE1+dlFGJ0Yxm1PfhtvOP+DbSm3ZAH88OF/xKtOvQ6DfceGICD72IYte/HHX/s+Ris1EbJUfFxDAn0J/A0Lka6r4J+ZViujmAH8XVy6E8V9NmH7SJ9OvLzin0OKALp0BlErej1wceGKJfji+9501DkCHDEAgCUAi9qUACQuACyZIgOAdnSjVWUBKJHL9AwAyaK6BnynDqdcQeDwmCYbIBkHumnBsldDyy+Gkc2J64NuSZZCMQ6Y6RaV1RMBOgVxDHE+5tyZpHAle097SLoExPoOyXw+AxOsMRZDuhrsnp7lJEAug/0KEG1Xh7EPxskXEGgiMwDl9gBAYAOmq/7mO4BfR+C7CIO6qPvz56DkKZHm5Ny8x1Bl/zWLgX9G7PoSJsAkAIAARBgDAC02gPJ7nUJ2swAADG69Iw8ArB9+CvccfAjPOFvhoYaCYSkGAAHy+LsqAVCigModoA0AoJuw9SyeHn0WDx14HI/v24GqWxMAQCXGYkmGeEpgWV6SxScA0Og65Ha0aAAkwImwAHguAXlYWhFbK8YMgbm8HQQAeI4uAGQA8BzUQCD1n0G/6ABQA6ALAMzlMTT36QaznbUX9+62WWdtlrTXqLNfvO6Ps85GyR9C0RyUhcju+uM4IXcOgtDHlvCX8KO61C06xjgK2iCKleNw9/D/Dz+oqxcDg/lBC5iIgAENVsaGadjwPNZ/KcqjINGNmmb1s0IflQNAMTMIL6ijVirjusXfkLrTH279U7xi2R9j3ci/4/js2RjynsEVSz+Oew/+M1ZkX45N3s9wbvE6bKn9Chf0Xo9fl76MC4rX48Hy11HFIVze8wlhMSQhCj90l/coRsKt6DWWY6V58aRMPxkQWaNH6jOZvcmaqhSg278Or3+5pBN2tyktsHfL07jpS5+Z0VKyoQdQMGWxMV0Gni//fJa0u1jOl1mXw6Rjp9kGSb0itQjIRlDWPrH4X1zc3H4NG0mmn5kJBvydBP1JQyXBP9e1pP6run8FJDJzQtFAZlvf9z//BXqmW5IzlyE27RwWAb9+6jYcP3gSTli8empyMAK27XsKTlDG6Sdc2PajypUSntx9Py485arD7ntzuYfna59WAIAg1KS+SXEui9n/bJN9wjrgWCgwoZSrYCkOBlNaHlrEd2LMaPF9BFUGbkofQKtOoL9YwC2fei8GeyeXoj1f93+4nzPfAID/mdMQ7TuEqN+EPtheAwBZs8kAsG1guDRnAIBMAG5kY3jVKtxqBRGD5ZhV1QBsjFOgGbaAPywT4LPXucbJZeVnAQOMUwArp0AB0TSKM+0JGIABwFysxALTQNtsc3UDNKIWQLmldl9QI7W24o9U4Y82qYJwOS5mJ/CPwagqJ2hlAAQ+Iofsgbrce+TXEIQ1hKEnGV0BM/gpdUascc8Q0Ti+kyLoOZW0EWYM9QMo/hdxzlaOGFNKABIAQL5D0f91EyHBmhkYALylwDNgjtfhLj8f5p/ceUQYAL8Z3YT7hh7Fk9WNcFFF0aBttgIAEjcAcQTgOzFhBsQAgCmaACr7b+oWskYWG0e34OEDv8Fje7eikgIAVPDeDNgliBdnRTIKFACQdI0ZAQDR24pLKmgcIWW3M+YWJg3vBgAww6BPXAAY6LfjLCr1f4IhivpPFghLAaSkl32jywCY+5TaDTbm3lbJnt0266zN2F7jwT6MO0OicE9rQH5ZRhZldxi2WYSpZbDDfwBlHICl5bBEOwO9+nKpb7xzx99iNx6GP6zUdrWcAXtZEf5BD16uirw/gJ78MqwqXIKN1Z+j3z5etANW5C5Exsih4g9j1NuBHmMZ9leeROB7uO74r2Fz6U6sG7sB1x//PWQzBTx88Ab0Zhcjq/diX/0pjATP4upFn8Eh91k8W74LZ/e/AevKN8gL9yX5t0jmfpN7O16SvQ4b3VtRivbjouz75Phk432O+bswgb1yLcv1c5uLO0TiJJA1e+CFDjKGcgXo9q/O+xeP6AIA7duNVODv/s2fojR6aFYWAFcFFAVU1PypddZJsEwAIMd62Gkt/jp7hq17J5Z9jStIg3mN6Ci1Rmxc61T1/5muJLkfHj5RiYWTUiKFFP6LNB19fQN492e+Ci9sqk8/tzs8to+ebg4TRoVTwk82fBFvOOejyFLdvKWbuZ6DW9Z9Hdec825hAbT2Q57jtg3/hotOei36igngevS2JxfU+4Yn8M4vfhd7hselXl+CoFQ5jljC5gsSEDKWMUgXZ9sJA4DpMAM6a5RjMTkBulNAlgRbFAMNAgm8wlpN/btWRjGbwS2ffA+W9Kfo4kdBc843AOB87qXQn9mG6P+y9yZgkpXl9fi5ay29zvTsC8POsO8KihuiAuKCGgFN3BL/JIrRGP3FGJOYqIm7JkoSYxQUdxSRVUAUAWWZYYZt9n2fnu7prfa7/p/zfvdWV1dXd9cdpoEZ6s7TT/dUfXXr1nu/uvd7z3vecyYSAWyjFoMOrSulGACZyAUgP7ELQKwBoLwXI/BQGIohPLcCt1SCV2Yy7MsQsqBCfWlN9CPLYmn7sAQAMNgGYi6FnsrCsCn0R22AmAFAtgB/FgEUGJbe/AY0fHl8klYmbR/g7htVlpSKcZSUxywCgkr6ZoCie7FdcdweFQwCXr/qwwo0BHSwoJuFV0CFf0uRJhCGJwwFTmkseUdV/3oAQKc7E8EXHrNG5gSF4BSLQpgUIdsq2LjPVhfO8xCa78a4AALNhOZ4gOsjQNTL3yQAUF54HlIfunsi2/pn9E1ZPbQRj/SvxIrCUyiHBXQaKQjhQ7Q9IH3//D8BAQr/SWtAFQDgGD5mCf1/SgAgTtajfn4eODUCrKr4gvooiQCAA2kBaLKDbjJHAK5PpO/fJghAVqLSgRC5iRYA0PycbCUbzccqHtmKWXMxY9Uh5/bBQQ5d1nzY+nh154pfQsrIYLf7JMpeTsT4jjRGbbb6C1txy7aPAFQ0pqAMtXdm2mifPUc8dt1iGUbGxmvn/4skNw/t/18c2X4+1o7chTcu/IKIDd7T/xlYQScWZk7DyoGfIu/14X1H34RcuQ83D1yDP5v/U5imhf7SVjww+J94/dzP4t6hfxdK34U9H4eBFG4f+hhe3/1loa3eO/x56LqNCzs+hp3uCqH+zzNOwTLnegz52/Cq9CfE0rB2y/t94nZAvYOZ5pJJA9iaX83Nr9b3sfk4DfX14idf/tuqd/Lkr1QgANNrRcsfu8WJyXhdgGTJd/NHP30jVaWflX8m/5J2VUW6ypUATnTNOfX81+Git18NpwUANHUyJruGMeartq5A2R/COce+uuH82rDrSezNbcbLlr65IQCwae9q7BxYh1ecdPlhwQLwnADv+e+f4uF1m2VRH29VbQsKXFE3wVDVYM1WLQBaKgWTSSHpr1wERyy3+HtbbW3x2fccwHUceBUHoVNGWCkjKOaRDlzc8vF3YfGcnqbO7fNl0MEGAMpfOg/GgoC5kQAAIABJREFU+o0IOw1xzkO7BmR0hBnaMZrQ2ll510YBgJTNCwe0QfrWRS0AroGQ4nIU/6sRAVR/mzUArFrLiI0pgYAigQBWwqlyf9IEIVagrCZV/+Okh95g3zPp8DaBAVs80aFlAGsRYNApIGKFEByqBdpU79Ukp9IBAib3TPKje4BU+evKvdYOoDgcWfaRFaCeD51BhE4vXLei9CjKinLOBD20IzYKWzEFuOCijp8r+ruGAaDTiplMByvq+xbbwYiJoBN4Ucl/FQgAxQPL0Ag2RDR3uaoHGkBWQUD7vwkAAC+ETnCBn4HYQaAYAOWFL0bqmrun5TqzfngLlvc/hUcKK1AMcgIAMAyjyv8HBgA8uXML8m5JmHRx378Qi2I3gIhlVAUAYkIfT/dkLQB1DABpbTmQFoAmLiITAQBM/skUZMVfGABR/78wgzmFWgBAE9GNhrSSjeZj1Uo4mo+V45VA1Xta4mVtlfg3qtD6oSvtAPu9TchZO3Gq8TYYGq/2vFb7eGD7N7C5cj+CvKq8UfDF6Emhu3MRBnM7EOx3sWjRubio+xN4cOB/cEL2NVhTvBNOUMB53e/DPmcDHh24Hmd1XYk2fTYeHvy2VOOvnHsdslY3bun9f3jTvC/Jvkk7vXXfJ3BK55tgaxksz92AS3r+FR3mXKwu34YZ+lGYb5+Mvd5q/N79Il5nfg4d5mxscH+LpfbF8AMXT4Y/gxuUcZL+RrRLmWB0K7hDGPH2osPuGfdc7bjWd7L5ecaRrXhNHS8mAnd850vYtuaxKQdzLG+ybbS9itswx7EBRpN9ivlR3T/ydpqWhdKUB51wQC3tv1Cm4n/suqXo/2wpoBYAA0D6/5994lrMmD23xTJpMs5TfSdlPj72Pbz+nPc03COfv33ZDbj4nHfAbOCE4vs+7nr8J7jw1MuRtrLj3SubPM7nyzBLt/D9ex/C3//0TqRMo+raGVNgxS6OFeBsm+gAaKk0zHQamUwmEgJUjgDK8laJdUriEzEJ6AvOmDGupUoFlbKDoFwCykUEwwP44f/3Jpx5wtETioA+X+I05j6pGchyreAdnNav4jdfB+uJxxIAALSp86D15wBXA3zFiAo9HRrp/o0AgDhjGvVsrLYceV5FvO4rxSUIg8hZoFHgpbI/X1GxY/FHaZliFdRAiJkw04sEGKDDEcfopmIXjnEMIFggyv2NNlbmNylLvnhjj7/oqojYUkS/6oVb3icXz4B9/AQ0JEfPA8GANIrLHA5skSWQjx3fU5iw2eo/mijc1SAUIZBGO8LsWNvWUOP+fGi0gqNUvwAA/E3gltoWbHehBkAAzSWrQgHZmsvWA5a+I/1Cv4EGAB0F2VJAxwEhEYwCAPYH75qWFoDNIzuwcv8qPJh7BPlgBB01AACBAFH+JwNAHABGGQBKE0C1yikBQAsZM4v1Q5uxvPdprNy5GXmnOCkAIN1CtKSko4OS2lHmDyFFFdWPaGlFF6FaJwD2/0vnRSQOWK+5NdH1oukWAKr8sAVgPAmxmvxTw4vCf2IDyJaQaAnSAgASXK2nulEn2NULZmgrZlOf6lr64mR00IHKDlErzlt7cIR9DowYnQVQcPfjzh2fxPDwntH+pBm2WMukZ7WjPFKUPq7jZ70Gp6TfjA3l3+KktkuxvnAvtNBE1piBre6DKPr78fL2j4Mq1A/kvoaRYDdeM+uTWJA6DQ8MXIuXzfxAdBMOcN/g11DWh/DKjo+J88BJmcswJ3Wc6BKs9+7BSdZlgmg/4n4LPdqxIlS4MfgNFnjnImt3wQ8drPFuF3X/E4xLkNVmjkmICHiwHcJCRsCDRltrfk09v8YsBA2F6LdaACaJWxiiXC7jh/92DcrFfJN0RsUEUP2BDe7E6vavNKk0DZm0SkLinuQD1QZIdvYPbPRof79Kimo3/j9XiIQANQ1zjzgWV/3NF1tzLEGop7qGMeSrdz6CwkgF5570sobza/3ulSjkSzjjuPMbPr9u1wrRUFky77gER/b8HGrrNkbyeVzwT9/ESLEkSVs8L/V0VlX9s+2qHzzThlQ2i2w6pZSvSQOm+JV8RyP7tojZ4lPRnMlZGMCLAAD+zhfLSueiWICfG8b/vPUCvPyMpS9oAKDwX5fAXrlsSgDAnKsBHTZABgCvpP0j0EosGVMYT1cMAPa5NwQA4vlXRRyjBCu6BplZhMESOOUKnEJeOTZI83bNpvcAGikKDbjUItDXJs+HknGrtoLYBllny4A8ZghAMPGNIIBubIbvOGJdGERAAFsVqnoSTL+dCjR9o+xT7hCWhZCgTMh7zGAEFjD5l2wTYVmDluYNgwSG0eOPAQA7lYaRzQCeDlR0hGax+sFZuw+1qBCkMyYu/S7Ue4cVaFpZARERACA4hWZJKwCtGsVKMHKE8blmqG8BIABgBtDo6lAOawCA85D+0N3TcuHYkduDpwbW4t7hBzESDDUGAASn0QQEiOn/gt0I/Z8aAIYCAIwstuR24PG+NXh4+1qMVPIiAihC2cQ+6hgA4ohFEIEnoybRV/HUhAkQWwDKnb7GCnA6AYCpXABU1Z9CkBos0xYrRMGIY2CpxQBofq5OdaNufk8vnJGtmCU71xPFK+8MIGN2YH+4CWl0CT2+dts6/DB+t/3zCFwfxgwbwYgLjf3JpItlDQRFVuiAM+ZeibyzD0szF8PnP70Er+LhcfdHOC/1l3iscAMu7vk0Km4Rdw3/M9J6N5a0vRhL06/Ffbmv4Gz7XehIqWR8ffFe7PaewGnZt8ALKxjyduH4zIXy3A5vGeboS5HSO1DxCnjavxln2e9AORjBBtyN04w/qR7+psr9yGt7cYT5YnTri8X1oHYbdveg3eyBoY33lm3Nr4Mzv5Lt5fAfzQX/4/fdij/e9sMmAQDVh9zRNjkIEIN9/M1exUx6VBugFgh8vkSYx+R6AUqV8SrcPMZ8kYwADVRVp6L6BZe/D+e8/DJZRLdApubO4lTXMJ4Dx3Hwo8f+CVed/S9IMcGto76XKkX89KGv4p0v/TvYUeISvztfP1Icwh9W34FLznnHIcE6mSxyXMDz83/mx7fi2/ctl8W9pDZM1AgA0B6OP+kMzEwGHdk0TCqGs/ffUFZYLIF5krBRPEv1mcc8HVcSN5VIMnYVx0XZYdLqwy/kcNmSbnzuitfBmKwvvLlT/6yNOtgtACPf+1NkHvx1MgCA/fUjBWgDBZX8O6b0vE/YAlAfndilgeVLsjQC9vUfpUZFVo6u68ErFeHTwUEs+AgAzJHzq9U5acjLtNnQdAosq3am2oS9+ZNDQb1+hH5fw5eQhSJiqYEPXd8IXdoJdASRFoBGhgDIAKDgJNc4uiT+YSUCAMhUofNLRodFICvVBqTE5F5tjgZUtDoAwAcZANy0GgBglAEQAQBsAaC+AKvCpCNUfKnoiwCgaDGECKzU5ACAx9aMmAEwfQBAX2FAqva3DN6DAa9fAAAR+4uq/sIAiACAqgtAjRNADACQJZXWMxhyRrBpeAfu3PBH7CsMqOuiUPQjJ4CoZz9y5BWdkHoAoJYBoOZhnYOAtONOHwNgIgBAyVYoEUgyW8QCMLJDrV3QtBgAzX/LW/TZBLGKh061uDmAXR7WL5ksXiP+HqH6d1O0pm779cZ/xu7cSlGAbZs/S3r+KSpjzEwhZGWDF3ZNw4sXvx9bnQdxcee/YqXzE5xkvQEFvw97nTVYnDobG4v34ezOd8gC6DeDnxctgkVtp+MY6xV4qPi/6NIW4+Ts6+XdyUhY6fwQp2Xeiqw+E4+WrsOr2v5WbnaVMIdd3kocbb1cxq5yb8XJ1hvk703efVhonIm01iX/J3iwz18LHZbYuywyzhzjH87PnHP60W7PGAcCtOZXsq9DK17Nx4s04Du+80XsWP+kJAmxZdjkewjRxh5YERifiAkwKlrG/QoQkKJj8ahQnyzcplKhbv6jND2yFqDgwqdYYTJUc7xVBoCGYskT3Sq1ytSQyrThzz51LdqzSiCtBQA0F/ZmvpM8L8vXPoA5PfOxZE7jKv4fVt2F+T0LcdTck8fNHSY2P3/sq3jtCe9DV8eM52RuNReNqUfZTJw0DY+uWYcr/vMnUdU+hJFSVnBGRzfAHu90FrZtoS1DSjetM0kDJgVWVetqt1p3ALLWmDyy+q9cBshyKcFzPehOGXoxjx+969U48chFh0wcDzYA0HfTJ9H9628j7NCVBkA20gBoizQACGzaOsx5+igDgMAUdUJ6B6AV2GPeLAOgwZwgABBmYVhHjWoF1Fwv6R7guw48Zy7CIC1VebInx5x4URKcI20AcgkTkciJr9mNZib3yVYC6aUPN085eQ1rs8oQaTknAACB0xgAKEaVWVtSTcoTkH1gpzqh2Qb0DBXvqHDJn+itDA+omECpngEwFgBQLQC8h8UtAGX5fxA4aq3FxLVUUZT+2AHApYJ9KHoDfmhCE3AgFFCA7Q2iAcDxNS4AFAGcLgbAUGkEbAP4ef/t6HP70K5bos0o9P8aJwC6ANTbAKqWAMUAIABAG0AncLAz14ufr7kXu/J91XkkFH1+rFi5P77FxQBARP8XZ4AaDQAZVtPnL6whj+0eynI7bhN4pi0Aiuof7Y+Oj0L/H3tBi3v/mfhL37+lwM8xOkVkK7YYAFN+Z6sDmrlRN7+3F8bIVsySneeJ4kVa4qC7Az32eFG8XLkfN659r9DotLSBo2a9DFv2P4Cg6MHosaGnTLh7SjC6bJw9910oYwinp/8EK/wf4Dz7/dhYvk/67HkjcF0XC9Onyo2QOgEFfZ+0Ciy2zsZa505sdh/EJW2flSo9XQmWu9djqXkpesyjcZfzKbzc/Dg6rTnyoXNuPwK9gi5jIXqD1UJVm2svFXAg5/dilnlsNTi8WPa7m9BhzEVfsA6LrLPGMAG4ICv5eWTNserLrfl1cOZXsr28QEaHIQb79uKnX/qosp+UCkEjs536eIRS2edCZCqKv1CXpTc1hGXqsEnZ43qsQYIynVGvTfwleXeVqJ/q9x8V+1PHoKFU9uBGon/KmkvHiy6+Audc9OYWUJ7wRDV7DSs7BTy89h688rQ3N3yHQrGAxzbfi5ef8sZxz/McPrHpEaRSJk5cfE7CI3x+DY/jtXdoCG/+/HexZ1AJq9Hqj/Z/Zls7kMpAsyykUjayadXTza+vRfq/9PESEGDywEWxcgHgRjDOZ9Kj8xvJSqAnrxuK2gAIAATFAl5/1Ex8/LJXJk4Yn6tIHnQA4Ff/hK5ffwvISg49KgKYnQIAYOxpB9hfUslSUy0ADaLGLMqkXtKRja/JcYuHMQ/ATLETDFxXgUWuC580fXF3m4Ug6FJifJG4ScwEaQYMECFCuhEEFQEA2ALAuTN+i/v3d0HziyJOyGtmSDYLe/O1IYDK/EzU0lSbb4cmf0fWhXbNDaEWAIjfKA+EBpN6tbH3P2YAgK0AcTvAGAAg6owIXXiFMoKKJ37xuq+NYQAQBAhMewwAQNYAAQABBJ4lACBfKWBbbhd+0ncbeiu9yNDSzwjF1IEAQGz9Z5uTAQC0A7QEAGBhaU+hDz9adRd2jvRKu2oUPGh0Y5gIAFABls89IQAgxg2KWURhQf6tU1yRsY1B8ykuBhNpAEjCr3N/OuK8v14EsKr8b3AdYsK06QoxSv2PbuMtACDJBbnZG3WSfR7uY1sxS3aGG8WLvVvD7l50mLMa0uBX9d2GR3Z8WxYsnXPnYrF1HlbvvkX+b/awty2E11dB5uhunJi9FNmgB21WDzowT+wDH6h8HWdYVwoLYH7qRHTo8+VmuHz4x+hLPYmz9PdgXuoEDPu78aD3dZxvfQAz9aPQW1mH3eFKzMcZmJs6AY9U/k8U/o+0zq9+6GGnF132XLnYrnB/gFOtt4jq/w73MSwyzhaEO96coCRWf5aVQsHfLw4AtDaMN+6j9v98vDW/nvn8SraHF9joMMTWVU/gzu99QRZ3zW78/hAEoAVgvE20oBxD/Q9DmCb79XQBELiNVieZaDd7BM2Nq+3p5/rHC0JUWPUXXEL1VtdWR7nuKZf9avIffyYuON75yWvR0T0Ttqn6aVsMgObOQbPXMD/wceuy7+Kys98rdM7aTQjsoYa7H/8hLjrtShF6qt+cioM/broVrzzprc0d2PN0FOPFeTlYyOPq//oplm/eKS0oerYDWjoDI52Bls5KkpXOpNGeSaMtZaGnLYO5HRks6GpDR9oWJoDnuiIQxv5eJgCs+NNa0A0DVIIAZd/H/rKLoYojonNeuQi/WMJ8zcc/XvISdLa3HRIgwEEHAO75Grpu+jw0uivODhF26soFYDIGgFgvmkChDG3PsCSPygWAXvdU/tcBEQSssQGcqAGrHgBoCM6yUr4Q0Lpj1dLqjFYtH3QaIADQLgyB0f59xQAJIk2IMd8zRYdq8M1wgXAHEEY2hzGDK7pgiwuFPNYH3cwjZEsKbRIpVilaMEXAKIpFIOn+oU/Rv+h9RPlfaQHITggA1HZJ0uaPjApR/VdbFQCgDzyfjzQAqgwAw5F9kNUWFEvwywQwlNVdlQHA2x1BXgLBPG9M9mMGgGpiUKDAGADgxZguEcCSU8bOwl78bN/t2FnaDSMMYJtx9V/R/0UAUDQAor/H2QAqDQACAH7oYXd+H3686m7szO1T9zom6SqAYwAAxiX+Fz8vIomR8p5oAESvExwpAgAUI4DznKwJAitRi0Az11bRExqrRRm9Bd9YMQq0kF00YxgAkvwbOqzI8o/XObYCjAEA4n23GADNnAk1ptkbdfN7PPxHtmKW7Bw3ilfBG0JKz8LUx/fAkxnw282fx/aRh+WiteCE0zBj8Fis2ncTzNk2fFp2iZgLMPuYY3CMfiF0LwXbzOAo6yXIufuxQr8OL9M/iuXlG3BW+kqYWlp64VaUfohhYwdOD9+JnvQRcvNZ4X4fbeEcLLUvwQbnXrSH88Q2ZkHmROxxV2Fv+BTOtK+qfmgenx753ZbDYQx427HAOhXlIIf9/iYstM4YEyDXp0CN3JlQ9AbRaZFfOPHWml/PfH4l28MLbzQXDHd87yvY8MRDTd+948SaAECa9P4JHQLq46nqTyrxZsVSh22yStk47s1UqWpfWZvw83HV9xrC8QKp+itCwmjiLwuOmgVvqT7551gA5136pzj7Va+XFUvrO5nsO9JsvHgeHlp/O2aljsRxS8bT/Pmuf9xwCxZkT8aSBUc3tAS85/Eb8doz357sAJ9no+N49edG8J7/+CFW7eolIVYBACIA2Aa7rQ3tne2YM7MLJ8+bgbnZDGakbXSkTKRMUxL+iq9o/l4QyN9OEMALAzh+gBHXw1DFw3DFgeNU4JfLkiTK71IBXZqGT77uPLEDbGT/+TwLGQ42ALD3gesx82efhKZ50OehMQCQNmGSHRCLAFps3dCVx33vMLQcueaWqoITBKD1HxNMEbWL3OqYSY0DPZnxsG+9G5q2cFxyrxKxKHnWjwL0TE3SHl+IOYb0hfkQFCPe4iJwSLYAE7mxoC8p/42A4JCWfd4u6EZBZW11LQVS8aeOvN4PsNrPhFopxkYiljlo4TBC4fari/0YACCu+vNp/h1vrMIzc8/rCKnsrz48Qo2q/hRn5QWdbgDUA4haAJgQWkoYMCgW4RVKkvhSS0Mu5nELgCT/YjElyW9A4cbnEABwPBd7i334We8d2FbcLu0LKYLlMf2fyX4sAEgAQFoBRh0BmMSbugHLMGFrKSmQ7Svux00bfoctg7tRdBzoouivoigyIPI3z1zEEopDHzEA5NlYBFCFvmr1JyBT1C5AAECcABjbGgwpDnl9S9Lo+Y2cJScA/msBAJlKbFOgzgl/IsV/Q6hOyvav+l1qAQDJL9HN3qiT7/nwfUUrZsnObaN4VbwiUma24Y4cv4Db138Sg+UtQv8/+dg3QOs18VTfLxQAMOwiqAQwe2wcMf9cnKK9Bb3eKswxT8Rs83hs8O/BLO14pMNOrPXuwFnpP5X32VNZhaK2H/1Yh2P9i9GTWSyPF70hrAluxfHGa7DZewBL9dejV1uFI8xzRTdgeXAdzjHeO65SHx/8Xv9ptGEu2o1Z6HM2Yaa1GGakwFv/AUveCHTNRMpo/Nk5vjW/nvn8SraHF95ozjECYj/66sfQv2urSs6bCENtZb8tE1GN65LriXYTAwC1YACRfS5qCAooQGD0KOoT+/r91ovGsZBFcT/+xNV+Wb9EFf/a10sFg3oAJcUMGDOGCb9l48/++VtIpTPystZ3sonJUTOk2Xgx7rv6tmLd3mV49Wnjk3g+v613EzbsfgwXnfn2hpXpB1ffjhcd+5pxQoHJjvi5HR3Ha3t/P17/b9/BcIG90xqyXd3o6mpD17z56OxuR3t3t9CzZ2dszEhZaLcsZKgBIJR/5dLGir8T+qgEPspegJwk/i4Kjieq7UGlLL3jTPr8UhFeuQw98GF5Dv7+kpfjxCPmvyABgH1P/QYzrvsLwCtODABkTIh5z2QAgNWuEvTAEE0AsQikK0CULMF3xaZOsjGh7QtvX9W49bkwIgG/cdQosVthIeFI0CSv6vgQK63IbjrFIlDTlP2d2pq5stfN/6gnO/T3QQOFABvsQ7IzKv6PANipAAB5OxGLQRjWAQAGLfhqGAAxG6AeANAjSXoWeqoMNQIATPrZWsC/2fev2AEUBNRZHg8dNZ+LBYSeJ0mjAAAcFgMAfPsKS+HjAQDCvho1AMpjNQCc+WfC/NDvpuU7wXtwf2UQP9l1GzYXtoiF9IEAANQAsDTqBxgYcQr4zY4/YtW+Ldg9PAgzFA6EbEr+IxL+U1NOOQDU/d0IAIhtAlUbgNIAEAAger3IPvB8kPASiQ02vKqq6THltGQLABN8OiBQ7JRJP1tRCAKw95/aYGMAgGiqtzQAEtzLmr1RJ9jlYT+0FbNkpzhpvGj/d/OaD6Pij8DoSeHChR/H3j3r8NTAz6FleEMNEZR9zD76OLy68x/guGVs9H+Dk1KXIaW3Y517F06234j13t3oCY5Hj80bJvBQ5b9xunGVVPQ7vEWYnVFquz5c9Lkb0KetlYvaaam3YKvzCI60z5Pn17p34mjz5bBpr9NgE9pVaZVUsUzNhhOU0WbOaDiWC1oyBdgyYDTwt+aLksYr2dk4/Ea34pX8nErMSDke6sPN//VpDPf3CkW0qaViLCEc0vWJbIAaO6cEfP5aQCBegbCKGav9xvaDo0yDaK0crZdlISK2T1zYqIS+aoWmliITfgd9P0SxrNgBUkWK3iTulX3VVR/CiWe/tFr5as2xZHMsSbwoRHfHyh/gsnPe1XCRTQ2XX6z8Mt565sekTaCeIfLkrvvQ4S/GkYvHMwSSHfVzNzp2AVi+bgPe/92bheqasg1k2tuQae+AQR2ATEZsADXbhiH+16z8G0gbBmxWxiLmClteqPpfJgPA8+CwOu25ihIeCccRCKCqfOD5cCsVwCmjPZ3CJy99xQsWABjatR5tX3kN4BShL9BGGQAZAyHtUClYVy8CGDMAHA/YOwytGPXxmxnAJx2fCwwL8Ez5fxVoZSZGAIDVeCrW06qOIn8BnYFmAb5Xc/mquY5JlZ2aSemq8J668EUMAW2mAACjnmgHOKflwsgK+SB0bVf1Oih7i55TlX4CABVA3zLK62Z2xx+fmgiDkZe7Plr95z6sGsr/OACAfnw+UDQR+kz01TU6BgCknK050AxfXBDYXoCwIG0sfpltLcUoUdRBMsF4AIAPavJcLQNAJwWdg8tKAyAoGzDyZXjzToH+1w8edABAtTgBg84wbtx1J9bnN6Lg55AxjVEBwBoGANsBKPxHZwACfvy+88fSKQLI7z9bAWyUPAd/2Lscj+/diE39e2AxcY6U/OWsCiNglN6fCACITr9YC7KNYhoBAHYiEEzQLQUACAhgkPYfCVvGrQTx16PFAEj+ZU9yo06+98PzFa2YJTuvSeO1L7cJt238G3kTe0kGb277H2zYfzceH/ix3Ex4UTAyJs6Z/x6cZF+GAW8bNgf34Rz73cgFvRgKtksv/krnRzgrpar/XuBgmXMdzk9fjYpbwqCxCfP0U+Q59uEPlvYgsIrY4jyEF7W9C2xRcJDHDHMxtruPYoaxBB0iDdx4K7kjqARFdKfmYqiyF12peVURpmTRagEArXgljUDy8dXvpFdB/+7tuOVbn0G5mFe2YU2JAkbLspD9mBrSadXfP5VAYOMjjdPu0Wenqv7X7qeeCdCohaB2fxUnAH8athpoGuYuPgZv/fDnxhxq0mtY8jNyeL0iabx+vfJHuPDUt1a1FmqjwXN3y7Lr8OpT3oq2TOc4u8CtfWuxc/d2XHD6aw+J3vVGZzoGAB5dsxafuuV3KuWJgDb6tdvZNuik+dPazLLVb1oAmqayq+Qiv7ZHOxKAo02bz7YAz4dXLKJSKqFSduFFlWe3mIfrOEhZBhZ0d+FLV12KhbNnHPRkZzpm98FuASgN9cH66kuhDfQjmGdDozZvm44wTR0AqwEAYKmqt2kDuQK03pyq9ocmYJHhR/YQK9B1AEAjkFRQTPrcd0PDXCqWAi6bruOfqCouAABdAtg6GV03q/gAF0ezxCKw6v9YC4LGwG0zJ0NU3WIAYPd4AKCKyhIAcABja3RDIEMhUvb3XAD7JVkPQeAqemMeb1z9Zx5KVkD8GaifpEe9EgUKESrbP1b+w1j0j1V6M4Rm80UBAjJbigMCbpExEAYl0CteODGk/EcgQNUGkJR/hsqbBAAgScMzYOQIAJyM8IO/h0W9h4O4KZNOYMTN49Zd92JVbh363T60WVT0V8K5ygZQaQGIEwAZc1HyP2oLqAAAaklRB6Diu3h030o8tmc91u3bCYsJM3vrSQ+SYE4CAET0/gkZANHnFxFACot6SgBQaQJE0045Wo4SUOpj1iQDgF0jOq0iBQAg4GnAYCBUX4DaoqRffkesghYDIMEkTXqjTrDrw3ZoK2bJTm3SeK3v/y0e3PF1+XJ3Hjmu28+aAAAgAElEQVQPb+36Fp7e9yss679e0F7+dCyajUtS/y5WfTv8ZegOjkSHNRvbneXoMueJHd8u90kcbb9UDpbAwD53LY5JvUL+v9ddg3nWifI3e/pzlf3I2G3Y6N6H+eapmGEsFoeCLmsBhrydGHZ346jMqBDg+AiEsh92VlH4j60DGasjWaCi0UnjdUBvchi9qBWv5CezPma9Ozbj5m/8I3xWnhJstYJ6XKCQDaAEoMb23CfY5UEdWnt8pEaXyoHoAzTWGVD0wss//AXMmr9wzJjWHEt2WpLG6+FVv8Vpx7wI2XR7wzdaueEPWDTnSMzuWjjmeZ7fgZF+/H7dT3D5udccBgDAOvzDLb+VjmmyWmq/RxQCNC1bJfti7waErIBy8W9ZCEwL9IyvOD4cx0G54qHi+ig7KjHyi3l4FYfM2WrLi18uIXQrQq89ceEcfO+aK9HV8cIUASznBqF989XQd2wH5lvQOgOg3ZgcAJCE1QT2DUEbjlT42Vce0si9AxqZVjUAwGTfIrlWWTMAagCIvZ/SBVCtAr4CBLwMQBcAjzxr1QNf1QYQnSH2J8wa/zaRZlHT3+JaAEDfM/ZltUACGQDMsMNtgMGEP8rEWJXnZwj7I+V+Y2z/fy0AQDHA6kazd4dVEGCYSavSAIgBAFURJujC13gIKwV4hTxCT1kBhkEZRlpZ1moSrwYAAC3/eKSTAQDEXcgAKJThzDkG4QcfQipVo6vQdCAnHhgDAHm3iN/teRiPj6zCVmcrOuj0IQk9kIq0AKTSHwEAAgZI5V8BAuJyoOvSApAyngEAEB8qJRgCTRT5o+BX+/7jIWpahtB9XWwB6Sg0Ke2/NgxNAgCcWqT6s/JvEfwUgclGrSgq+W8BAAcwKZPeqA/gLQ67l7RiluyUJo3X8j034Mm9N0qPz7wjTsFFnZ/Crzd9Siz1uNmz03jpjA/hSPMl8v8t3oM42nqZ/L3auxXHaa9DRRuEE5Yw01D0/xHsFou/+dYpsqja72xHj32EPEcGQNnLwTLSKLnD2IoHcFrqbSj7eegwUHJzKOp96NaPQMZsLqkvuXlk2At4AFvSeB3AWxxWL2nFK/nprI+ZKJD378PPvvgRZfXDBVRCJkCcrAgQkFYLGFloPYdgQFz5J93f81TVv6EmQBTC8y65Cme/+k1jK16ttpzEEyzpd3LdrsfRac3G/DljE/z4jbftW4tKxcHxi08bcyw8lxWnghtXfh5Xnv0pWEwODsEtjteqrdvwtz+7M2ppqWlNkVaXEB4X3kw4TQuOoxJ8Jv3iXtnWqV7Hzx99d8ewY7hI9zxorgMyA6R3huMqJREFfNO5p+DL73njIVH9l3WAZiDLLEGSv2e++eUCvK+/AubOTQjmppsAAGw5D3A9oH8EGlXrA11cAChj7pVZqe6GmW2vtgBMdpRit2fPBDB/vAhg1KoEECBghd8clXQnW0B0BJi59QABWwh4LDWJdbM+bWO/XQj8YdUCMNHGjJw/PgGAEjM2NTJWeA2pHxBZ+dlRBb2WAcCx9RaABBKYezoWwnJZwC7J6FnxN6L2ADJbiiUE5QFpn4g33VLsAM7thgAAk/9YhmAyAKDGBcDpPgLh3yyfNgCg6JXxyL7HsXz4CawqrUOnaSMtuh5K9d8ioaIOACAgIMyA6DcBPEMzkTZoBQhsHNmMh3c9jWU710VCiMkYAHLfFqaA+qniTDGJQAgrFByJ+v3ZDlDDAJDzEU3JcVNnCgCA1ywCGgoAUH/T6lT6/quV/4gFUMMAiJ9rMQASXAuT3qgT7PqwHdqKWbJTmzRe92/7D2wcuBc0QV14xFnozi/G6v5bhTbG6n/PgmNwSfvnRGivEuSxP9iEBebpclBPlH6O09JvxXZnGebaS5EWHh9QCQrY6N+Dky3lN51z+4QxoNZKAcpeAZaRghMUkUcv2vXZSKMLXuDCDUqwjSwKQT+6rcYL1GQRmXx00ngdzPc+FPfVilfys9YoZkymdm9Zj9v/97NiJcZUoilNgAZvz30RCLDZMyutAfGadvqYAbXVfr4f8xtS/SkKOJnikBBpdUOo/2/6q3+UKmv91ppjyeZY0nht71+L4f4CTl16dsM3Gsj3Yu2Wp/GSU1897nkKaf3s4a/hTWf+FTKZicVVk32CZ3d0HK/e4UF85IZfYX+hJAfg+z6KZQ/FsoNKxYXj+/C9AAbdASi0xkGGBSOdRsiWAFHNUj3YnNP87hl2SvUOh56AcsytWE0MnTJAlfDAw+DgMP7u4pfi8peeeciwKA42ABC6ZZSuvRTp1SvhL24WADCBXBFaf14J/rEiGgEAmqujsG8QRud8pLuYlEcaABPopFQBAH1RJNdeNwdFBJA9/mxFrAe6OBNSEPVCtI19fSUCCJJOab6fOwzoO5UmQaONAAi30k7AznFiqf/LRNMRusPQghEgbY6CAvJ8CNS2BMT7JjOAz/HGU6K7gquSf+GZ8++yVPuDSgVe2QEoNBiJAersyLANBHRdYotLbPlX3wLA96KOVGhBc/yqC8AYDQBFKIA27MLpWozwo49NGwBQ9ip4ev96PDy8Asvyj6PTSImuB0kUIpBbBQJG2wHYdlfrBmDqurQApPW0/O6r9OGB7Y/jd1tWSIueJOOxoyKTemGXRA4JtSKAUQtAfDrIAohtAWsTeoU3RWKAnBokv1AUkC+MkvLYOnDctJkEAFDJv1L9Z7U/BgCY/PNx2artIgoEkK9TzUKlBQAk+KInvVEn2PVhO7QVs2SnNmm8frvli9g69KDcROxsFl6hAj9wYXTZovyfHpyBNx/5VbH2e9K5ESdal8HSlFr36sJdODr9EuwKl+MY85U1V4YQG9zfYY5xPLr0RSg6w0hbHbJg4mXL8yvQdRNeUBEBmUF/O+aaS+W5skt2QEbAgYzRoSz9pnFLGq9pPJRDYteteCU/TZPFbMeGp3H397+GSqnQtDvAREfApFw8fE0NNm/o0h6gRtcSDJJa/6nXj1a4YvE/PuR5odj/kfI/6jgwCZTBRQeAd3zym+ic2YA+22IAJJ5gSb6TPI+9wzuwcfM6XHDWa8a9F5/PlYfw4FN34NIXvbPhsfxy+bV45fFXYkZnT+JjfT68gPHi5yxUSvjGnffj3rWbsG+wgHy+LEJ+Io4ZHaiWbhPKPzc9lQHSaVjpNFLtHWjPpNCRTSOdsZC1TVg0FY9s2SgcxqpdJTeC0HWEM1seHBAQoJwbxv+88zLMm93zwgUAvAry330n2pbdC/+INLSOAMjqCCn+lzaAdlN+m/N05QLAuKbTwFAO2nB5DACgOXQA0ODmPZT7BpBKz4Y1Zy400sifEQDQowAAJm2sttf2/8cAgB4xD5mMj3kvVtAnYcjUjq0KvRYVvT/qxR/zXWFbQixAqA8BTu/o0wShyFWvDAEEAKi4l2XFuB0w8+O/cmTuCCOlrMbGWz7OWj0RFfTLFbhlqvzHVf8Qhl6AboUwUhRdZIuXMzEDIK7+i/6iCa1SDwAEQOQCAOImBR+eNRfhJ56YNgDA8V1sGdqBBweX4f6RhwUAkBYAagAQRI8AAINMgEgEcCIAIKXbMDQLZb+E+7Y/hjs2/lHdJwlmBGPvgSIEyMfGukKq/0dxmggAiE8P2wDga9A9XexHhT1Il8sIB6qCDrVnfAIAgEdniK6JJsk/1+HCbJA2p/GJf3WXcf8/H+DfBbdY21TyfLi+P2+PgfYR3LxGX/Dn7VE/twfWilmy+CeN1282fx4bB+4bS9VN67BmpRDy4pzT8I4Tr0cZQ9B1A926svNzPQc7c6uA9iKOMF7cUGV/vfMbHGu9Sqr+rBxZZipKRpjq0z/ZhW1ksLW0DEvS58hiqOwqdgDBAUO3YRJqnsYtabym8VAOiV234pX8NE0Vs307NuNX//dZFIYHk++8wSviZF3AAPYymkrJmN8vxQ4Ym8zX0/Rrq/v1u+dLmewz8XdJRWxg+zfZh2DF/41X/wsWH3PChMnPVPE6KEE6jHaSJF48X/25vXhozd1444veNS5B4vOlSgG3Lv8u3v7SD40/RyFwx7If4NzjL8LsblZAD70tjpfru/jNk+vx8Rt+haF8sfpBYkFAO0r0UykLbT0zkcpm0N7ZgWxHO2Zm05iVtpWCuHyvNGkJoCvAQMXFYIVsNnKbfTgEAfhcoQAnn8OSlImvv/st0m97qGwmdKUld5BaAEglH7jx7zDjN9fBX5iG1hUAGR1hewQAtJlApg4AsFNA/zC0ElXj6hkABuDoKAz0wd/PAriJ1Jw5MGfMhGbWVcSZc8UtAPUMAGY/MaU+NSfSACAJIDpXcQk0pP3goqgh+kC5W9HZrwcAJKuboPAhLQAFNmOqFysvSgUO+LQIzI0m9W0hUCZwwoF1aZpO54OIaSAiGHwpK/kegkoOnuPAr7A0r1o+dK0ETfeg22kRw9S0EgJxDZikBSCucAcEw4zxAIARACWiyGQ/KAAgsGeg8jcr0NbR2NnpQL8vsQaAF/jozfXj/sFHcNfg79Gu21URQKn+GxpSUhVXAEC18h+3AYgWgGIAKADARMkv4ffbHsMdmx6aVgBAAASPP+oeTgCAegBiSsGfGL+pDVIDACCm/TP5Z9WfTF8DqurP3v8xVEQyAWqndy0AQAygBQA0PyWT3Kib3+vhPbIVs2TnN2m87t/2Tazuu230TVg9XJiBVc6iOLBf2GCXLP0MUnob5qWUkB+3spvHSKkfWtbDbPPYhgc5HOxCzuvDIvuMcYkCQQE/9CXB7/c3oCtcAsu0UXaK8psXWNevwDYPrhhM/YEmjVeys3H4jW7FK/k5nTJmtKssF/G9z1yNUolVIPHYG1u2T/i2tYl5nPDHln+1gEC81h17l49sqYJ4kUHWjrIAHN1X8kUvFx7nXfJOvOiiy1Wv6QTblPFKGIvDfXiSePH8DRUG8OvHfoCrXvHhcaGRRNV38YtH/xtvOfcDsKPqdzyQzz+46i4cu+AkzJ+pdF0Ota02XoO5PK75zk34w9rNMrcpTMmEvyObQgeT/lQK2Rnd0GkHmMmKQ8CcjI3ZaS7+Y05sFIEIWGNOVvZ9bMuV4FAQkH7ppRICx0FleAh/ctxi/NmrX5oYPHsu4zwdAMDg7f+G7lu+rgAAigCSARABAGFKh9ZuwZyvA+1sUGZ2ZgP7RyYFAOiyUNk3Ar+gNB3stg5Y3TOgt7dDI0Mj6nGvAgAUAazt2SdYEAvQad2AsYDp79jQS5W3BgA4aCeGVn7bVCYXAwBCx6/p848BAGMHa7ijpVoWFUsDQDAEaFEmSADA5xxlu0KkDSDHSuo/H2cCHwDpECgECAaLCMpluE5BuQ1I5qdK1poWwkiHMCJhOE0ry/0pCCqNGQD8EpAV5oUIWPhxg1EAgIr2Wgid+y6xwZ0VJQUAwG5H8cOPo51tHAdxiwEAJs0j5Rx+P/AIbu2/F2noo73/UfWfYoCKVEEAIPodiQDS5i8GACgEaGom3NDFH3c9gXu2PIICLT99HzqdAGowlyoDoI72X8sAmEwHgKEQocBAEyHAuC1ABAEj1oFyCKgLWh0AwO+EVPrlA6q+fwEEBACg7V9dB5+yOxnrBFDzdWi1ACSYpEmoegl2e1gPbcUs2eltNl5MwLcPLcPvtn8RQeCqxQgpT4vbcWbHVcj17cHqfbfJvefUpW/GMcaF6LGVyB83VvQH3C3ImN1oMyamgm5278cC/QykDaUPULvFSQqV/7PhLNhWGq7vCA2JAMCzsTUbr2fjWA6F92jFK/lZajZmTqWMu2/4D2xfu1Lu5GI5lkAccLIjayjGF4uXyQqv5tWj2k3PnKIc95RCw0nnXYRXvO0vptxns/FKfiYOz1ckiRfnQbGcx63Lv4crLvjguHOhKksBfrHyq7j0xA+gLZsdawWIECvX/QFzZs/DopmNgd/ne5Rr48WvwO9WrMb7vn0T5vV0YEZnVkAALnrt9k6pdqZmzIRhmrC7utFpm1jSkUXKMJCR+9ToFycWBSz4nlTmHD/A2qG8xNMZGhRRwPLQIP7xFWfi9ONG76XP93jx+A66BkDgof/ua9Hz80/Dnx9rAOjVNoAwbYwCAGwJoFI9afhDxQgAIJ2aquiK/q+5igHAzd3POOcQuIq6znNI4Mbs6oTeRiDAVs59aSaZCyJBvxqvM4Je/NFnAMb80RaA+ETVAwATtBk0fV6r13gm1TtU8j0ZAyCgAOC26KId87+ZTFMbYZ/KprkRAKhQ3r4uKyRAwJYFv6z0BrwyglIFlQGCBMwilRuAuil4qkJsB9BNG5rsmwn85ACA9LCLECxJCvZYAID6iUYAnYhykSyZUQBAM7IY+dCj6Jq1qOnwNTMwBgBEh9Ot4P6BZbhl3z3y+Q09RMqM7P9E8V8xAUT1P9YEYHWc1wSK5LFHXjOkam6QaaKn8fTAejy46zFs6N+DglOGxXZX9unHbRBsAaAOALda2746C7/JLAH5jtyH7JcgQNROQMCB1x5uAgLUthnUAADV5J+ih4aO0FRCvdwvz3FV2K+2BSCeBjWaALVTswUANDP7ojFJbtQJdntYD23FLNnpbSZe+4tbpOq/ZfABuAEv+rTE0WEvyOCMtqtwYupSrO/7Lf6481q5JnQeNRdv6PgaUuZYpf3tlcew0Dq9If1/9F4ZoM/dhDn2cRN+ENr+dZjzlEaAqOtGwinJPvoBjW4mXge048P0Ra14JT+xTccsVJS+x39/Ox65/QZp7pPEPflbPu9eceyZF+DCK/4SZl1FudGBNh2v592nfG4OKEm8FABQwE2P/Sfe+ZJPjFOhj6tJv1p5LV5+zDswo2vGOABg1aYV6O7uwqKewwEACMXx4M+/9VMMRwmjAsMNpDo6YWUysDq7YGazsDMZHNfVhm7bRtYwkYnoslx7cwEuBU/SctlGQRAgDLEtV0R/2YGTz6NSKKI0PIQPnHY0XnfuKSrFeqbJ47M05Q4+AOBj/0M3YuZ3/0oBAGwBaNeBtIYwa4oWQJUB0AgAYDIltmjjAQBUDLgjDkpDw8qBIdoM24aVzggbwEjZ0DsWAtYSSrCPtsLE7CsyAey5gEWAIFLGVylWVGbtArT5qgH7mZ7DKgDA1gbaAJLGX1NmjY9JJgyTQAIEBACY7bEqzCZ7D3ArYgUotH12G9cn/nL4ZAWQQ15B6JcQUJ/Cd+FVPARsF5CNegMl1TLG9jE7ShBFrZ7MAA+apsQOGzIAmIDy0LxAiAZeAwBA15h8hgoAiFsASrzXpTF8zR/RPWd6ADJpPg0CPDSwArftvRcFLwdN85Cm731U7acOgLTOSdVfuQIoC0BlB0gWAKvlhmbA0i2k9QzWDW/Gw3sfx9N7tmOkUpAxcaVeTZsaMcDapD9mBHAK1joBRGciTuY5xfQgAgAiQUBecJQdoGrF40aGgzgGxFtEUqpN/oXqL8J/nGaR80BtVb8WAKhnAMgcHBUDbAEACS7ASW7UCXZ7WA9txSzZ6Z0sXvQdX7P/djy17xcouUNVprGWNWDNpkysjtd2/RPmGCdix/AK3Lvlc8IOsBbY+JOe65Gus9rbXVyDBdnRtoCJjnSosgfdqfkTfpChUi+6M1Tbffa31vxKFvNWvJLFi6MTxywMsWXNk/j9jf+NYm7oGbUCJD/ag/wKTcPi40/D6979Udjs4W1isZw4Xgf5kA+13SWJl+rxL+GmR7+Bq176MRGCarTd+vi38aJFl2FOz7xxAMD6bU8j257C4p7jD7VQyfGOZQAoqviNv1+G65Y9WSV7h7qBdHsHUp2dMNvaYba3Y357Gxa3Z9BmWmi3DLSllD5NxVXCgfwRgMXzMVR2sTdfxNaBHLYNjKBULKE8NASvWMTitIYffeBtaM9mXrgAQBhg8Il70P2NK+HTBnBGQgBgAg0AdUIMhAQBikU4xTz8CNiJJ6tumDDTKRgdS2C0HQ3DtpTFIMu94uoQKbbThcike1H0OL8rVYuVLsUeaOJ61vSXhEm1XwcAKK73qOWfMCOZfG8BKMBHfIMJfZz0iRVgBeDUFNGGKOkXkCBA6FYQuEWEPu0pPQQ1AIkCAPh+FWabMCwbBsvhOt9E7UsBAK4kzRMCABwoRgKByAz4RgMGgE5wQLUexABA4BjQfQMDf3E3eo44ddpaZAgCrBhchbv3PoA9zh74YRkZ0xwFAAxlCRgzAMZoAUS6AEyiLc2EZdBGMIOt+R1Y0bcKy3asx2ApJ20CYwAAOQ9MtgnY1EkyMLSse00BAPC1FBeUXD96TVhjGBGzt2I2QO28iwX+RPE/EgeWfv8GnXhjRABjAEBO/uge4zEtAKDpb/cBLAQT7PtwHZpkcXO4xiDJ52oUL9cvo6+4Hiv3/Bi9hVVR4k+VWsDqSkFPm6j0FWC0WTh30XtxkvV69Bc34Y71/wAvKMKYlcJlC7+AHuPo6qHwxjHi9aLbZo/c5Bsr/F1E0ifYcpX96Eg9N4rSrfk11dkb+3wrXsnixdEHEjNViQ1x83//K/ZuW4/Q9w9qS0DyT5HsFUKx1TTMWXQULr/mMyrRbHKxfCDxSnZ0h9foJPFSAEARv1h2Ld7xkr+dEAC486lv49Se12Hh/MXjktRNO9ZIP/CRs086JAPZKF6bd+7BX//4dpUvCW3cEgZAqqsbZlsb7PYOnNDdjq6UjXbDRJttYEZ7O7IpGyXHxVA+j335MnblitgxWMDukSJGimWUqfovYmpAmB+B5rqoDA/i4685F3/x2vMnc8x8XsX2oDMAwgBDq+9Hx3++DWG3CW1WCGQ1JQTY1gQDIAIAFCVahzgBsN+dP/zbYwKmwXMrcPJFeGVFb+c1Kb62aunZMKwjYabTMFJp6JYNPWUDth2BAUsAg5X+iEctfdOR04M5c2oAIGn71kQAQHVWRqJ/VIHzdgBBLtIB4OQigMGPuFsl8IZK0MH2Tr8iThS+5yH0PYR8H9r/1Wy64cPLmwISaFYgVX+dfvA602Xa1EZaAAIATNICEO+WlWk3UBaA9RoA0gIQgiwA0QBwQiEtxADA/nffilnHnDMtAICy29Wwdngz/rjvMTxdXINCkBNQT6r9UdVfVfqplB9V/WMWAB+Tv/UxAEBvpQ9rhzbhvk0r0ZsfVGBg1KtfDfMUAADHjWkBiCj9tfqN0qsPXWwB2fqi0waTp13Yg41UANW7k13L5F96/iM6fy3tv3YujAEAxkyS8W0CLQAgwWU6yY06wW4P66GtmCU7vfXx6itsxBO9P8Pu/BPw/LJQ7IWMlNExc+6ROCX7Fjy1/ZfYn98IPW3g2GMuxAWpD6Hg9OOWtX+Lsj8ELW3gVcf+PxxpnV89mIpXgK5ZgoBOtvmBh6I/iA6LSPr4TRakTg7Z1HiNgGSf/MBGt+ZXsri14pUsXhz9TGJGsar1jz+Me3/4dWi6icD3lIBe0sVl8sM+4FeIdgGA2QuOxFs/8m/jaOZT7fiZxGuqfR+OzyeJl1xvywQA/gPveOnfTQgA3Lv6Jzi++zwsmr9kHACwYftqpLImjph16DMA4vkwUizhozfcgr05ZZtG5fh0RxfS7P9va0N7eweWzmhHm2kiS/sstqCbFoaKFezIu9jS24ehsiMtAMqzm2KKHkoVB6VSWQQAw1IBQakIzSniqBntuOGDV6C7o+2QYAEcbACA16/ijlWwvnIxYLrQaChBACBNIcAEAAArogQAqAHA5NPVFQDAFgF5LITvB/DKJTiFvNIFiKr4mtWGMFwCzaD1GRNeMgMyonRPVoBuHQmkZip2AK3zeFUTRwH+jgAAThYCAzG4SZ2CMdlUkw1cQvOPGADhSFThjZu8axq7mfgJCWAPoNe0CoQEWD2gvAPwc+LW4DBZF464L64HcWVYM0Ohf49N+gIEEjsNJtsvRBwugKZTZM6bGADwy9B8sgvYWhBVifk38YcIAKCkfsBzFNsA1gAAxCo0uk054bMKAGzN7cSK/lV4KLccw8EgOqlvwNOqqf5/xQCIWgGi1gA+ppJ/BQCYmiEi1tQAKPpF7Mjvxs3rHsCO4V7onCtRpV5o/BO1APAkRNV8ue7UswDijhOly6vS/5CtsspqUIQBI5ve2laA+vucCP0RAIhEHJUIhmoBGNdjWEPxr+6nRgNAjjNqE2gBAAlWFElu1Al2e1gPbcUs2ellvIhy5isDWLXvdjzZ97OI5hVBs7qGzMwuHDPnlTjdugK2lsHvtn0JWwf/IG+0YOlpeHXqHxH6AX65/gMouPsl4Tj/xKux1LqkejD5yhDaU91THtyAux3d5iJBICfaBJSY5Pkp3+QZDGjNr2TBa8UrWbw4+mDEbGSgH3+49QZsefLhGhrqM3MKSP5JmnwFF0lWCld+/MvonNkY+JtsTwcjXk0e6WExLEm8Yg2AW5Z9G1dc8OEJwZl7Vv0QJ3Sfj8ULjhqXoK7Z+gTaOzKHRQtAvHh2PA//ftM9WL5jr/SNG3YKqU4FAFgdnehqz2Jeykau6GKw5GLEceAaBlwY4sLmFmnNphbzFOWiT7fjuiiUynAIAJSLCIsFBJUy9HIBC2d04HvXXIl5Pd2JAbLnYtIedACAneT7tyP4xqUwh3YjmGsCbbr8VAGAtAFzsQnEGgBkEQ2XoBWZXbIariFkkh+LANYDAAQChNWuxNgInjqFAtxSEQGV2iMAoBpPApdUQteohm7CSB0DIzUTRiql2gS4RqETARP+FK9rbBGoSf6F5TTxOmfK8xbGLQARABCDvPVgL6nzQS/g91N0AvCUBoBfqcALdiJwC5KQh3RdZjLHpvaarREAYHVagGcjZE8+2QPxplP0j/8fbQHQNIoEKsl5agAIAMDjiOY/Kf1hJXIBcPmbeo1WQwAAHCcAQMQA8HT0X/VTzD7pFdPKANiT78OawY24Z/h+9Ht96BKBQ3VqFQCg2gBon1urAxC3BpisqAsIYMLWUwgQYH95CD9dew82De5CIAKICgSgaJ9Q/2MRwJqEvxqzCCxo1AYg+yBowqkWKv1Hw18AACAASURBVABANgEAxuplKeJgvRWAYuPJ62MAgKdLEn1BFcZvtXZ/E+gAyOsHy0Pj323Kmf7CHJDkRv3CjND4T92KWbKZQAX9Dft/iyd6f4nB0qbRxp0QyHTPwFE9F+DYtgsxyzymuuMnen+Ox3bfIOyAWUceg9fN+Bek0IFfrrsGQ+WdUs0486SrcFb6HdXXOF4JtpmZ9OD8wEUlKCBrTg0UJPuUB290a34li2UrXsnixdEHK2ZUE9/81DI8cuePMdzHXlG1LGuyxpT8wA/0FZqOUy+4GC9787sPaA8HK14H9OaH4IuSxIuLw1xpBHc8dgOueNkHhQ3WaLtn1fdxfPcFOKIOACC4TBHAru6OwwoAoDDYt+/5A25/eqMAALqdQnZmD+zOLuR8E7myq2wwoYk1om2bKlk0LRFSCzw/EuAKRGSs4joolCrwSwX4xSKCAhXaffiVEjTXwalL5uP6a65EWyb9wmQAMH8Z2YPKt94Oc8daYL4Jjar1BAAyhrQBkHloztWALtLy2a9oAYUKtKGyOABIlZkU6AkBgLhMGQGl/EVmhleBmy/BcwkMLJn4G69TILBdgQGmCd2y5FyRJWBmKAA4T2VlohsQgQO19qaRRkTTlxQCAOE+wB8afYnH/n4q5UeUfseB57oInEGE/lb1FCvuUeKnmf2AVoHOpD/++ARQoq1q86ZT6BKw0iY0KwUtbQMVH2HeRyD2gEwOJ2IAMLml4GCNCCBb1Kg8GITQKh5CJ7IvJABAkT+dpn8GtIqq9ldbADiuVNMC4AKDb/gqZr74T6cVABgsDWPL8A7cPHCP6AC0aRYMI4zaAACL5zliAsSWgLa0BSgGACv8pk4GAIUACR5oyDkF3L71Aazt2yYtQUKxjwAAdbOONADiG3etWj8fY5LPuRyxAKonLQIA+P/aFgBhAfCxkH4ETawC4op/dS40qP7XVPfHzds6toC0U7QAgKa/3gdtIdj8Ox76I5Msbg79T/vMPoHjF/H7bV/FzuHHqHVac9HXccQRL8aLOt6LdmMOePmq3XaOrMBdGz8t6UTHvHm4ZN7n0KHPwR0b/gF7c08Jen7KiW/EizJ/nmixUnbzSJm0kXoGqPgzC8mUr27NrylDNGZAK17J4sXRBzVmkU3bH277EVY/dDd8qjjHwlTJD23KVyj7QDUsVixXtsA1i4dIBV0qbUJ9DHDZ1f+EI44/pem+/9oDOajxmvITHvoDksSL53OoMIB7VvwYb3/5NRN++Huf/jGW9rwUC+aN1wB4fP2jmN0zGwt7jjokg1cfL6HOArjpoZW4/g8r5DM5oQ4HJoaRgmuwNzwldH1qWXDRrypqsSAXHQBUD65Lq7+KA7fiwK+UEVbKCIp5sQDkFyksF+FWynjr+Wfgi++6LNH99LkM9sFmABDMRLEfxevfh9TaR4F5BrTOGACgDoClAIA5ALpTCgBgFb7sQhsgmBL3/FNtnhoA5vgWgBoGgLpGMoKR4n8QwAuycJ1Zog8QOLH13WiUQ20xNL1T6PNsERCHIrkO2tCM+fIc2wd0wwAdBjiGm5lSZuq6wRJ8nFFF5eV60U0nsuyTQ/Phe/sRBrtF8yXwPPkR+j7nT2z1xnuAOwLN3MM3qx6wZROMKiG0BqCno+yQl+kaAICDDVuHlbKgpUwFXsQbE82mAIAaDQC2APDYYuAjSvDpAKBaMhQAQD0GQRz4f79GA6AeAHBCDLz6n9Bz4YemBQCIP2rRKWNvsQ837fs1tpS2QQ98WKYm7ogskjPJFw2AKOEXW8DIBUA5AvA51QZgUAxQt1DxXfxm50N4uncTdg7uF/0A3jqpys+kXoCquHpfzwLggUXigA3bAKKKfW0LQMxs4bvoIVf1Y9fZSiwwqs/zelVP+U/SAlDPAhDAKWgBAEkuyklu1En2eziPbcVs6rPLL+Ku3BNYtus6DJZpD6O+9JaRxfzu07B0zsVYmDpjwkR8uLQXv1j3fkEoU92duOyIL6DLWIh7Nn8OO4Yekd0tPf4SnN/+l4kWLK7vwDIoR9sEOjn1x5yWEa35lSysrXglixdHT0vMwhC9O7fgF1//+7EWVk0cnkrqR7+TtZRBqhtLxYPez9IHqoGP0bJJyIay8FG/q+tGrulof8Yfnz3mLt720a+hZ/6iRNeLeH/TEq8m4nKoDkkSLwUA7MeDj9+BN1zwrgk/8l1PXY9TZ1+E+XMXjnMBeGTNb7Fk7jGYP3N6rLqm+zw0ihfjcueK1fjGPX/E/qEccpUAoZ2B0d4JPZ2BlsnCMg2kbEsW/jqTvehLQEFc1/Xg+j581xMwgP3+TPrJJgiKRangirhg6MMt5PHqU4/Dte9/y4QaDNMdg6T7nw4AICwPY+Rnn0DnwzciWJRSAIDYABoI2y1omToAgAJ9rGvszyk6Oav/bHGfCABwaxrdY+n0WrDUbANwpCTYruOKTgB/xDqQ51A7ApreUbd+IWvAFAAAWoe8ttFGUCDpJkCUPwyEO2WtJoBDlMDF4AL3SReDMChAs3Yj1JQThaz3bAsafPhaL7QUy8mCVkgchahgGzCtNmjUMyDNnyJ88UYwwCkiHDGaYADEAECAgE4E8eb66rwQq6gDAHgwIZNfdhNMxgBwAuRe8RF0vvZTScOXaDxbdIadHH6x59dYl9uAop9H2tSF/k/Kf6wBINZ/kSWgtAdUNQCUHoChKUtA6gCEoYaHeh/Dir3rsXbfTrECHA8AyEmp6gPUCvzVawHE/f2x82QMvGsB96vARzJa1B51GDG4EEVCtEhG83+l/h9X8SPDB2IGsSjgmABO0QKgdE5aAECiSZfkRp1ox4fx4FbMpj65a/vvxmN7vo+KN1Id3Nm2AOcv+CvMbVsKUxtFiRvtreKU8MPVbxcAwO7K4rKjvoRubTF+s/nz2D70kNyEjj/+dbig4wOJkvlYcXXqT/DcjWjNr2Sxb8UrWbw4etpiFoYY2b8PP/nKx+GxghXf1OsOsTbhj5N9ldhHIkemSvJlQcPEP1I/ZqLPxQ/H8W8qCHP9EGteycIhTv79EK4XouyEKJVcvOxdn8aCo45vAQDJp0viVySZXzz/A7lePLr6Plxy3pUN34tjbnnif3DegssxZ/bccQDAA0/fiRMWnIa5MxclPtbnwwsmite9T23Ax75/K4rFMgLdgJFpg5bOQs9kRCFes1NRzyz7xBUCJgmgJIsKLJPHpOE8UM4droPQc6RPm4wAeFQNCLCkI4Pvf/BP0NPV2XgB/nwIVM0xTAsA4BQwdMdX0H33fyoAoC1QLgDtBsAqeodZ0wJgAgQAeDEaKUIbqkSq/5MBAJEwYCP3kTCAH2ZhmBGIFYM5FAykYr5TgefMRRhmFSBA8T0ZUwMAoF0iJKKsdRs1Bg5sy0MLd034UgEWJBOsINR3R+PUvOP8YxU7MPqgpQNoWVMeszNZaPXtCPUAgME5aiEs+AhoMzhpCwABgJIk/4rdqYu9oF9xxTFQpzZDAwaAzg4BERps0ALgAkHFgF7xUTj3PWi//CvTygDg2rTolnDbzt/hyZHV2OPvRZthIiUMn1EGgLgBNAAA5F4ploAKAKAOAJPwjbktWL57DR7avlrup8qlYmyX/Bg9gEksAasAQO1sEOZAVO3nvoNQEn/VlDB2mxAAkCmkXlsVAqyfcbUAQPxcTQsAQU8ynlotAAm+5Ulu1Al2e1gPbcVs4tNLhHhV3614dNd3qjcCXTOxeNY5eMm8DyBj0qt26s31HPxo9RUiXmR3ZnDZ0V8WAODXm/4Fu4dXIAx9nHjCZXhJ+9WJAICp3/m5H9GaX8nOQSteyeLF0dMZMyYbK357Gx654wcTHlgMAMQJPxeJZlTt4HqSFU15jD2PJltt1f9l4WPQPojC1yr5j6ueUq0SC2f2gYaifh74ISpOiIobYvbJF+P0C9/eagFIPl0SvyLJ/OJ52zeyC0+tX4aLzrm8ITmLC8NbVn4LrzjmCnR1dY8Dce5a+VOcc/Sr0NNFfvaht03EAPjjmi34yHU3I1+mmFqoAADTgp5lH7ihknx+ieKWNiaGVI9vaxcQgItqBZSpyjOrjAQI2AYgyX8QwM/nwF7ibOjiG+95A845frzLwvMxotMCAHgVDN37f+j+5T8jWEAGQABkawCAdhPmPFoDRkKABAB4gWJC1V+AVmClPgIAIjFAcQHgDzUCpAVgAvYhL15kANRrAFT7nXQE4QIBAOgc4LPv3uNvTyrZmj4HQdChwB+eMJ7/qOKb9PwJU1vaDGjvNjwJAKBAJuVaUIGm7yCXHtAtGKYGw7JgshXB7APSPmCn1aEwBFadVFs9ACAX9zLCgi5iifKyCTUAfGjUCRAmmIfAoctCGaHjqYp4AwBAdigJawQAaJENYNwCQKHAIgEAF5WT34T0O69PGsbE48t+BffvWYYVw09hTWUd2vUU0mznEABAsQDsKPkfBQWUBoCq/scggAHbSMGAgb5KPx7ZtQr3bF6mYhg7AUS/1WM1goC1AEA8hnk5Kf2Rwv+YD0Z9gEj4j2NEA4hkD4oD1kEAcQuAaAVEdH8B7SNtCGk5aIYBEB9ADAAQ9Ge7SuC1AIAksy7JjTrJfg/nsa2YTXx2Wflfvvs6sPefd0LTTOPMhVfg1J43AWGdz8skk6TkFPCT1VcJXSjV0YHLjv4iuvSF+NWGv8H+/Ga5uZ1MDYB0Mg2AQ2FeHgrzi/2S5XIFTz71JFY+8QQufu1rsWjhQlgURXqWt0MhXs9ySKZ8u+mOGReP3//sB1EYGRxnD8h7tm1rSFkGbIuJPxc1uvyWhN/SYJt8nuJmBlLW6HOqBaDKJK1+TqEeshDhK8q/69PyjAyAQP4uuyEc18TSi/8ac5acmBgEmO54TXnCDrEBSeJFAKB3ZAc2blqPC866aNwn5fO83ty08mu4+ISr0d7ePg4AuPmx/8IrjrsCMzp7DrFIqcOdCAB4ZP02fOg7v0S+VIZHP3QKv6XbqmJ/6sugKVDAshAy2WF11TSRsW3YtgXLMpXjDcXNnQqGaSvIalkhD42/83mYzArKBXz2qkvwphedckjEcFoAgMBHbtkv0XH9XyKYnYLWHQDtOsAWAAoBpgxYCzWgzYqcACylA0BEcqQMrb8U9ZerhEpjws/knxcnagLE1oATMABgMEE+ukH8Y8+1IwBdVflliywF6ZAEbQY8d4ZieRDkCXypWAv7I9IaqG8PUM9NrJmu7F1zQLBTvR8T7Cipk+d0XcQICUAZpg/d3Ev8CbptK6tCZqnMXv29gJkHpP2SGV4dAMD5p7MFoOZYbA3wmgMAJPmP/ORDrwSPjJkKk3/Vi67aMupEAEUML3JMIAOgHgCIXACMsgP3qPOh//lt09YeE0E2cAMPT/WvwyNDj+Oh/HIFAFDYL9IBIACeIiMuanujJoCyABwLApg6nQBsmJqFkl/EI7ufxm0bH5SWIM4FsuvIAqh2oUwGAERdGRMBAKIPELUAVKclK/mhBpNWkPWbkJGUjs+YFoBoXBUQqH/dRAwAjmOrHwGAsMUASHTxTnKjTrTjw3hwK2aNT+7OkZW4Z9OnxfKPGxchLzru3Tij7W1y03D8mt6sKebHQGk7bl77QblAtXXPwmVHfgHpcCZ+se5qFCr9cg8586QrcaZ11WE305LOL1HRzuWELdHZ2Vm9SXmepypAB9D7FweVC+9isYhKrPTL/5dK6Ovrw5p167Br9y54no9sNoMzTz8dp558CubOHUvRne4TlDRe0308h8L+n42Y3f6dL2LbmhWqksQkBUAmoyObYuKvy6ImbetI2UzwWUjjYxrSUu1XST+Tfylwkh44yUK1Nubx2pprnXKFVQEIEFD2QhQrBpa+4ZOYMXthQ5rsROfu2YjXoTBvmj3GpPHaPbgRu3bsxbmnXTB+vShJjo9fLr8Wbzj9aqTSEe09zoEQ4sZHvonXn/petGVrkqNmD/Z5MK5RvHjt3bh7H67+1i+wd2hEAAB1Y9WhUf2dSX9U2dfoFZ9KQ8+0iTI9xQEz6XRViV29TkOpogAAMgBASnm5hKBUhFEpoM0y8ZX3vhkvO+noA2qTebbDeLABAJUsByg9fS9S//enCDuYUzPZ15UOQJuJMG3CmhMqEUAK2cUMACvFiwy0vSNAwRMNgDEAgM9k1lAMADkXcbRqhUsiXzXjxPGhrJZMF4sLQNVrpdpiZQI6HQC6ooSe10tllUf7t/jS6Xs1An9xu4hoBjQCAQgsmdAIAEgLQMQoiNoLpOovXu5kNVhASNFCigC6UXk36s0iABDsBbScYkto/KkHAALy9McCAAQE4CMsaQhc1b4wngEQQKPwmxlCszSEDhP/MvxSUbAEQ8AHiv4dAADA1zgatJIHd/6pCP7iLqQz2WmZ5vGamW4dO4f34KGhFbhz6Pdo1yykKOxXJwTI+6RK+ol7qL9rtQAI+BEEIADA8/Zk33rcte0h9OdzqHiuaAHEffzjLAEnaAGQ+EduAKz4V2/HwtqvYQEQXGgCAIguSWNAgAmT/+g7M067W1giEQAQWZ22WgASTNGkN+oEuz5sh7ZiNv7Uer6DOzb+PfqLG+RJKtCedeQ7cWrb5QdEN17Xfw/+sOObckPumXc0Lp73GbE1+tW6j6DkDYqK7HnHvR8nmpcedvOs2fnFBUs+X8DmrVuwbft2lEolnHTiUhx3zLHYsGEjduzaic6ODhx33HGYPXu2UKYn3aRQoCoGwyMj2LlrF/b29mJkeEiSfooScSE+ks+hUChUbwCxKjur/3PnzMXxxx0nxzFzxsxnZSHZbLwOu4nyDD7QsxGzO77zRWyNAAAm+umUgWxaJfnZtIF0SkeaVZ7IHSqbNtVixvz/2XsPOLmu+nr8vDJ9Z6vVpZXkjpvcjXsDdxM6hD8BQksIEH6QEIohEAg1EAgJgST0YporliUb925cJBdZ1ep1d7V9+rx57/8533vfzNvZXe3MSrvWSvvs/ax25tX77rvvfs/3fM8xEIv65MGKiEBQJHBfl15xCaiABtm8i0KRooBAKldC44lvwbFnvVZNlsd6Lia4ZGI/buNBu2m9/Wtb9zr0daVwyvFnDLsm3s9CsYClz/4Erz/7g8MAzWKxiN898028+fR/QDSiKcYHbcuMfGIjAwAeegYG8YH/uRlrtu+Wkm9/ETCMtcGJRsn6W4kGZQmXSIooYGtjY7lblzRwUCw56BtMi3p7KZOW7L+VGUQ0bCHi5XHsrDZ85S1XYWZr06SM2/t7iw40AMDzYbs6W1fC+9+3wiz1AkfYQMzQZQAjAAAMaAUEiEg23OhIAT1pwAsrWr5jwSP9vEAAADBz5CrrDPiQBlBOJVLKYR6nfgfHpiAAQBFAf91yFBYEAOqsipR9DKvWVmcnNeMpDQAoGv7QxbdjobYBwYXdAGv3xctdZ/81AODZgzCEAUDAoAYAwCAg4MDLeXALOqlUVQJgSIE/2S9FEbUkq4WgFkolCf6Z6RbLv/EAAOIYAKVB0HQkCh96APGG2kpYx9u3Xc/FQC6FP/c+h9u6/gTDKwk7J0SGHLP9IgDoCwJqcVyp+6/YAQbLABQTIIL1fVvw8M5n8PLePRjMZWR/YiChy+aGlAAEaP9yHdV/u2RU+A4W+kr5GtU6AMIu0H8rLYAqaz/NAPDbSO6Rpv2LTaF/TK1NGGzLMgDgd1f/N0v/nJKUOE0DAHX0vnpf1HXs+pBddbrNht/aJ3f8CKu7lqrRwgSOPvpinB//KCwjVDcAwKD/oS3/jk19j8gLuf2oM3F54w3iJrBs/Q0oumlYrRFcMvcfsTB0ziHXz/bVv/za6Uwmi/UbNmDj5k3o7esTBkA+l0MsFkMy2YCB/gFkcznYloWGZBLz587DMcceLb/jcdogDgcDctkctu7Yhg0bNkjgn05lkCOiTjqhpuGSujVSJpYsA6XMThq3jdaWFhx33LFYcsoSASGCom8H+oZNP4/1t+iEtpnngUHZL//175DLpBALk8pv6qDfkKx/PKaAAC5RTfPnpIGfs9bfz/jXGvSP1gJ+v+Nvlgbk8vREp3NXCUbTMZh/zjvRNGPOmEDAhLZX/bfvoN+i3vba1PEi3FwYR7cz+Bl6ebx32UIGy57+Gd58/oeHfM/vcvkcbln573jbWZ+CTSrJFFxGay8Crl/4zV349WMrEWY9dmW+rQCAeFKYAHQEEH2AcBgh20ZLU1Im3lT/56SYNoDM/rO9Qp6LBttFY0MMdj4tdmO5gT4cO7MN//rmKxGPRQ9bAIDN6+5ZjeKP/wp2zxa4MwiqQFgAXsMYAADZGL0pGJ1ZwIyLFgO06r/HMgDGs3lDlQRwEHIdFZyKwr/vt8ZI6Fit6cAoSov5jQQASGDlB0zk3fsMgJHieQ10jsqiGgUAkP6WA7xdgJfVO/Z7YeD4rPsXO4QOwMyo4N8XIiRP3e2BZ/doxffIcABAKfUNfXKtPGsJ4OXzcDMVAEBKBchG4CHlHcIAn7aJaZRyBXjFrAr+tef9iAAAm5sU+H2VAPgAQBbwEnORef/dSLbNnfDRhSyAZ3tfxK2778aA0y8CiDGL2Xw+8soKsOwIwL8N9Tez+n5pgC3/ViyAmJXAjtRuPNu1Cs/s2IC96X4FAPD6y/T+gAaAH4D7hgwBAECp/CvRP6nX97koWiOADAFLl3hIyUDJlMTTEFX/sQAA30nA1waoanF5JILdVa9PhpRTmtYAqKuD1vuirmvnh+jK02029Mb2ZLfitnUfLbPIjphzNK6e8VWEpJ6tfsGxTLEHS9d/CqlCh9SPnXvcB/GqyDXY2vc0Htj8NbheEeFFCVzb9E20WO2HXC8brR5UMv6DKaxas1ro94VCQSZ0+UIe6VRK1XmOkuT3AyqqwyYbkmhrbUUsHpO2K+QL6OnrRU9PTxntFUoaQV6/xtCvJdTKvn6WlS8E29Ye1BrpVRNPV84nGovi5JNOwlmnn4FkMqmo4DVkXOu5qdPPYz2tpdadyDYj5f+eG7+Pl1c+Kll+UvwTMQsxofsbEuSLbR+AeMQWuj/7E7P+DP795UD1kyAIINPZvCvuAJyDZ0o2Go58DdpPuwrhyOjOJBPZXvXfvYN/i3rba92uFYihBe1zFo8IAKRyA3jk+eW4psolQNhKqV7c9+If8MZzP3jAx5bJaunR2ovXt3HHHlz5b7+EXVJ2fjKW88SsEGxRU48B0SjMcAQWKcqeJywJjssihkmxOA9IJiKY1daIRNQWS0Dux8lk4GTSyA0O4KiWpDAADmcAQN53PVuRvfH/Ib7hEbizwzCSrEM0lQZAIoRQcwmYyTZnKlYzAFjvTip8TxZGFwPgGD3wgCKp8Qw2+ZvZaAoG6uw+qfcSTNE+kMFYURgD8LQLAD/3QyxJ0jNTSg0AnwEQSJGy1toHAGQbHxioOAWMasmyr04ugEEB8HYzFR4AHLQJfPldzrkH1+0EjAGAYEgAAPDcAcDuHB0AGEkDgEpylgvPKcFNVaJRn+5vmNQ5cETt38un4BYohujCRAGmgA66fUdiAPCai7UBAG7eBCIz0P/Om9C64IQJTWbIvMsD1vRvxL17HsPG/GZk3EEk7YgI3pIFQBHAagBAygECdoA+AGAZNqJWFH2FAWwc3Io/bXgWO/o7hwEAqpsZWgyQfTLQKXzRQEoo+ME/u6ZnwGWJhl5Vsv3s49LllFaE6SggQpJDPl1/HwDAENcg3b3HsgSUZ9YhsO/CpU5Kb65vdFWLyRrRp8hx6n1RT5HLmtDTnG6zSvPy4Vux+0Y83/F7wQLNSAiXHv2PWBg+t7xSve319M6f48XOW2UwT8xswevn/ieiZiOe2fUrvNDxBxoXo/HYmXh95L9hm+EJvdevxM6D7ZXL5TCYSmFvdzc2b96CHbt2oUT/Zp2RLxTy4Dq1ZNjFp9XXZ6hWZw3UAKpaSKWkzux/dUDmMwA4qNN7uixSPEpgr7zaDSxYMB+LFi7C3DmzEYvFEWG2KhwWlkIkMrSut552r7d/1bPvQ3XdiWozWk2teeZRPHzTDxANGeXgn9R/BveJmKZlAmgg5V9UfCn6BwELDlTQv+85rerb6azLPBIKjots0UL7RX+L1vnHS1119XlMVHtN9y/VAqu2PI1ZjQswo4VZzKGtwvGmL9uF59c8hUvOuG7Il/xuZ/dmvLjlMVx1xjsnpf9MxD0bq3/d/fQqfOq3d+ssvsbaOeFvaFIK7PEGmbNTcZ3Bl6GV4KkVEE/EMbutCW0tCXHQIKuglMvByefglRwUBweFNj3TAr7ypisUe+AAg7QT0maGhThrnGlpeIAWvu9KqS6kb/0ykk/9Bu7cMIxGDQBIzb8FozUEaw6tSlgaENYlAGElxtiV1SUAjNYSgE1tAGs4ACAxerD+XwryVWbVPEZdTdFRVn8OAQJy2BnWzCNsOsLVhkYGAPa3XSTiGwEAGLZfn+bdBZgDiv1QLgGg4Fx/BQCQmq9QDS4A1BJQQbyX5tylBCNsq8w/SnCLtF1kvX9K+rEKPD2YYYlOYUi7qUz/sBIA7kJYAGz2UVwANAOAAIAXakX/W36G1mNeLVc+Uc+Hb1O9LbVLMvYUAtzr7EWjFR3iBOCzAMgIIGYuGgABIUDlCkCg3ULEjCDvFtCV68Yd6x/Dxp6doGWeT+33WQBDAICAQ0BwPW5Gqr+0nSjvK2FF9mRq/pfLBdiN6QKgGQBMBgnVv8xY8Z0qlCDhiMr/WiRwWFLL340mfxAUlTGNtqbUG5oGAGp/6sd68dS+p8Nnzek2q9xrBum3rfkEevObKTeDI45ajGuT34JtVALz2tvLw/b+lbh3078oKxHLwJmL342Tk28QMOC2tf+A3txGqf8/dvFrcH70w4dkp/Pba/uuHVi9di127dktFH8/MJc6RccBg39SrWsJ/sdqKD+o94EFdSy1VfBl5x+LTAIZuCXXUFXjNcbBSNNtSDQg2dAgit6RSBgtLS048/QzxuUiUHv/GqsVDp/vJ6TNOFUbrwAAIABJREFUPA8vPfUwHvjt95FssEXALx4h9V8J+SUTqkyE3aopptwiJDMAT9afzMVnsGSyShuA85J0zkHBbsVRr/0EWmfMGlIWMCHtNZkXPMnHqre9nl3/EI6eewqaGlpGPNPu1C68vHkdzjn50iHfS4a88yX0dfXijBMvmLCJ+UQ331hlX5zY/scfH8JPH3waRUdl3XjttAM0WQJA95VQRAlqGaYkmxOxCGYc0YyZC+YgrNkA4rLlC2q6LorpFIqDA/AyacScAj533SVYNPsI8RE/2JeJ0AAgAOBk+pC+8ztofPi/FQCQcIGYKgFAxATaIrDnMIjVbgAsOwlHJFg3OgaBQRWgkl5uRFg/EBsKALgjKKMHbPdEA0CLtKkSAEmZqvHIm896BKDI4nT6OvK3J9lsGLMCIoAH8u75AEBq5J36nGyZDnQC6FcAgPJqVWlrBuPmViDM81RgSdkGUHQPWODuSMY/MLtU6/M6c+JhqSJNl8F/Rij/Hn+o9qomIrAi/jouDAoHaqr/iAAAT4WrkJGhXQAMi8CBB9AKMM/fgDAArCQGr/sWmk9744Fs2GH78gGA7mwfNvdvwx0992FbfjuSRlRq/5X1nx/wawcALQhIAEBKALQeAJ9zBQBwLm4g62Rxx6ZHsLprMwayGaUJRds+AiT+TI7BvVA/q2r/NfVfSCli8afmfhJwU79xBHtA3zXATwARkJC5JON9PQYpYgvZAcoRILiIHsAIjNZgCYBgZgTt3JLSAHCnNQDq6qD1vqjr2vkhuvJ0m1VuLNX6b1/7MUFnzYSNSxZ9EosC2X+uWWt7daVfxkNbvo2BAhVngdaWI3Fl+z8jZraiM7UBd274JFyvhFBbFFfO/TJmhY4/JHsY2yudSeO+hx/Elq1by1l4P/An2imDHlFPWv5oCHc8qLQf+LMhuc9gjX914M91VNa/kqkdzzH9myZBGAxhNBABPvO0M3DVFVfWPYmvtX8dkp1lnBd1QNtM16c+fMvPsPqJuyTgp8gfM/5K9I/BiCX1i1zoAsAMhS8WpFgB7FuTF3QEywIcx0M658pco1DykC0CZuNiHHPpB9HQpALSA9pe47xnU2mzetvriZf+hFOOOheJaHLEy9zSsR6FfBHHtp847PsXtz+GRsxF+/xFdY8dB0ubjtVeHJt37e3Fh350Kzbu7oLja7FwUk31/1BY2Cz8PxyNYv7CuWhpiosmQqS5ReIg+onPjoWRCIWwoT8Fh8FuPgdncADOQD9Kg/34xysvxFnHLJwS7ThRAECpmEPmgZ+g4fYvwJ3FEgBXlQAkFQNgGABAujtLAfIOjO68qvF3ivCKygbQSyRhWGHAIVvBBkYBAMp9MbQI8GLDRQBlBZYANFZ1WwIEDLjnAKUYoBXzh6xUoEJ/1cIaKD943seD4HmMkrtgGL3MygxfM6zHbbaDy0y/Kt0UAEB+ExwpAtZWXbMvEaCyCRShPx2AVmsAMAq1MhoAoHYC6f6OBP9eqYhSjuBHijMIOSeSCqwwy14YtbsweG3s+ARHlGyAsgLk37KwVNGCwWDfBwDoJuADABRs9AEARJG57J+QvOijkzJkpPJp7El14Zbuu7Ahsxlhz0TYUvR/HwDwHQBoDeg7AvhlAAQDBAAQFoCyBPQ8A/fteBzPdWzAlp5O0QxgkF4BAFSbKBp/AATQ2X4VbLPL0HlB1foHAQDXVOBNEAwQEECXBohjBJkAGgSQ2YCAEKpMRUAA3+NXnYr6e6RpgbYE5LmQ9i/AHefDdISYZgDU3kfHevHUvqfDZ83pNqvc6ye3/xir994u2YjGWXPx5nk/LPvE+mvV0l67B1fjT5u+gBIHb3iwQmFc/6pvodVS9XD3b/kmtvQ8JsdpXbQI17d+E7YxNRWfx3pS2F7rX34ZDzz6kCj7c2Ggz5r/ICXf3w/pXGQEqPF0FBGAwEGDQT8/lhqqkhL6G2kfFcq/qWx1/NdnDcca6VqHgg7quvhZPBbDJz72cURpX1XHUkv/qmN3h8WqB7LNctkM7v3197Brw3OS8Y9F6VtsIBFl0A/EIgZC5CwCiIQssfnzNSn4PcGBWvrtRNwYvy+SaZvNEVRT2gC5goN8yUTTUZdg/mnXoKV5hhy+HivTiTjfqbLPevvXg88vxbmvuhyRsNIlqV5WbngUs1rnY26bro8OrPDk+mU4ftZ5aG5qnirNM+w8a2kv9tVfPfA0/vkPf0LEMsuuAAJmhaOwIlEkYmHMmdmMlnlzZF7Nz6xEAu0NMbQ3xJGwbWxPZbG2X9LUSPX1o2tXJ/p27YEz0IdvvOt6XHna1ADWJwIAYJs4xTxyj9+I+B8+AbfFBprN4QBAqwtEWbfEnygQDgH9WRh9VIyzhfbPYNUoKFq0w0As1ALDIBtAiTmONOaJZWrkSAUABJeyeJ8GAJiK1RaQihmgAQDswwaTAXctC+uxgovBKLgTcPr3vTXPwyH9f09lPaat/cwuGQBMFw/ZN5kBQ60Jy19bafVPNlbGgzeYg+MUUCrk4DlFmEYGnheBaWZhRiKwQqpMwnXz+wYAuE8BAQgA2DAKpTEBAMMNIXfehxC/6vO1tOB+r1MoFTGQT+HmPcuxanAd8qUsYjZBAFMo/xL0i8siXQE0KBDUAND/ZsBtmaY4AdAS8Pnu1Xh2z1o8tX296ABY5N8JmBhwgtRWf2UQoAoAcEueYDak/JN+LwMRbQE1kGNVsQGMktIWYOAvgoAaBJDpYxAAGInyz898Z4CqViVgwKBfAQB8b0+XANTd8Wp58dS900N8g+k2UzeYQm+3rvkI+vM7JIA75sjLcFHzx+ua3BRKGWzqfRQrdv8KOadPtg3bDTh/4YexuPF8+XsgvwfLNnwGmWI3jIiJ44+6Cq+OfJASI4dkTyNi+uQzT+GZ51aoOqtSCXmt4Fw9aQhS9yn25GsFjdYwah6hBvwg3d9ff7T9M1tLYSku+xOs+WUM8g4u0lawAlzQRvDK11yBs886q65jTD+P9T8GB6LNeC87tm3E8h9/HZ6TFnV/Bv/CjGXGn4JFYaX6zz7DvxORyuSSXZHZf98NYH/6Vf0tMHQL/zmiQCBLArjkiy7yjmgwY94Zb0f7iefDFf7j2CDb/p7PVN++3v5114rf4LKT34gw7dRGWB5+cRlOXnwWWhoUEBNcHnphKS448eph9oBTqQ1raS/20cFUBn/5H7/Bht0dcnl+XBgKWWhpbcasOTPUhL+pWax4Qw1JeHYIZ89sQTJko69QxAtdfdjbN4ju7gH0dXWhMJiCmx5EU8jAf7z39TjnuKnBpJgoAIAge/GFu2H8+m+AUB5GiwmDxJSoISKAaAzBns2/WRJAVgBtAG2gLwsjVVTZZpZYOxSiA4yihQKZFqkCws3zYIWaYJDtNMI4UgYASPMvF2frGy3Z0fmA0ayEA30AQDoC+eFzATNgU0fqVfAYwfXVi3zsR8SPDN1uwOja9/piXTgAYKdyOeDCjDunDTxWYZvK6LNcQo5P7jiz+HoeRzaAv5hZIBoDcinZlzuQQaGfrAo2rkoSMYC3zDTMSBimTd0WuhUEAICqEoAyA0DaSx2+VKoNADCLLkqvugbmO34+aUw1x3Nw68578GzfC9iT70DCDiFmqvcq35lD3ABMA2HO0XQZgNIDUAJ8HA9CRhghM4Q9uU48s3sNlq3/s2Lh6T4QdARQA4sBQ8Qq9Q3R2X+SQYIlAPyWIICfmBJmQBUA4DlKN4Dn4YtAl8sBNKvUp/pLGUCwW+4DAOCxGfT7zNVpAGDsx3nYGrW8eMax20N6k+k2U7c3U+jDzWv/BsVSVsTlzjnhfTgp8vqa+xi3f3zHf2P7wDPwOEpI8J/ExQs/gXnJU2EalgSpq7r+iGd2/lQm35H2OC5r+gzm2ksO2T5WzBVx/yMPYdOWzTK4kQWwrzr/chZTygKUQOC+gAIV+A+18xsxG6Fnl6Rm+5n/eoO06hIDlisIbctl6cJwxkH7gna87c1vQWNjNc1x9Ns9/TzW/yjsV5vpF/6qJ+/HY7f8DxKJiNQnkvbPdzdr/bmwBIDK/mpCATRx8hxYOPfw1623X9V/xfveotIXyTT1QG0ANbkBMnn6C7souFGc/IbPo6F5hprATy+jtkC9/Wvps7/AlUvejpA9XNSV9+a2p3+MK056G+KxhmFj2z0rbsJrT3/zlL4b9bTXCxu34S//87coOQ6KJRfJeBQz2pII2yYiyUZY4QjCjU2wIhGEk43wLAvNkRAsz8PLu3uwo6MHucFBuBTNyqTh0Tc9m8bs5gb85O/eelhrAPidyNn6FJwbP4pQzya4bTaMBi0EmLAVADDHqAAAzJhzPCADIMMIier/lqjXM3nuW6YVBvJwujOwG9pgt7TCiFKzoSpIl4GTJQAU+gtomUudPMEGAmAzaQGhTlWD8jB4DkQlNABQc3Bfw2Mj2YJuXd8fAA60AFxZ7V8AgBRgEJxSAboaRMkgYKZ/B1BMVQAA7pe0cbH10y8J+aX1DpwsQLo/GY6DWTiszdKLYeRhGDasiAFTO8cMAwCCIoA6cFV0d1L7Pak5FwCAQIEEqS7EYSBYAlDk6ZswCg6c9vOBd9+EcKQ+hmINLTxkFV8HgHT2Z7pewFN9z+PPqRVoMCOIm7bc8nIpgBYAFBFAYkA6818NADD7bxs2MqUMnu/cgKUbH0U+zwRMSTLsQwCAKgaAShbRccEASmyzSgmAbxEdVN1XtH9dSuDfVtFiUOWjigVQKQdQ4oCqCeoFAMheUBoALhzXmRYBrLez1fPiqXffh+r6022m7mxPdgvuWPdJlLy8ZOYvOfqfsDh83rDbXt1eJbeI7QPP4pFt/4FiiTQvNQAkIjNxQftHMC9RCe4JEty69iPIlwZhRAzMWXgyroj/i7K8O0SXgb5BLL17Gfr6+8sAQC0BkgrsfV2AoUYowaB/NKp/dXP665Vt/mqZVPivch3c+1oFfIEo0EEFVqNdD90ALr/kMmEB+IyDsW7z9PM4VgsN/368bcYMFfvFH//3q+jc8pIE+KT0h4XWDzQInV9lKGj35y9U/Bf9CD/jQNu/iAlql0ndYR19q/6rrW8Lv99nsgz81bZkAmQLJakZDc0+G0uueI+AAAfTedd3lRO7dj39i+29bOXPcNWSv4JVnaVkEtFxcMuz38VfnPpRhMPhIW3OMeWB52/B5ae9aWIvaIL3Xmt7KQYV8KO7H8V3lj+OhkQYM1sUKMLvaAsYisURTiRgxRMwQyGYdhj9/YPYtqtH7GIZOlI13csyuHIRhoNEyMCJ7XPwnXdeh0QsOiX69UQxAHirC3tWo3jTpxHd+sRQACBqwWsIIdRuDgUAOIEZyMPIMXhVJQAisFYsiA4AdQHokJLrGYDT78IKxxBuboTV0AAjHIFBej4FUqWcY7ES+vMZABIoU2gwDNhtKtMvEZOfKmWERoCAwEBr7T21ljHXZwB4vYCnA/vRtpM5WUYxAAQAYBvwfe8orQGCCG6Xrv2nkrwLkBAmZQGiaKg+c3Lw8g48/nYceHBQYiCeq+gYMGi1o6SHs47dZxFWMQCCGgDcvTIHkMXL8o9ACQCFYKmiQRFAggTUBaAGANenBmLWhTtzCfJ/9XskmtnOE7f4Tk3sC5t6t+PPfc9hed/9AgDETFs0AJQgoBL9k2BfMwLUZxVHgKAdIAEAjhNrezbjrq2PobO/H5lCXrR5ggAA6fpC/+eibw39ciT7X1IWz2UWgIADik0aXMgC8IUC/f3wNpl812sQQJUEaItAXxcgyADwbQB9kekRCCsEAMT+jyDRdAlA/Z2y1hdP/Xs+dLeYbjN1b3cNvIB7Nn0JJa8AqymMK9q/iDn2ScNufLC90sUerNx9Izb3PoKiq+rbORC3zzwHp894J1rD7eXtS66Dx3f8EBu6/6RqxOe04PIZN2Cmfdwh27l4nTt37MLSu5eXhf5o81droMHtlThghQlQLe4nLV7Dy5/7YhAuSu01rB+8KTwmXQp8yr8/Qa1lPy3NLXjLG9+EBQsW1HSfp5/HmpppyErjbbPtG9fhwd98D8VMD8IhAzEK+ll8kSsGgIj5EcyLV+whmZmMUcFI9zvpE8xVNex/SUn9Vz72FlqTSPouywFYFsCl5HrIFCg25MKxWtB+3rsx76iTRlQqHvsoh/YatfYvtjFLgZa/9H+4fsmHhtFr+f1Aqh8Prv49rjvzfUMESOW7wX6s3v0kzj3uqindoLW2Fy+S153O5vCbR1Zg6ap1MgH2F4Oif2QBWBa8cAx9mQL6+lNIp3KSSSVgYnku4mECdFGx6rRLeQklLzhmEf7p+ksnjeK8vzdsogAAUpqLPduQv/VLSKy+He4RoQoDIGbBS4YQmqcdAFgCIDXz1QAAxc1MeMWiAgBKzJ6acDMusr2DcNIFmKznjkZhJxpgJZIw41GV0Y+2A16TCp6D710K8EVnA6E5YrqmHAKkR6hA1aRgKb+rkd5fyw0oB3b9gLtLc+eD9oVKwE0dk+eT1euR2s9rppUfhf4IBmgAQMQBbR05Mnhn7b6rAn7OGUoFeEVV022aLkyrBNehO4OjKOSWAYt2jIx+vRIMqbngaewDANCWf7IiExEc03lYngsD24J42sEIeTBZvsAysIyyuPOFAEtNRyHz5v9Dc/vJtbTcuNfxAQAeu2NwL57qew43712GmBlG1KSArnICUFn+CgAgDgD8LAgAMMiWz2wpAYhaUWwd3IWHdz+FNR070JMeFC2AUQEAXr8eXkQLUgPiBAE47tjUUGDTBcYgXjiFAMkCKC9sSi3EqMoBdTmAlHFoEIDzzCAbQO4vuwaBmZEdAaZLAMbdzdSG9bx49vNQh8zm022mbuW2/qdw/+ZvwPWKCM2O4ZpZX0ObeeSw++y310CuB8te/gx6s1vL7wwzEsLJi96A06Jvh0mUO7B0Z7Zg2YZPo+hmYIRNLD72PFwU+gRMgY0P3WXlyufw5DNPl4PnTIaoeu1BO9d1nCKKUi+n1P1r3T7YqtwuFFKocS2Bu7+tCvpdELgYz3G5TWtrK/76Xe9BU2PjmMeefh7rfxbqajNtO7nqsbvxxNKfIxYNibJ/PGpLPWIw8y//jnMiqCYeYvGnLf9E6VcHMAQPorTUqrFf13+F+7dFMKPBwD+bU2UzXDJ5B0XXEHCg4ajX4NhXX48I61XrBMn27wwP7q1r7V9s51R6EI+svxVXn/auEUuXNu5Zje0d63HpqW8YctHcdu2251H0Ujhl0QUHd4OMcXa1tldwjC0Ui3jg+bX4/kNPq3Fel34xm5wqGuhh3bRWhGemn6BAMhFBa1Mc0UhYyrpyA/0iqObAwF+fcwreeuGZY463B0tDTxQAIMBfug+Fpf+O+GM/gDsjUAKQtIG4rZLwTREVicn4ZgD9ORgMLL0QQLa6RyFADQBw6CAroGCilPOQ60ujmE0r33rLhhWNIJRoUPXsDYtgROYr9fMq73SEZyq1f7oKMHiVMWcEAEANrAfuVnmDOrAnV34fAEApBxR3AkZai8N5QIhK7gQA+Nl2rV0g4kZAsQDXycOlfpFTBBVXyq4AvHxLRZyGV0Ipz0DQhsXid3EM0CWEntIEGBMA0MFs2QmAVH+CNEStfQAg7MGkbgH/rgIA3MR8ZF73HTQdf0mwwOHAtXHVnni62UIOK/tfwu93L0XRzVF2TwkBSvCvdAD838zk+8F/2RJQawEEAYCefD/WDbyMBzY9j229HcMAAN8GUJgAXHwQgF1bawEEAQBm9eV9ScYLWahQJQLsJWVHAF15UdYQEGBiaDkAwQuxMfVBgADBZRoAmKBuVu+LZ4JOY0rtdrrN1O3a0vc4Htj8b6BNTGh+DK+b8S00GcOztmyv3twO3L3xS+jLblMbWwZaWhbitJl/iUWRc4fd/2yxD/ds+lfszayXF2Gi/QhclvwMZtjHTKm+Uu/Jku566+1/xN4e1typ4J2fUSm/1iDcD16Ygac3qtAKxzEZ4HYEANRcorbJhH9snnOR9McxtqucG0GGoa3F4P/aq67BokWL9ukMMP081tvL6gB+PQ/5XBb3/+5/sGXVn9GQEN1gTfVXL/mGQLafJQHCCNB01njEFpXisuWPkqBEo9YJGKt/1H9lB34Lv0/TJYD6AFzELjBPTqOJQXcWTr/+I0i2zhyzvx/4szs491jrM8m23dO9E6t2PYzXnvKOYRfD71dsexDhfBNOOua0Ie3L7x5ZsxSLWk7AgtlHTum2r7W9gg3k98sf3/MY/rhqvahhp7IFdPUMIpsriAWgeG7DQHNTDG0tjUg0N5cpu6Ti5lMDEqRmSx4++9pzcelpJ0yZdpwoAIBtXCzkULj3fxFZ/mWgzQQoSSNWgKTim7BZAhAPcSBVv30NAJYAMEHh2oBDBoAuAfABAFoEuiZKWQ+FVArFbEpKA8Ra17Jh2has5CLYsXbY0QgQIu2fNoN+zX8bYMyC1Pzzc/7IfIpq+5oBUP0iraJnj2/EYGZ/N4BcFQAQEPtjepj1/s4ugCJ+PkOBAADPqUiBxPWSCpbSQFoTkpVSKkrfFWG+MGvzK2dIAMDzTNhhMgRC8EgtZ/BvCMKi5iYaAPDcAkyTLJcRXAD4AtLVCGUAoEhau2IU8DeZAEbIFQCAuxR7QDIBtBWgF2lD7sovouGMt4+vCcexFdtpzeBG3LHrPuwu7EbOTSNuhSq2f0L9V0CAOAKUAQFVCiBAgQgBWgiZNiJmDDk3j658F5aufxxru7ZKhl0NChVRUSnL88X8/OBduwWwrfy6e5s+AgHLQDEF0JSBkQQBFRNGsZhEW0pr6fhuBaIHIOQWn1WiGk3mCcGqF92W0wyAcXSq4CbjefHs5yGn/ObTbaZu4ea+x/Dg5m8JABBuj+P6NgIA84fdX9u0cPu6f0RHaq1khlm3taD9TJzX9CEkzLZALZva1PVKeHzbD7Gu+275O9QcxtkL3o/j7Po94qdaZ9u5cxfuWL6sXFMliKrQ6QtKsKWOQFzUjIsFAQHKg2gdDVIPAOBPRvmb7AMCAGOda6XEgNTxijWcOkWFKMfiUZx6yqlYcsopOKKtbcR9Tj+PddxUvWotbSZ9r1TCr7/298il+hCnCjaARh3w82XvB/LcrZ/V98s9SC2MkyIbAJC4T18fYKz+Uf9VTcwWPkglfbtUEQjk9Q9ki2Jr1DdYwoIL/xbHLDlrYk5iiu21lv4lT7nnYeOul7C7ZwsuPPm6Ea/ywZduw5K5F6O5uXnI88/J3y3PfB9Xn/DXaGigTPvUXWptr+orZPt1D6Tw78sfwZ9WrkMqk5MSFdbXhsM2kokoGhuiCNmW1PtTGDDS0KjeKU4Jg/1ppPr60JfK4tcfegvOPuGoMcftg6WVJxIAEOD96d8Bt38Wpp0qWwEiZsIjA4B6e8kQELMVA4CB+IAWAWQEKwCADY/APUsAggAAgyCHfvUlFDMZFDI5yYKX/dAjrTDNBbDsEMxIVH4srXQPzpcS7QoAII3eFyMlFctqBUw6ATBDrlhYevDdv1smAEJWBfautubjHqWuX9d+k2UoZQhFoLQHMDIq6KfLj5jHM6teQMFdC69Q1OxGagBUUH9WCci7wiYSoP5thx0YbAOywQsmXAbkDP4FANDrawAA1KIyWA9eBQCocn+h+JNgMAQAcBhwat/7IABAokNR6wBoAABmHIWLPobYpZ/Yv/ascWtfDHB7ajce71yBFekX0eV0osmKKLV/uuxUAQBSHhCwA1RMADIG6AhgIWJGBYDPlbL448ZH8ELHy0hlsuWsu6cB7pEAAFH75/zdMYUNx2eEwALjfbe8XeXiRgIAyAigIwBLBkQDoAYAwBcplL5RZQk4DQDU2JlGW228L579POyU3ny6zdTt29r/JO7f9E1R8A8viOO6I76JZqNSw891ONi81HkbntrxM/m3FbGxaNGrcV7iwwhT6KZq4Tqbeh7Fo9u+p8UFLcxffDouinwcEXMfHrdTukepk+dk7o933oldu4m0VxZ+vi8rwNEuvQIe5EW5VQbQOgAEbh8Oh2rahuvyh4DDWECFvy4F/0xTecCPdl7MHVu2hdaWVixZcgrOWHKa1E4Gl+nnsf7OP2abeR669uzEHT/4AtxiBpGQyupT5E/1I5YA+N6+CrFX1P/KktTCf36/80EixRhQGYCptsgz5QHZHHU21Jw3naP6sIdcwYQ1+xycdc27lYBljc/aVGuDWs53zP6ldyIZ/i0PIVRM4ORjhtLP/Qnwsqd/iStPe4eMA/7C7XKFDJY++2O84ewPg0KlU3mptb1Guka2xeaObnzy18vx3Mvb0BALo7kpjhiV/wNjpaqftlEww+jtTyOXL6JIpXqngFwmgz995r04asGcmsb7g6GtJxIA4PUV194D96ZPw0pvB1pMgNOPuCkigPYMD2gOKwAgGlI2gOk8jLS2tQsAAHQBMJj5py0gg/8iRQI59ql3JrPfxVxGGAHCBgg1wvNo96cE08Q3PRSCzUA4nIAdPwaGFVNq+gQBOM4IU68RMOZRgVWXB1SNr6LOWsOYSwp8NWvA0wAAafx+dF69jjAASkB2N+B1SfDPLL9k93WWueBuhOEH/WSGhQPno6sZzIjWHqJ9bIS0f/Vse3kPLoX5hCrAFL1fHjBGCQCnPjwMM/557VtPIIF/EwCQcbrCADBYc+47AWQZ6FpA2hM6e/GMd8G87muKXTPBiz/+9WT7sLFvG+7ufRCb8luQNKNlHQDeasUAUHoAogHg/81ae7nlzLQrICBkhkFHAGbc79n+OFbuWYttPXvLlSaKDaBq78UKkO2i//bt/tgOYtQgEhUUc9QCi8H20LeJ2wQdAaQ0gPvjtgHx31EZADJ5qJhKVAMAFReAaRHAcXXH/XnxjOuAh8BG022mbuKOgRW4b9NXQFV/agBcOetfMNM6fsgdzjmDuGvDDejJbZHP5x15Ki5p/CQiYqw7fOE+H9zyLRRKKRm0G9vXINC5AAAgAElEQVRn4bLk59BqLzwEes6+L6GzsxM33377sJX8wIksAApm1RPEc2dEavP5fM1aAP7xfPu/fR3PX1eVKmhbmTECH64bDkckSKpZX4BCyKYpWcDLL70URx15ZDmAnH4e63809tlmnodt61/CXT/9JgzDQTTMJImBBG3+dGZGFPwD2RsG9cF4Phq2ENGTTb//BLP/8l6fggFymelCMmygJIAOAQXHFV2AfPx4nHX9B5BobK7/xhwiW9TzTN637kYsjp6Jxe3HDOsTzDjd/+wf8Zozh9rL8j70pfdi1YYVuPC0K6d8q9XTXqNdLJleX7vpbjy9Y4/M2SvaL6awwHoHM0iXTBRcKqhHlRq748AqFWESTPn4O7FgzswpI2o50QBAbstTKN10AyJ7n4fXYsIgAMAyAI6DR4RhzTAUABBhWQCDehfGACnwDDIVA0AE55wijLylAABaqRVUeUDF5U/JvlHxPjcwCMeh/XEVk1KD5KpM4BjAIBgQhuX/SLlHMxBeBEQi+h5qYMCnU/vB1FhPiwj42yp77y9eDnD3AG5KRWQOFfQYRBfluuHm4RQdOLkcSvkOwOhiukeJ++l9EPB3Qlsr/YsAgAi9FQWYMFj+ELJgxaMa+CAFgMG9WryCBzfLckZGjwWw2lwuyWcAyN95uGxvqloQoZXY0RaLP+RK8Ejr5xIEAGQlFeiyBMBgyaRQ/10g68npeXkThlNC8bjrgDf/AJHY8OTVWM1a7/c+AJAt5tCbGcAtXcuxKrVWFLCE6s+a/2oxwCAAQECAbAAR3VOK+7ZpI2yGhQnw7N4X8eyeNXh2x8sCAPBHdETYR/VNCzoCSOKG4AhLA7QWgG7gIdvIO7IaABAgQbWA2ASSCVB2seCxVTmAzAf9EoDqqlNiNVUMAJ4PfxzPBwBKMHpzfUM9Cept+cNo/QPx4jmMmksudbrN1B3vSK3BXRs+jxIKsJrDuLz9s5hvnT6kO/Rmt+GO9Z+EU8rCagvjtfM+j7l2xeYvuDLr/u/c8GkM5HfJWBGblcSFMz+OBfaZh3wX46D5yGOP46U1q0e8Vj9rTmE9TuxqDZ6C1Hy/jMD/rHofwc/Fsk1HdKMdq3rfpDSOdV7chlZfoZBiFoy1fnVjCCPAsrBwYTvOOuNMLJg/H4moehkXSpXJwiHfYfbzAkcbw3h/tm94Cct+9FWZEMSiSsiPwb/U5wHCBogwO6MDeM59I1rQzz+tJtbFVgX53DetATlxqf5uPy9n0jf3+35QFyBXLCFX4ITXQHdxBs5/yyeQbGbNbm36GZN+ERN4wFrfkWzHP636Jc6YezXaWo8YNh70DfRi3e6ncc5xVww7282dq+HkPBzTfuIEXsnk7LrW9hrrbHL5Au5ftQF/ePI5dGRyyBeKSKVy6E/nRLgynEjCSDQg3JBAc1MDkg1xJCwPhd5u/NfrLsScmSOXWY113Ffi+4kGADKdm1G69YuIvbwMXpsFyVkQAGBZ0xER2HSDCwIAjgYAGDz6AABjoaAOAMsBhAmgGQFKHEWnU01hBJScGIqFVgmm3eLQd5ph2vCMxfAoNKiTowIK0PUBjbAiC2FHYrBCSkzNtAgGaHZMWG0jC9/tBIBGW1ifH1g8pwA3vwOe2w2X1ny0XisWUSrQI4+JfwUIqOCvF6a9V4QKPX3scDQs8wkCAG7ehem/L2wDdtyCHQnBDMUA0v/NQPhmVc7DBwDUhZMBoNX/ywAAR17OjyolAFT596hUn6cYYwkewQouvEc8jKNZAPsAAJSgI0EAA077xXDe+n+IJ+uwW9zPh4NBOVmVN+++C8/0PY9Bpx9h05QfofxrC0BhAuiSAJX5V2wAggDKHYBlAIoFEDEj2JXbg5Ud63HnuiflHT8WADCSGGDw0oySIcG47wjglwD49fzCLhgDAJDvGehXOQL4nX00AMA1XBRdR5iu0wBAHR3uQL146jjklF91us3ULezP78Ltaz8Gx83DiFm48OiP4mj7siH3d1vvCty75YvyjmteOA+vb/4vmP4LKbBmf24XHtzybXRnN8indlsES+a8BSfZb4Bl7ONFNeV7k7qAklMS+v/uzj1DkNEhL2Gtxs5sfj2BczBQVxaBFMqhnzt/hjagKLMGbP/GCv6VzkBR6hlrPSd6efvU/3HfPg8iDHjqKafgglefj4aGhmkAoI7GHGkMYz/p6erAH771DzBRkmCdiRNm90WhVwAbJQBY4eUBjQ3MSVQ6Eqn/8hIPADzcNycYFBFUL/mpHRRXwDIgQyYA6aQepP46nS/JBGZPj4lL3vdNxJNjO1nUceumxKq1viM5fty58ie48uR3geNC9Xj3wuanEbJNnNA+HAReseExLJx1DNoaJ9aXezIavNb2GutchFLuulIS8I3b7sOja7fCKVFIDbBiCSRnzcIRc2dh4ZyZaG9pkIT03kwePR0d+PSSRTjhyAVT5tmcaAAgl+pB6eavIPLcLxQAkPDKQoBiBTiLrPuwYgDwhxnM/gKQoWm9ZgD4AECQAeCXApS0NoBQ2skI0MGpTcXBBVJnXcznUcplBAxg0C1lA8ZiGGZVBlqsVcMwzNnwEFdjrM6o8t9kCoxnkUCfAT/3X+oktCnzhuqJg8FacF2yIACA1QXPIFhRKc2JxqNwQhSBpvOBiUiDEjmkdaWULciJsvi+YmuJAAAg4nE5D07BgWEWYZjVDIAAACCK9ARBXAn8wR9tQ1fWAKgVAOB5EefIGyjMPguFN/wnGmcfPZ7mHNc2vLN8fu/f84QAABuzmxGxDER8S8AAAOADAqIDoOn/qjTALAMAthlCyAghV8rhpe5NuHXDQ8jkc2K7WH4ra4r/EEeAstyDq0UTjbLgn0mpUZa3iJBgZS5QpvxrOz+/AYQF4JmqHEBmE2p+IYkn6UdDLQFFGFC7DQStAv3jlegSwb7K5Ng0A6D2fnagXjy1H3HqrzndZuoe5otZ/H7te1B0svL3aSe8A6eG3xaYQHhY3/kwHt31bXk5zJ1/Bq5q+/ww0T+OGsvW34A96VVKHTRh44T263BW9N0wKXZzGCyFfAG337kUXXv3jjoBGy8LoHpS7e+HgyUD96BNoB+Y1Ur7Z81/rYyE/c3++9cRLDsolRyccerpuP7q60DG4fRSWwsMG8M8D9lsBjd+9e9RzKeRiKnazEjIlGy/v1AAMMDcE5BAWQGSEaBqEBP0aK4K8HnPaPtHocCpHvxX90POd/IFRf/n1IdZCIIAnI529Jo4882fxqz5iw4rJkCt70inVMTSp3+K17/6g8M6LjNGt638X5y38HWY2TZ7WL+5e+VvcfEJf4FoJFZbpz+I16q1vWq5BH983NbZg4/+6Bas29WFeDyK+UcuQOuCBWhubcXixoTUDfMxHSg4WNc7iPOiHt571glDdANqOd4rtc5EAwBFuugs+zZCD34XaPaAJtoRUQPAhgIAiEIrW0DEw6oOn6KgLAOQTD+97vfBACALQIc/vgCgKqwOA8aRChTgDZIMsIsSBX0LeZQK8+AhAs/PuusASgAAWgQSANDbBYOx/b5P3l4BAMZe+mCaXSL2DCsCO0QNgwjCDUl4EVofditrQH9hwM+sv0ktBYIhIzMApJyCdqzMyBv5YRoACoQma6IIU8rTWKqQB/IlUZ4XAEH0DYYzAETelsGovN4CJQDUHOD6PgDQcjyK134dDUefr+7cBAPZ6o2igt/n967Fs30v4InBZ6X5YhaB+YoNYFkHQOwANQMgIAiohACVGCBtAS3DxuaBnVi+9VHs7NuLwVxGgAI5olDrK7h+sBRAkkdsS1e5AfDcggBAdf+QkgIBFIZmm1gGQBCg3A2I/5iKaegH+dK+4ieo1+LjoZ0Cgu9hNZd1BQSYBgDGfkLLaxzIF08dh53Sq063WfnRw9L1n0FnarWgwkcddzEuafhk4N56eHnvE3h4x9flIT5i4bF4XfO3htz7dKEbj2z9HnalVsrnDP4XLng1zo38LaImkfDDYyE9//altQEAHOhYCjDel09wUuBnjAgE8N9j7dPfliwC1vzXE/xz36EQ/aeHB4i13OVqJgOPzyUei+HqK67GqaeOXFpSy74Pt3WGjGGeh/RgH276zqeRHuyX4N+vCWzg5FYvpP6HSf3Xf1ObqSFmy4RBzTc9JGO2QvCrJkbsJ8kGfjfxk6bJvJfBZymXVyAAF7oFpGkTaBjY1VXCkuv+Hu3HLTlsQIBa35EFJ48HVyzFFWe/adhtyxfyuPGpL+PtZ96AWLQS5LPN+d3dq36Ka0/9gNS1BkGpybz/B+pYtbZXrcfz++VDL67Hl29/AA2NccRnzkGkpQVHzZqBefGYPKe5koNcqSQAgJtK4f9b2Ibzj1s0JUCAiQYA2IbOU7+AcceXYZh98JotAQBANxQKAS7gvykC6P9ElB99TwbIkuJPhXRDaQAUGASx/j9QAiAMAF/xXo+q1QCAfB9U8/dQ8mi1HEeJzDu6AzFDX2KWPgQYM+F5iUoWVpgBSj9nGN2vhs4kpdz+vMDtAlzW9vvzBJ291aVhJl0L+G63BmGF+0BWgBUitT+sNAUiFjynH4bRCc+m3Z+O6hRyrAJ6vm6COoVBBgAZi2QA5NwqBgDnAX60ypIBshF5rDy8fEEJ+gkyq6n8BAGqSgDKAADfTzy3gvjZKR0AggAaACjFZsG54nOInf6XNbTe/q8SBAB2D3RiZf9LuLXnHliei5iI+yldRz/4l9+WEv9TtH8lAiif6ww7QQCycONWHN35PqzYuwpP71iP7X1doHOPJIik1r+KpScCfrr+XzsCuCWlCTAhAACbT5cDBFuyGgAQ7EZKD5QOwDQAUEe/O9AvnjoOPWVXnW6zyq17vuNmPLvzFyLI0ty+AG9s+/6Qyf/ugZewfNNn5eUTX9yENzb8L8K2mswx+3Pf5q9i5+CzaochA4sXXYBz439zWAX/vHQOunfceSd2VjkAVD8kfvY+k8mMGazX8oAFs+m07pMJzCiodmXdktgS1gMYcJ9UzrV13eFYQMNI1+23k28zKO8Hfa4nvupEXH/ttUgkJl6cp5Z2PdjXCY5hzHQt/+m3sePlF7WjlZLnScRI5Vdq/T71n/NRIvS898F6fl5v2DYRC48M7sj2ZA9MQtbklWh7/9nIZF0J/tmARcdDOleU9tu1t4STr/kIFh5/2mEBAtT6jswWUnhu/eM496ShNf5sz+7BTjzy3J34iwveM8Qxgt/t7NqC9buex6VLXn9ISCzU2l719m2O6Z/7zZ1Y3TuIhtlzEWltQ3tLE2bFmGU2kC066BzIYm1HL3p6+zHfKOK7b7wQM5uTB+T9Uu/51rP+RAMAPJfc6uUwbv5nWNltQDNrmLQOAAGAeabK/hMAoC6AiKGEgcEsjD5a35la7Z8Cdo4CAYoEAJQNoGgBCP0/YHAuAAAD+aNVnf4wNX4PCNGDkPbJetG0a6kQQCtKxSZh9sn7UtP3mbL1mX7yeVU2duR2V4JsasxmaWAfPIIADC4DKvh0KOAiwb64n6RFBFBR+akup20Jw7xmeu1tgsfVfEE3/hZhP65He0MCpzpbTFvBQEkAVfydzNASADk/z9cKKMEME3QpSOmEmy/AdJmh1mr1zEQTABChRq0BUGJgG8h2s/mpFcAmrAIAPDOB0sUfR+jij03685HOZ/HS4Hrc3HEX0s6giCeGLeoA+Mr/FTaApVkArP9X4ID+kfuomABRK46Mk8W29E7ct/FZrN27VcACag5UAwCKASAtrTQfNAAgfZkuF/xPlwBU96WyqKBfHuDf2rEYAPpwvoZAeb9+EsEHijQAQMFYlgJMAwB1jKIT9eKp4xSm3KrTbVa5ZQPZTty09gPCAAjNjuLatm+hLVJR7O/P7cQd6z6JgpuCPSOCy+Z8CvOtM5Ep9uG+TV9FV2adbGtGbcxefAIujvwj4mbLlOsTB+KEH3z4EaxZt3afuzoQZQDVBwhm9UmpH00ckNvxe9b81xr8qzpwU4J/sUYbRwAYLFnwWQfV+6EGwPXXXItXHf+qSX8xH4h7P9n7CI5hTyy9ESsfuF2yCXFt80eqPpX8ef/Y/r7qv983TFMF9FJnOUb2n9cWCRviGuALCU729U708fxniG0xmOZkWx2RmgCpnMOqV+zqcnDWWz6DOYuGq91P9PlN9v5rfUfu7d2DXb2bcMqR5w07xQ0dzyHb4+Lk408b9kw/uWk52syFOHrhofG819pe9dxHv0/e+fhK/M+KtWicMxex1jaEI2HMiUfR1ZvB2o4eZPKOZAvZVwd7e/BXi5rwyTdeXtMYX8/5HOh1JwMASO94AcYfbkC48ykFABBfljKAEGxqANAKsBoAYLC0NwMjRVEQFaVQwM5gMFl2ArAUQCAUaOFQqeaRgN8CzGMqAIAPyIvAXgAAkHU1RVqCKuoQzFJuAP6igy2PUvZ6EdbfCL7t1feHhzXLtoEEgRl0dnBU28et5Ds+C3h7dCCvozS++8WekJOIzZVsv1C8Ne1f6GH0tROPOP9sAUsLITIwLbhwshK5w6QGgDAkWLvuiPWhaZGenoeby4tuAm0JbYve87qZqVVIAIALs/wEa7kbCV6rnAD4fRUAANeEc/b7YVz5BYRowziJCwGcjentWLb7AWzLbcNgaQBxKyQBfnUpgDS3pv9XgwBSBiAighEJ5NNOGss3Po7nOjYgz7mdpNSHWvsFSwB4yb4loOGoOn7pirxtvoVgoF2CrgJljQC55dU6ALyFLAFQ5YSyjMAAKH/uA0gaAOB5EwSYBgDq6JQT8eKp4/BTctXpNgu+Xzzcsvoj6M/vgJmw8KpF1+Cc8PvLK+SdQSzb8Fn05raK/+vRx16G08134tGt39eZfw9GyMSRCy/EOQ3vR9RompJ94kCc9KqXVuPhxx4dM4D1hffqsQQc6/z8IJusDEF/9Qg8lHavgv+xGAJKzEUhzWow1/YuddbLBY+tsv6Kwzfa8U85+RQBASgOOL3suwU4hlHgacOalVj+46/Iv5WYnzLdTWrqvwA4GJq9Z/+jEKClbQCF3UHwgEJYIwA83Dfp/1wOVQCA1xYsByAIINWknif2gLQJpFBgRx9w8Xu/gabWqaO2Pp5nqdZ35PMbn0ZzsgkLZx477DB/Xn8Pjpt5Bpqbhypuc6J37wu/wblHXo+GhpHtZMdzzq/kNrW2Vz3n6PfH2x59Fj9/8WVE2mbCjSXRly6gVFImYzYn3IYhE/qiU0QmnUGuey9++tYLcPrR7WO+i+o5nwO97mQAAJm+Dhi/+xRCG+8EmjnIaQAgacOebQCtkeEAQCgCpNIwdmnhOY4NtKQTKzkNCrAUQACAIM3aBwEMePYiGIjqADewDhkC1hFC9Ve4QYAlIMH0DABHBKKnA9jqXkpZAcLPtgeAizKTYQQAQCj+vhMBHRB2AEZO0f0FZdBG74IVlABqzpTnCqScKacBAQqKrpQAUJjQZMmAwVICFyZ98Vi/7hTg5forwT/tBbkvvwxgFABAsv0Eu2lPZ2srwCAAwO2EweGicOJbgeu/jmhi8mxeVSmAgc7sXjzT9SKeHFyB7YXtaLKiCHGeJVT/oaUAUgIgLgA+M6DiCkDbvZAZkvIp2wjh/h1P4undq7G9t1s7AhjwCI4EyvaH6ABosVFLLAGpBaD7GUGAqtKBIQCAvCgrDJQgCCDzCAEAgvoQuua/uhvvwxJwGgCo45mfiBdPHYefkqtOt1kAAPA8PLbtv7G+526JHZpOmIXrre8hbFVqNp/Y/gOs6bpLygSiRzTCSFnI5ftVMBcyMe+YU3BZ+AbYxuQiqgdb59uxcyfuWLZszNOS2kTHQb1uAPva8dBSgEq2gNsw4GMAzrr/YPDtswD831T29+v7gwrw9dL9g8EUqYzKZWBs68NQOIR3/eU7sWjRojHb8HBfgWMY2/THX/ogUn3diOoMPe+VyvYrFJ5K1LQAtG0/068EiZINKrPD9aW+P0qGR+WzYPuyfzQ2KOeAOjGgKXebymwaF8hkKyBArlBC3nGRzrroTQEXvutf0DqLtbyH5lLLO5JZo6UrfoFzjrwcM5rnDgs271nxB1y25A1iGxpcmOW579lb8Zoz3nhQB6j13Nla2que/QXX/c6t9+DWl7YgF2lAIZqEFQqjsSGOCD3kWfNL8aySB4d6AIUCMoMpHB3x8MWrzsIJ7cPFF8d7Hgd6u8kAAAr5LLybboC54pcwyABIkgVAIMCCRQCgRTMAxA6QIna2KNuLIv7WtPjIQxT4DeUlT+CFgWTBFCc7SaaTrk9VtXLa24Brz4WJppEBACZJrLkKPPA5+jpr6xkEy2YK6H7ABttyEBgAAGQgDzIXNIVfCvh5YXsAk0J9+jxGAgAYmXJ1nwUggZ+jAAAGn8I+CAAA/JNzkYwDr8jSNE8xFCwlIugV8/AokphLwXNysPkO4zE01V9OdyQAwKf/Gya8ojEyAFAWAgRyi18L77pvIDGjwnQ90H27en8KrjOQKmSwc3APlvc8iBfTaxCDJQwA2v8FAYCy9Z9mApTLALQloGIBWOIGQEvANf0b8VzHOjy+bbWUjxAUlDKRQGlE0BFAEkYyOaQ7hAHwRyZuuqolyATQ2f4ymDCCI4AF/Z81gkiwT/mvwspGswScBgDq6I0T+eKp4zSm1KrTbTb0dr3c8xAe3vrvku2Kzk/i8iM+i9lmxZs5U+zCrWs+jpwzUMngclCIWThhwTU4M/5eGYwO96W3txe/vemmMamXEwEA+EG30ANdZRXIhb9Z7x/MvAcznUF6f3WgP57A3z8P/ibowODfDzTH6h883tw5c/GB976vXG4w1jaH6/dUAV7603/DplVPyhwsUa7PRyD7r1onWVW7Tzp/UM1fAvx4SKavI5WPsARU1f8f+gCA35/kGS15oCaAv5BqXSx52NtXgmMkcOE7P4/G1pkHbqJ+EHXmWt6RbKPfP/ldXH3ye5FMVKwS+Xk+n8N9a27ENae+d1ifKjoFPLXuXpx/4jUH0RXv36nU0l7jOQKB4td/8+dYu6cbkSNmw0w2IZ5MIBGLIRwKwbYtsaClynyR5V1OCal0BqZbwuxSBt9780U4ej5rzg++ZTIAAJYnFu/9Dsz7vwcvkoNBDQCCn3ET1iwyAAgAWAABgKgPAPB3BNjTB6PXAOIJrSSvXAFEDLBoKz0ABk4EAAgMuEUYosPDOuwZCgDge7gc+ChHAJijAQAMypoBg6CNL4w5mt1qMHvvR27Vom++PoEKBD3W2Xu7YbDGv1p1UyTjNYXf4Du7AzCyFYBCtAEMCe6VneCACv41i0x6l0wBS0DEVLZ9ZJSVCgCp/v56DDx5GmwWk9l/A26JVH8G/ymUCiUJ/k2bDDVXAIN9AgAMcnnZFGtkOQYlB2gdaHkw8rpEIKWdA0QIEMjNOw/utV9FYt5JkwZA+gAALT1zxRxu77wXf+5biYKTA6UVIja1ADQDQAsAigmDaSDsawRI8A/lBCDMAG6jAIDeQh/WdG/GnRueQLqQVRbRvB1+6USQCcCsv77/yhFA1f8H5SqG6QGwmQPMgDK4IJM7kkEshGAr60r92RD2gZSHBMYgvzQg+JlUhHjTJQD1DNUT9eKp5xym2rrTbTb0jqXy3fj9mveILYgZNXHqUW/HaZG3l1cKWyGs2HUTntr1E+VjS6u/aAhnL3oPjotdedhn/v2GGkyl8Kvf/mYIBX+kZ4Ptx8CcDIADvSgAQGX8uf+KRWDlSBWKv8r4+8t4A/7gNahSBPqqO6I3IO+COtPGb/yLN+DUJUvq3u5At+XBvL+eHdvwu+9+SsCeBOn8up6O2X7+229zzsFE+V/fA/aHxqQdCPY9oRmS/j/SfeL9DIcN0EFAlKgPk0VNhjzQGaDIrJMuERjMiocVdncVEW1tx4Xv+DTCUeXbfSgtY70j2S8yuQxuXfFdvO3sTyHEzKle+N3WPS9je886XHjidUOaRb7btRF5DOK4eacdMk02VnuN90IzmSwu+/L/oSedg93cBru5FeFEAxLxKMK2emYZVPB9Uu6jqbQurXbQVMriq1efhXOOXSj03INpmQwAgNebXnkz7Nu+BNPtgNHoAQ1kAVhAsw1rjqUAANEB4GApA6YCAPb2wuhiVEa/ewazdAbQdf9OSNkEloMiBvc6YGUm2myDUWqhkqiuU+d3BAocwCTDYJHWDxh6RzyCBsYcBQAILf9AjLk+AMCBbJfSAhhmu+EDCsz47wMAkKqHXhjoVSfOLuWzAExF6S/z2YUR4Kq2E7BAg6mc9lCkz3XgFrNwC2QE9MITJoVKQUtJALPmngODIAo3ZbDPU+PllAJOADwPR8z/hCFg0EWAQoC+BSCZXMyBaACg0HY8vKu/jNixl70ijwPLde7veBxP9KzA9vwO2IaHmGULAEAHAF66T/1noM+/g0KAZAcwzCbV3qYloBmWu7mNzIItj2JX/16k8splSuZjVY4AVP0v339pV/VDrMUHAcYCAOTtqBkGBHFYksBzsTxdLkqhYZ+BIJUuVQCAbvmRHAGmGQB1dMuJevHUcQpTbtXpNht+y+7d+A1sG3hcaP5tRx6J65PfhkVFV3hI5Ttw7+avoye7WY2+IQN2awTHt16NUyNvRdiYVm5ni+ayOfzkV7/QwsCjIfcK5ZwoAEAGZl1iUCSlLoD88jvxaNU1/fzbf0nUG6SP9ND74IOi/CsGwnj229TUhPe881044gi/FnLKDTETesK0j/rZFz+AgrzkXdDqz7/PjQkqOiudBQIx1AII4i+kBjaQAhu49w0R0v+1JVQVWMN76rsFjOdeTmhDTODOFUuGz4qHwRSDKz2Z8oC+DPUsPHT2ltA46yhc+u7PT+CZvDK7Husdyfbp6N2Jx9fdhjee+5FhJ/nA2t+jPbYER7YfO6zsaPlzP8fp7a/BrNZ54xofXpkW2fdRx2qv8Z4zAYAL//kHGMgXYDe2wmpqhZ1IIBqNlAEAX8RTHYNaAEUgZ+oAACAASURBVGR9seSLSugOZppFfObSJbjoVYsPKhBvogEAn+k2uGUlQr/9B9iDa2A0e6oMgJnstrByAvABAEnFhhQAYFowdvcBg9rXjoG4RSYAA33WTVMRPwTQCrBqEV270AxVzy/F1Up5vQIQkEGwEPB0kC+sAUWPl30aVCeM+3IuFXn78XYivZ3nEQDYrbL3oy5+oNYNoEep+gvFP6ADwNoHa4cSBSRQYWm6v+8WYBdUGYUwCjzAyqmj+VMiagCkCvBKGXhFB25qELDzynEhzOCfpaQEA4oaANAILMsKijr4Z3tqy1bFbtDADEX/XA9mWGX/Da6TD1oBArQC9K76IsKnvXU/W3T8m7/Ysw5P97yAJ1LPkC+CuNTzqyZl8C8ggBYBlM9FKFA7ApAJELAEtAxbWADd+X481fk8Xti9Cdv7u8QRQCj+PhHED/Ap/Ct90u+XCgAgfiU/wTKACgGurCfgCwUKsCBzSqVDQlDCMiyxFJTdBwAA6QrSj3SbBf+umipPAwB19KuJevHUcQpTbtXpNht+y/qyu3Hbuo+g5BYQmhXDhTM+jsXhc9GT2YqHtn5LRABlCam6LC9fgtUcxjFzLserwx8UX9LDfcnlcvjpL39ZUwkAM7FcfyIWlYVXOgMMAicjcFNMA+XvHRQhHM/1MdN8xumn4+orrkJIWxSNZz+H6jYvPHYPHr3lR8LuaEjYMjHgm1XpAFC4UQWr/DwRGxrsx6LUB6gwBLheU1zZQI3UT6ghkExQ2Gd8YM5UvwfqWVLOAFz472KphGzBRd9gCemchxnHXYhzr3/vIVUKUMs7ct3ulRjYm8aZJ50/pO8Q/Pvjyv/G5ce9Bw2JhiHfUQj0V09+GW87458QjcYmZWyajD5YS3vVex7se9lsDhf/yw/Rk8oh1NgCO9kII5EUqq0ItJom4tGIKKUHF6XtUUImW4BbLGC+UcAP33E55rRUSjXqPZ8Dvf5EAwD++aYZDP3sb2DvfAhek6VKAOgE0KSFABM2kAxDcbE1AEDNmj0poECqv9+2FjyTfTakAACXNecWw54hTSPvP7sJMOepoN4PoP21JKt/jFL9Dy4SfUUBkyUbWoOJJXQ1Wf6NcHeEsq/GdrUwsusASgzsA9aF/tcC2utg3+sE0KW+YXmnAAA6qGea3d5S2S2ZJdT58C3/xJNPR3WlLBAORJF0M8gUUBrIw8nk5B1mFTNAmCCIATPC4J/K/oodadDVyNUAiS9q5+sA+ACArGjBo6WdAAAkWRD8Gg4AuAUDnhlC6ZJPwb7go5NeauiXAuxJdeGF/rW4o/teFNwcIhT10zoArJaQjL+wASoOAcTo5fOyO4B61zP7HrPiyJUK2JLaioe3voCXOraoOyDOE1qnQdgAflegdaLu19oBwAcByoKAYtAwQiLLLwfQQIEo/4vYsGIkKBPiKgBA7lFAEHCkEgB9atMAQB0j7US8eOo4/JRcdbrNRr5tyzbcgD2pVTDCBmYefRzOdT+Muzd+Dtlinzy9oUgcS2a/Hat33oqM0yNBht0Sxuy5J+GS0CcRMVlgd/gu6VQKP//Nb2TQHS3o9rMSfm1+sB7/QLacT/0vFpUFz0SCAP6xWPfrX8/+Hi+ZTOLaq67GiSdUtCgOZPtM1X1lM2n89usfQzaTggGV/dfvViSHZP89xCO0bxwa7CungEr/JHGyMRbSc4SRWCsKAJjoPnSw3g+/PxeKqhzAX9I5pQfQ0V2E65k4+dqPYtGrTjtkQIBa3pF/fnk5FjedgZkzZpbbhRPcfCGLe1fcjGvOfucQRWi2Zc9AFx546fd483nDWQMHax+o5bxqaa9a9hNch+1FNtWbvvUrrN6xB3ZDI8zGZtjxBAxtYcYsXyIRk0m3sLuEbmsq6q/+yebyyKdSuLgtjG+87TWIRsIT+j6o9TonCwAQ29tffRR48VaYrWQAKAAAjRQCNAFap7IEgOMndQAiYfG7N7oyFQCAMWnBgMGMajgJ044IAMCMPYOqIeK6AgA0AsY81RRBVpWfjvWOBqyoKgnwRTJFH4DCerMAVyvU8zsG5kEhTZGM16CDBOc6kKul1I42gF6PPqfq8V7bFMr+SPHvBEpMudNOz6fnMwlE+j0ZANrer/qGR3gdpOVnAZtABhsoC+TpqpCBm8+jOEhgSo2nlqMAADOiQQ8BQjQAICUAAQZAtRAg/yYwgBoAAGIpeQNmsYjcOR+CecUNiMReGReSglPExvRW3LT7LnTlO1F0c4hapPMrpX/eXhEH1DoAvj4AM//ldQy6B6h7GLUInBjIlrK4b+vTeGrXamQKFFvQYAw1KoJsULIA9hcA0Ped7EGCEPzP8ioAgHwdFAwcwRJwWAkAr6I311dFXK11SDn81puIF8+h3orTbTbyHV7VcTv+vPPH8tTG5jfBGoggPdglD3Frw2Kct+DvMDN2HDpSa/H49h+iN7dJPEft5jDmzzoTZ0ffiyRfXofp0tvbh9/e/IdRM+B+MOFP7A6kDWB1kweBhvHW4tdyG/1J5oEM/uW94Xl41XHH49qrr0Fz8+TZ9dRyza/YOp6HJ5f/Divuu1XaJ67V/Xk+zBYkYiwF0MG9pwJ3mVNqWx7OFZLxiro01w3bJmJhax8BweENAPh9kb8pCEhWtQK8DAzmigIKsBTA8Dxc9NdfRcvM+cPLa1+xDjP+A9fyjrzvuVtw0UmvQ8gemskczHXjxfXP4LxTrhx2Ai93Pofu3f04+5SLDoogdPwtNHTLWtprPMfKFwq4/ms/xcbOboQammAlmyRLasRIR2d5TgyRMFlA1P4gCdfP4CoAoOSV4NDGMptFpq8XHztzMd532VniI/5KL5MFAPA6c/d+E6F7/wteIhdwAjAVANDIwN9WQAAZAPEoMJiFMVAAHIIBpFKTkW7AYCDMf5PibjeK1R+1k4YB3mYSMOeP3MQclK1ZygqQ9e3B4J5MDmEAtGqKvQ7Sg+uMFuhX1/uNePQuwO3SY9RoAIAFeBllGWgVFM1fInoKKgwCJAIUtlUAADIAJAYnM4Aug2QeiHS8rtsnkJKH56RRymcBt4hSwYJbMmA6eXh2FHbMgWmZcLV4sagEeoXhJQAjAQBF9nWTygHi0iCUf5tBaQlG0AqQwSgdHHIeMie+FeaV/4x4y5xJfwx8rY7d2U480PEEXkqvQ2exAw1WWCwB2QXKZQACCFQ0AMgCkFIAAQJMKQVgd6AYYMjgOGDjz3texNN7XsKm7t2iD8J1yOQb4ghQDQD4bgGBMgBhC1Q7APitJRiPyvoTL1Lhv/rEpA6AzwCpcgwYtRQgMBxNAwB1dMmJevHUcQpTbtXpNhv5lqXzPfj9mr+WCa4ZtWA2hlDqyqM5sQDXHfV1hK0KWtqf2427N34eqXynvEzMBhvNC+bhUvuzaLInf1A9GDrhzp278Mdld454Kn5ATlp+rbZ4+3NNQWYBBQFrseGr93iVUgPWRDsHfEJPiutFF1yISy66eNKpevW2xWSsz3v4y3/9MNIDFEyimF+orNoTi1iSNWCbBen//sRUgv2QgWikIggoIELEQoiBwyiTStbAJxMBYGEyLvQgO4b/LHEORT0Av8SiwMCqUMLe3iJyRRORptl47fu+BMsO0m4Psoup8XTGekeyL/5pxU246szhdbQbd66BixKOmXfSsKM9u/EhLG49Ba0tLTWeydRYbaz2Gs9VsN/t2duDy7/yU5nIm7EEjMZmWOEIzFhcMv3JRBxhmzafNkJ+Vlgzf3mPOPEvubQHLCKTSqEpl8J33nA+Tj1qwQEfr+u9xskEAPpX3obYH26AEeqB0eBqFoABa6YFtAYAAJYBxKJAOl8BAHhhLAPQASRBADfvUWoOZrgZlh0HfJV8DV4bPgAw0rjKYJ76AOG5qsmC4owSTZFR06a+G2n7mgJ9fTeUQETg1gyowN5QlPuhiw7YySoYAgBwH/zMA7LM1lPDYHugtt/fD/WhtCo/VehJ7c8X4FHor5gX0T/lnUhzAAug+J8dgk3NBSkmz1ZsE7nuWACA1hikFgBBGM+yFQCQLSmHAQIVdHHhKaU0cJM34eWA7NFXwrz6i4jNPGrSnwO/DKC/MIjVPS/jkf6nsCazDg0mAQBV6+8H/WVBQP1ZmQFgaD0AKQFQGfiQGZZSgM2D2/B813o8tm0VMoWckEooPDjEEUAAgKoyEN8xwBcE9AlvJHDIuhoQKHctVffPxWcASFsHQQAhlWjwwd9uDEeAaQCgjpF0Il48dRx+Sq463Waj37bHtv8P1nXdKTo34bkxNAzMxpULP4fm6DwUaOkSWHLOIB7e8h3sGHxGDQIJG7PnnYjzYx9GUlDsw2fhIPfCi6vw2J+fqKCf+vKDwT8t+cpZ2glqnmDwr/7t6wGMXppQ76lUrkkF/xO1xKIx0BXg+OOPm6hDTIn9sr2fuX8pnl5GjQmV8Y8zY6WncQzS5d9a+TcSMkG7vyAAEI8OLwlIRm0tDDmyaCXf1Q26BGBKNNQEniSDqaLjIkd7Kb2kcnS78LCjsyAB2ezjL8DZ179/As9icna9r3ck+2Imm8ZTG5fj0pPfMuSE+N19L96K0xaej7am4Wyw+5+7GZed+qbJuYhJPMpEzCnYljc9thKfvnG5WP4hGoeZaIQZjQoDgEF/MhETBgb/TQaABIwy4VZ9lNl/7qfgFDCYzsFJDeLq+Y3459dfjFgkNOnBT/CWTAYA4L+nBna8hNhP3g8jvxkGCWV0AoiaMOdYMFqZ/bcBllMRAGDdfLYIY7AIlGj9R3u5oQAA/y6msnDSDuxoEmZjI6xoDLBCWhU/ApgLpTZ92MKANzILsNp1UFw19nptgHHEvh0AaqH7Vx9Y+sS+AAAtRCj7Jl9+tw7KxU+Y4idqjyFGlN3kauvMvz5/ggpOSQn7UQg43y/gk1fIw7RNRXSgw4DhwXVsuCVa/RF8Vrs1QwW4TCQQxJbSg30wAFjfT60bR7sBEARgW3NnzPozQx1xhfJvOC5MnnvO0wwAF7mZp8K87quILn71JI4SQw9F287BfArL9j6Ix3ufgeGWlBCgDvbD2hFALP/KrAClAeD/bYsVoArkWX8fsaLIUwtgYCeWbnwUXeleFPT8jCCA6FP44n+cqYqLRaD/7UMPQO6RZ8LUYEBZz4+YFTVJ6H7BqWA1CFClBzDMEaBKD2AaAKijS07Ei6eOw0/JVafbbOTblnX6cdfGL6A3s0kNyI0hHDfvSlyc+LAMEtUAANfJOQN4atfP8XL3PWobggALT8SFof+HhKlR7CnZS+o7aU407r7nXmzasnmY6rWaiDlg8D+Ry//P3neASXKV156q6q6OEzbM5iBt0K7SSoiVhFBCSAJJgEBYAiPCsx98GBtjMMkGBDZgLOsZMMEYYxxJJoggBEJZq4C0CivtSrtabdDmNDl07krvO/+t6q7u6Zmd2d1J0lyYb1bT1RVu3ap7//Of/5z6wJ/Hi4moDudvWkWdmCx9kPnnPlUZw9hdFY/VlG7Ce//oj1/WrgCkRv7gSx9EdqBPsv+pJIV3VMAvYACVrEMAQCqu19gBSj+mfIse/4bxb8MJAMrzrAPp5LTAJ/sieL6UIKAmWRWCAtmChYGcKz9GJIKz3vgXWHTKmgkNro73iTwaALB17yZYdgFnrbig5lDsox8/+Q+49owPIcmMdd3L4a6nf4zXn1O1mD3e85ws3z/Rawqh7zsOPvfju/CzRzdCMyIq6x9PwUgmhQ1gxmMCAER0AgAGImYURiwOuoS45ZL0PccnhRdLwjwjpd3CPK+Af3jjBThl4cSW640HABCMj3y2D9Fv/yG0zqeAVr7UfB2AmREYs2kLGAHSPhMgDACIRZpZCwCItZ+yBCz3llDqz0uAG21qgpFohpGKAZE4YC7hgqia1Q5OhoF4egYQWa1k18NWfwLetKgSgUAk8ERMsAELwCMF/xCgs8a+seaL7ycJOIeVXoDN912Io82Jx8kC+mGlg6CVBCBw7TI81viXWXbCAF6JHNPSUI8w+UBtBFf6ikCJXTaUyJ9vGK+xhMCz/IyxXwJAngXZAMzsB1aAAXmByf0wAMBz4bnxc8cTAIDCgDq3oThgCACw04uhXfv/ED11cJnSeL1TOH84roOHOp/A73uewuHSYXH1SRiGH+AH1H9F+1dlAYodoGwCq4KAfNYNYQFEEdGi6Cr2Yd2BJ7G9ax/aM32qDJDzFUsEGfT7GLboAATZfZnkfFtAvySgKhqoWAD8CbL+Qv8PK/uLaKPvLiCjq1oOcFRLwEBkmGuaaQ2AkQ/BEz3xjPzIU3fL6T4bfO9cz8FD+76BXT3r5C0gWWpomHXKyXhD081I6q0NAYBgYUxNgG3dd8HzHBjNUZy66BqcG/9jyoJM3YEyijPP5/O4/Xe/Q09Pz6AFMamYpVJpTGj44cAk+DeDcv6YpimZoWARLmJIx+kKUBv8j73AYBDULl68CO98+41IJl96nusjGWbt+/fgF9/4lBpDULT8oMVNQ+j9lWDL8yRoV+LTapHH7zCTz/tHtF41JQAY9HGj85gGAKq9otbQXLR5yOWrgoAsA2A5wJEuC7arxFKv/NN/QpR1widi8T6SAXKCtzkaAPDrZ/8N5867GvPnVKnkHFvZXAZ3PPfvuP68Dw8q2+nq7cTWI4/h4lOvPcFnO/G7G4s1heO6+MqvHsB37nlM+lKPJ6FFTRgUAyQDIJFAczqJaCQq9H/WUEcSSaEEl3NZCf7LtiNBw/zmBOY2xdFh2yj1duOamQnceOnaMWejDXdnxhMAELD6x3+ByDO3AjM8IElqE+n/ERhzNFX/TzcUMgESZpUB0AgAYEaVQRRp7GQCZCyUshk45ZKU/0QJ0MSTiKRXQUvM9BXyRc1NBahC4YoBxmrFGJC/h9gbdAAIOwGoF/SxD/JwCQBr6939gJ6vy/z6EZ9YR/qF4G6H0gtgE0voQI9AA0r9gLUXrkUGVJEZDjjiOmSJLpRGKXtwfcBJKArdcORvkYQOLRKV7L2V9+DZDnSekwj5O9A0W+kA+BoA8nfXkuy4BKe2DwRwCiPGEAYAHFUPz3IAggA6xQp5+JAOgGgAlDy4WgLONTcjuvZG6OESjGPv5VF9k32k5mUNz/fuwFM9z2F99mk4XgkpIyrDRLL8DRwBlDigov7zc4IBzL4TEKAWSNxIoGiXsbVvB9Yf3IrnO/aA0nzBul7G7nAAQKAHEPotwTwBllAT2r8PXrks+aD9YgAoBPunR4Zn1FgCDmIA+PsMBAGnAYBRDKWxmHhGcfgpuel0n9XeNgb/Gw79EFs6fwXXsxGLtaBU7JcXebQ1gdcu/QSWmRcOCQBwbyU7h6cOfQ/bu++U75nz0rig7QNYHrlkSo6R0Z703n37sO6hh5AvFCpfDTKGzMSPleBfpT5Z6j3dGn2BeDyurKJ8Wji3JTJ/rCUIQfBPNoMg/MfhLtDoHCp+tXWdz7+TArv2lWtx2aWXIpHw1YJHe5Om6PbM+P/0a59G96E9kv2njV/SF/zjJaUTtOkLAABl/0e6f/j+cH2pLAHVIkktPoBm3wJwqK7hIoRsg+mmeiAYo9k8GTVqlSPE2ryFQtFFV58tz1zTojW49O0fnpDF5Ym4V8PNkWWrjFsf/waue+UHwXdMuMxkT8c2bNu3AVed+86a05ASqd3rocHBmmUXnYhTnFT7GIs1Bfts0859uOHrPwIlzlwjigjLANJN0FNNQjknAGCyBMBgCYAmDABFgy5iVsLE4pYkFrakEY3qyNs2XujJYGAgg5a+Dnzl+isRjVYB4vHu0PEEAHhtmUe+g+RtX4LbbEFL+DoArb4TAAFVCgGSSZWIcUEDLUsavM8AkKBSg8cMp+VCYyBKAED+24BTslHKDcDKqzp23TARSayEHmuFFoshEospizsKZrLGnnoNxmkKHOBLVqz0+J4V7jpg0EEg5Kp0PABA8OKS3z4AoOVUoM8mAbdfp02B08AHTu8C3C5/GxdgsM3PrDJs0vvL++CWLYknaQ0dkAS0WAmeE4cWyQNaDLoJROmuQL940QhQxyVu4JZtaAEAoLN23wcARHCBET4ZACEAoFKX7sFjKRaFWWgHyBIAAgC8RBn/PCdPfijeqJdsYQAo0EDZBRZf+zlEL/oAomZ8vIe+rJHVHKyhrzCAbZld+EXnnRiw+xETgT9AulQMH1TAH3YEMAMAwLcFJBigWAIRmLSphIacnceD+5/BYwefRaFcUtn/gMkWAgHIAKg4AgQTWhD8c0+k/fObYaaAcEJUhj9oQdJQWAN+tQivjwBAMFEKE0BduIBA4TYNABzDMByLiecYTmNKfWW6z2pv167eh7Fu95elNkvTI7jslI9j88FfoyOzVV7qC1aswbXNtwwLAHCPtlvGXTv/Fu25zXKAttWn4HWxzyNGGtxLuDEgXv/kE9jy/FZfIdx/3wlFWCkwyzvveCfxUB8Ggb8K6hmQ25Vj8zjRaFR+wotzfp3e0KSEjvZUguCfQMZIXQXCJQk8j+CnGoTW1qgHswT7LDheuM9SqRQuvfgSnPvKtcJseLm0/u5O/PDvPiDZItdxJbiPRJUFEPupmbWrlWy/J37CibjK9qv+IyjAQJ5iftVk0jQAMPoRpMqrXVm+ZXNVFkDRclCyXHT2WNS2kj4/74ZPYd5Jq48vezf6Uzwh3xhqjuSY6st34cnND+J1518/6FjP7v899FwSp686ezD9f9OPsGbBpZg3e8EJfReekAs+zp2M1Zoim8vjsi/8G3ozOcmcSoafOgDJlJQEBAwAvgsoBtjWnMSCljSWNploSzGw0VByHJTJWrEtHMoVcXggi3x3Nz58xmK86tTxF0ELunq8AYDe7Y+g6d//L9xEFnqTI2UAWkqDPs8AmgMbQFoC+jaA2ZLvAGD62WddZZfL9JdnQMwyAP43rfpYbuHAKSnLRceyoRlzAH2W1LQzy6ybMWjM7ppRRAmcmWcADD75IhYggCCADwboCwF9hnp3hMQdFa1rBA4OzJgHjS+tINjn390DhENU8KwWBf6WDKgZ5HN7B3D6gPIBOL6In00aPT9zmfVnkH8E0F1oUYIaJAmIHDzAQJ5Z/riNaDQFLeJBD3RRGfzr6tw8x4WdJyU90BDyoEfKIScAVRKg8UdACn+FYESh5SkuqAT+BACwlRCgOA4yVuV9oTieQe0CVikoDQB+7lo6tKKL3Nr3w7z8YzDTsybkfcRTF7UFx8KB3BHc3n4f9hX2I+9mESObh+dfcQAgG0DZAwalAGFHANEJED0AMgEiogdg6FFs7NwqrgA7uw6jZJUFJJB1WUDxF8p/HQAgY8JHtv26fxL/65uUBAgIoPbJ/wkjQJT/ffdHv2zA9wtQTAC/1QMAwRpmmgEwislorCaeUZzClNt0us+qtyxTasddL/4NBkqHoEejWLP0epydfhs6ctvk77Zbgjkvjte1fQ5zI4NVnetv/uHMFtz14ufguBbis9O4YuFNmEuk+yXcOjo7JfvfXUf/D6j/pB+e6OC/NiD3J1Sf6sfgmPT/KtXbnzgr3tDuqFT7le0ZRMOAi5zhrqU+6BdxGCL/vlBNhZI+JAKh/GqVvkC5BsDgd9PpFN549Rtx2qmnntA+nbTD0/Pw/JMP4YGf/IticriuT/9XVH7J7MerNn7s/7ip15QE8G8sESAoEG68JU1+CcBQ1z9dAtC4Z9in+SKfo+qCZqBAW0APnb1kx+giDnb5+29BPDH1ylaGmyN3tz+PQraEU5efPUjw9JGtv8bp8y4W684w+EjQ8LZnvo03rvkTmAyEjoPRPBmf1bFYU3CM5fJ5XPQ330E2X4AejUnWnwwAgzaA8QQSMROJeAyLZzRh9ZxWrJzVhJQZUarffsuWHTieh4xtoey62NrZjz17D6Iln8O/v/t1SKcSE/IuHW8AINvbDvMr10Dz9kNrYgmABi2tQZ+jAy1RpQFAJkDMF1QdKEh2XzQAhH5eBwAw+08QoEShwIBW7cGxHdi0vbNSKJVa/GhI0fgFBJf3tg5PPw3RVBo6wWzWfUej0OkgImDAAiDaVi0N4PNiBjT8kTw8VXCyUtMvUTd/DgDlnqo7ANl8FkF3W+lHULnfseGUe+FZh+Cxlp+gvG7Aq0TyzMp3AroFTdgMBrSoJu5R0XgMepSRKh1TKMxH28MgJVwFADjRl3PEA/i+VBFpIwBA/s5z1HgOUQEntIKj6P+VsgBm+v1glqEo6eoOoJsuNIuigxp0IrNlAgCGgAG5U98K86qbYM5YJGD6RLTAEaCn1I9H2zfgmcxm7C7tRdqIViwBCeiT6s+An/8OXALCGgCBewD/pmuGaAHQEeBQ4Qi2dO/Eut2b0FfICKOg0oiHiLbCsQEA3A93RxYAA3spL9RCLkPEdfxhSBZAYA0YgAD1+gFyXtMaAKMbhmMx8YzuDKbe1tN9pu6Z5RZx587PojO3TRC7lUsuw0WzPwRdi8By+Nnn0Jl/Qd48y1ZdiIvNjwq6OFzjS2Dd3i9jd+/D0EwN5yx/N86KD84UTb1R0/iMGag+vXEjnnr66ZoN2A9B9v9EBf/h4DrMLAgfmLWipOXKu7TBpBau4T9aMC/rBR80KBarpQ31+20U9Eci0UEAxFDnVN+zyr7KRblMoaJq46IpapowoybeccPbsHjxxFtZjfU4Zt/+/BufRceBF2URpmr5q4r/LAdgwF+r9q9EhBToou5hzNQRiykcPmgjAgCmXQAa3mL2ab0WQNFyUSzb6OpzUGKWUNew5JxrcPblg63yxnrcHO/+h5sj1299AKcsOAMzW9oqhwkWsr97+ge46ux31tA72VeFUg73bfop3nT+/z3eU5uU3x+LNQX7bevug7juaz+SLKkXiUGLxWE0tSASjyPe0oKlc1pxxoLZWNKSRsLQxdJzVlNa3p+5YlGe9jzZKY6L3mIJOzv7sXFfO3r7MzDyWXzk1avwzgvPFhHB8W7jDQAQhLK/gMFnqgAAIABJREFU+zaY2x6AM8dUTgBJHdqcCPQZ1AEI3ACiEmxrfVlF82cvOtFaAEAy5L4OAAUB6RLALKmvmiZka60VtjUD5UIBTqkIL/C4r7yAF0AToWTS/gmS69AYSMvPAhjmHAELDLK9DLoKqBIuVSA+ivtFMEiE/IK07xFYhSMS5FOtn4G4Qyq/wxp+VzLziiueg4YOqeVnkC+ikixPkOYDABEbespENBmFYZqynSQeuPagqJ9M+kMAAFIGYMNjdl7NVEMAANxFWdahDOZp8xeAGh4BWP7NYQmAAgCkBToAMQUS0A3A4LUWaS5AHQAXhcWvRvRNt8Ccf/p4D/1B782iXcLBTDvu73kUjw48hZQeBWn+Qgjx6/z571oRwMAxwBcH9B0BCABEdAOmZqLsWjic68Rde9djb98RZIsFtVYQmYewPd8wjgAy6qj+35h5Ij4CzPQTSAitOcURYCgAwKc/DAIBpgGA0Y3FsZh4RncGU2/r6T5T9+yFzjvx2IHvUNYKydZZuHrJl9BC5Nlvz3XchicP/qdMCk0L5+Gqti+gWZ9/1Bt+aGAL7tr1aXHPWbzkXFzR8pkJyTAc9URPwAbt7e343d13o1BUirdB4+KNwn+k5h8vAFAf+HOfpOKHG48RiP7JnDsEoh0uHeCCSETlhtk2CMSD74UDzer3SFXTYFCp2tccqD+30XR1ADoovQKudRSLQLInsrCCuBtce80bcfLJJ71kywGEbt3VgR/d/EEpzeF/c51OxX+hOVLLKkYP8NpSCtb6M0sQvlcEAOKxehGfozMAqNxMwcFqOcFo7uRLd9vgeSALgOt6xZLRkClaKJVddPTQHcMQ8axL/+hLaJk1Z0qVAgw1R/I6f/vMf+B1Z74bsQa1s3c/eSted24t4CvjONeF7Xu24PwzXvOSHBRjsaZgv/3koQ34zE/uUorf8QRSzU1onduG5lmtaJ41C62JGE5qSiIW0dEUMZGI6EiZUZjRCIqlMsqOi719WbzYncHu7gz6CkVYto18oYS0W8aypIabXnceVi0ef9ve8QQA1POqoffer6L1tr+HPS8GPWkDTQYwOwKjzQcAyJKiFgCV/HMl5R/PrzosC1AMANLLSUmXYJQAAYNNi2UAQX2zDwToTYC2WDHXqc9TKsIqFiXL7jGjrc8FtDZhdTHQD60eAK0Z0ObQc0/piFSEWzRhCoymcf+015OATwL7AXg2Ff7LAaseWoOyAhEM9g5A01jLr0GPRgQAIJvMiJqIRMuAmWVaWmj+IjVrqGNUrqcRCMASAF8HwKOBQKlcZSMIh99fSzGClLQ+6/kpMqfByRcQJb2fjfErwQq+eqkBwPsxBAAg90rKABQAwBKAcusyGNf/MyInTZwVYHAf6QZQsIpY1/041nWvR8HJQtdcKQUQHYCK+n816Bc3AJZ7ClAQ2AOqUgCKAUakFCCCvF3Ek53PYdPhndjRdVDZBgY0/SpRSFgssr4K1/r7AbxS/6/W8tePP5YBDAIIfC1JuaX8n5QK+EI6Uhqg1qk1pQDTAMBoHm3alpryhUYWbaPb08tn6+k+A/LlPty+/WPIWZ0wEylcseImzIvUIqFFO4NfvPBBFK0+6AkD5538XpwWe+NRB0q23IlfbP0QLC+PtpNW4NrWrx71O1NxA9Iz773/fhw6fLjm9IPs/2iV/8OBfjhQDwJiLr7JOAgo+UGgz6w/6/0Dyv/RAIfwvqVu0c9M1KC3kvlnFp60/yqdsErhZ1DOwN/PXNSBCEc7h+Hud7gf6rerHB8aWlqaceEFr8apq1cL+PGSa56HLevvw4O3flct1IJMvp/xZz+R/k/xr3CwTweAwCJQfc1DPEaAiLI9VQbASDQAxCkgPQ0A1I+tYIxSCDCbd+VZENDPckAmALUASly7akDr/JW49N03Tanh2WiO5PUN5Prx4As/wxvP+b+K3htq1BZ5eMttuOystw661gPdL4oWyspFRy8jm1Id5Z/siV5TsK8J9H7uf+/EbU89j5bmOJpbW5FubUa8uQVGIo5YcysihoEVLUnEDQMtUROmoaMlFkHRdrG7L4tNh3txpD8vLmr0ZCdDJR2LIp0ykTZ1WH3dWBX18NnrrghptIzPHRhvAIDvyM7N92PWd26EPdeAniAAoENr0aHPNYCmQAiQv03JtGudtM1jYNmgDIA18cMBAFpaAAD1ylU16dLoClTIQ4vEYBcXw/I1grxQ3b6UBehL4LoJX1RQPWuikD9E4/zPuZqAQf12lflYkOMMPIeWc7X7Ch9fAAEGZ9EeRM08jGgMJvvE9AV4CUo4OUDzRQIZ+FNwzwcA5Iqpwh+0MAsgDABQTyAAWdQVDgIAdLIPDB1eJgfLLotwpdTz1wEAvE8i0ij1574dYIRrFII1rmT9KwyAsgfPbIZ93bcRPfV1DdmK4/MUiDa/HIpz89M9W/BI51PYXtgJG0UkfUcABvumQXq/H/RLKYACAwJBQNEECMQAqdBPRwCdGhM62ovteHjfJjy891mp5peK/TpLQDmJekHA4JaIeLBeYyEY7p+GAAB3x3vhE0FEesAHyYQx4CgngwoA4AsDTmsAjGLkneiJZxSHnrKbvtz7jIHdfbtvwb7+xwSRO33ZG/Gq1vc3vJ9PH/oxNrb/SEDBGSctwltavik1RsO1XLkbv9z6Fygjg9kEAFpeegAAA+NHHn0UL2zfPiiDHizeuM1IWhBMhAP8cJAu72Wfii914H59Z5D1JwAgSOoo69jqj8txEW7KVaBcyf4GtfwyEYSON9rjjqRPRrpNUzqNM884E69+1QUw6d/8Emt3fu/r2PXseplJeb+Y/Q8y/vzvWgcAbqY0AsIWgAIAUBegrgSAXdVyFBcALhXqLQVfYl18zJcTPD+ZnKMyG35yoz9PLQAXPf02DbFk8Xr+O76AOQsWjfoZPeaTO84vDgUAbDu0ET093bjgjMtr6Z6eh/5MP1449BhetfrqQUd/btdTmDNjPubOoLr5S6+d6DUFx5Zl2fiH2+7D43uYhWUwFkMsmYTZ3CxigLGWVglclrekhP7fasZkgd2RK+Dpg91oz5QkYBBwyvWQiBpY1JrE0llN6Chb6M5kUOruQr6rE5++bC3OPXXFuI7P8QQAghE30HMY6S+cCzdZApp1pQNAAGCOoWwBm6gDwBIAA4hFgUwJWoa2f1GVGQ3rAIgoXqAD4DMBeCARQmMgmwL0xao0QIK8wH4lsNMzAG+l0ryhjR6tgh1HSgVUGdx8eEhWxO8qL5jjeXwEAMgC7hFovhgfxxYBB/4EgoUsQzBMsg+6Aa9fORcEQAaPTwDAzQGoBQDkHRhmAQQMAH6gs/6f/RLSAWDyMutBd/y1EoWoDWoQkCWgmAQCVBQzsEplAbw0331FFP1DDIBBAADxDZbCGdQBIADgCXBAVwAKOZK6VXzztxB7xdvEvnGiWhgAaM914YWBF/Hb7vvRZ/ciqZFVGa7/ZxmAKgUItABEHDDMAiAIIIKBigFgaIbMQ08e2YwHDzyFjoF+lB1LtpF5KyT4NxQAIMOa7yDPBwEadJawBHwtDNoCSvNZACwPqGcWkOBBtkIAACg2ADANAIxiJJ7oiWcUh56ym77c+6wjS4G/z8FyC0jMnIlrFt2MFqMxtb+vcAC/3flXKFoZRGbHcMWCz2Bh5Oxh7/1A6Qh+ufWDcDQLC5e8Eq+f8bnq5DdlR031xLk4e+rpDdi46VnYdYh8EKgz+D8a/T+c6ea2/E5AtQ5+13dX8J1A6K+akT82EZvqOShE2BG1YBXNBNcSBhyC85nIoL++T+iDPaetDVdefjnmz58/rovYsRzOXAR+74t/jnxGCTZJwM/svk/vp9AXHQDqg/3mlALowqyARgCAMABoJyilFY0bj9mUUiUHk+mej2W/j2bf7J8ya/+5uPRbvmSjbHvo6iULgE4MOoxEM17/ga8gMkr67mjO5URu2xAAgIff7/gV5punY9mSlYMAgBf2PQfXK+L0k84bdCr3b/ol1q58DZqTM07kaU6afZ3oNUUAAHzljnV4ZMde9TybMSRSTYikU4gmkjBbZ4jq97KWlARCXZkiDvXn0ZEpyVpbfMJ1YGYyhsUtKZw8swlGRENPqYxdA3nk+/tR7u1Gvqcbq2Y24ws3XIV4bPyYVBMBAMjzevPF0Lueh9ZGHQD4AICuGAAUAqSrSowAAPtCg9bOgLmBDgCDykAIUNwBGND7AIAyQ4YXmQ/dS4Uo7v6QDexYjFVAva6S4knD8+bD09JwRaBPZmQRFzzWprNEz4jAscvQsR+6qQR9WWJXw1AIH8DrBSj2J0G9SP2rTzkh6FTUo0aAKn8CywB0f+0gFnyMXEM6AJL593ceYgG4RRtuRQeA4EBJARGMdOEI7d8uUI/AFa0KAQBE/V8B3mI5J2J2fnDPXWgeXGoz2HVCgEVbtldlAA4GXvu3SL76fTDMxISzADgLUwvgcL4Dt7Xfi72F/Si5OZg61f0Z1CsRwID6HzgCiECglAhoiIoIYAAOGBL8EwSIGXHsGTiAjZ0v4KnD25UgYLDG8xX7/RsrVP1KC8QtffyKNP9BloGh8WK4uqxTAtYox63r0umBwEH1MSAhhA4awgAIlbfIOqO32BeuTDjW8f6y+N6JnnheDp32cu+zh/f+M3b03A3N1HHpio/iZPPiIRf3tPa7e+fncCT3vLy8T119NV4V+8CwdeN7ezfg/r1fENjyjOVvxnmpl5bwUzabxX3r1uHgoUMNs/+k1AfB/FDPUzjDz1KBRjT8+u8GoADp/gQAjjf4r5nnxTKu0TqFoECtxeCkfEd4EIHA1atW4RVr1qCtrU10AqZs8zx0HDqAW7/6MT+jpACAcHa/8t91wX6ziAQGFoC+CGBUQ7zOBUDo/b4LwHA6EMmELl7E0wDA4NEkixsNGMiqxbQC0TzkyjYyORf9WQprKfrkK978ESxeddaUGJJDMQDu2vhDXLTyOqRSyUHj4Z7nfo7lM0/HsoWra66RfXLbk/+G1695F+Kxwd+bEh1ylJM80WsK9hlLKv7pdw9i3bbdsljXolHEUk2IppsQTaUEvLcsB17JRntfHnlaz7Em2GAmV8OiliTWzJ+BBU0JlB0PludiwLKwJ5NHbyaLcl8frEw/8n29sAplfOv/vBnLF84dt+d8IgAA3saee27BzF9/CeV5TaoMgAyA2Tq0Wb4IIMUACQAkTCAeAwYK0AaolB+p6gCIKL1SmK+UAQgAEARPHjzNhKfPg641qYm1nqFHyr95EuDx8zD7zhdvRRs0ffbRbf/qo6Wj5QKEi70HAIV9Q18OOUdUgnxvQAX5BqNq2s36WgUCANjwnA4l0EeGgF8GEDwqXsRT2gAS7dWJAYbLAMoenIJiAGicZyKU7+exHDi5DNzCgIAMEaMqdkvbP6GWExj3RQClVIOyAQ7ft+p3AACISGDgBFCqAgB9a/8MqSs+ikhyxoQCALx2xQTQkCln8XD7k3hmYDN2lfYgZVAQUDn+sAyAAAAhfs7JgTZA2BEgsAdUloC0E4zANGIoORaO5Lpw+66HsK/vCMrUp/Jp+l7AqqhZFIbcAXymgFL598dAmDngf68eAOD8SLFcYQAEwoO+aKBOUKAu9SBaAdMAwMinxBM98Yz8yFN3y5dzn/UXj+BX2/4cjlNG25xVuGbhl2Bow6P+z3f+BusPfFdetnMWrcLr2z6PqNbY2orUn3t2fQEHB56GHo/gNcs/jpPMV0/dwdLgzPOs/X+AAMDBQZ8GNH4G9cMFVSpQqAUKGm0fzr6LCn40ClL+ZbIcJeX/WG5CcPxKKYAvwncs+xrL73DiCJTI2T8nLV2Ktee8EkuWLhYq3FRr7PcN99+OJ+74YYU8yrHVnI5WsvHcRgX7tWOhKcnxUQsARKOalA/UzO8uGQTV/TXuIzoIaDCjocXXVOvMcTjfTE4F+sHzwjKAsuWhb0CxAVSGLIk3/MXXEYmOX5b1WC+90RzJd/sdT/4Abzj33Q3fPT9/4l9xyfK3YPbM2iDStmzc/sx/4E3nvFfeXePx3jrW6z7W743FmoLP+3+tewK/3LBZPePRKOLpZhjpJmhRE/22gfa+HAxdR5KBqv8eaIrHcOHJc3BaW6sECP0lCznbRtayVfCfzcHJ55Dv7kFfTz86jnTCKpfx+RuuxA0Xnj1ugdB4AwABgN657VHM/qerYC30AYBmHdpsA/pMlgREAJZFBQAA06xRE1pXFpA4VAdcQ2nT2YEQIP9GBkDtPOOBdfxzoGmtgwEAVRANRBcBmOEDAErg1hd8USUEGktmAnp6FVyoHaf+94I/1gfy1Z2GvrYPcLODdhM6AfUZBfmcQxLsy2eGfy4CALiA3amAhKBEIOI7CPAyCABIDQr/5gMBlX/75QCqGh1e3q+DZ3/rLIMowymo4J+fMPOvBy4GPK8wAMB/i8gF082QQF+iZblHHuQ28LglQKMVYAgAGDjteiTf8HlEmieeORgAANRz2z9wCI/0PoXfDzyJuGTxlfkDnSD5TPPfQzkCiA4A2T9kAwhzQIEAET2Kgl3G+vaN2NS+E7u6DgtzgGF4BQYii0ICeyXaV6FsBKUCogXgDw1hA9SiTSIrIcYLKvBXLFKCZb5NZnCgAFBotI9pAGDk09BYTDwjP/rU3PLl2md8GB/e903s7L5XaqMuOPX9ODX2hqPS8y07hx9ueTccx0KspQlvPulraDKoUDu47et/Evft+nt4noPUnDZcveCLaNarzgJTc8TUnjUXwo8/8SSe3by5RiAvoMwXi8Uh1fWDACEoERiK6s8jBp9x0Rz8HEut//H2eXBdBAGEEnm0DMPxHvAEfb+5qUlEAs8844wp6RRw+3e+hH3bn61i5GQAkKLqB/eNAABOvCwLqAUAAOomJRNGjZq/lBRQRLCBc0P4FkR0D4nE+IFOJ+j2j9tuxCnD8pT1n88CKJQdlG0XAxkbA3nltEFHhTVX/RmWnjnxqtNH65zGAICDB565DZefM1jkj2Dm/z5xC65b82GkUqnK7jnGegd68PCLP8G1r/jTl2Twz4sdizUF++6X6zfhPx59WmqiLUTgGSayYu8FWD5tORYzhbrfHDexeu4MrGprwUxmrzUNBdtBxrLQVSyjI5tHJpdDKZdHT18W3Uc6kCsoGzg4Ns6Z34p/fOfVWDBrRpWqfbSBchyfjzcAEJxqpr8LyZtOh9ME6C0AmjRoswzos3wAgO9YsgDiUfXipMBs2YXWngPsqAB5EmSyvMeylbAc6eakldObXiz32HR4+ixoGq3+JJpWLICADUAGANdRdAMQzYBwwOVT7rWTAFB4z/9v2Y8PKA4K9BvcjErdfmD5FmgRHADc/mGcSYJIzQLcA4DuK5pKoO/b/HHfVi+g+xoBpP+HRAA9/jc3ZUra1xsQIIDBOLfj5wQMInGAAAD7jln/chFusRduKSPAgU77S6rhUycgYEqEAQA/8JdgPygDCAMAUrngQGPdP4UAQwBAYcFaxG74Noy2Fccxkk/MV4Me5/oyXyrgib5NWNf9GPrtPniwEGUCiNl/+SHdvwELwC8VEABA/q0AAOo3xcTCUcPe7EE8efh5rN+/BY4IPHtCxZeRxeBdSixClsFBkB+QVHz1/gAkqMniSzmBGms2WRcVcRxlFVhDOHE9CAugAjb4T8k0ADDyATUWE8/Ijz41t3y59lne6sFvtn0SWasD8TlNeOv8byOuNx/1Jkb1KH6z/TM4mHkaWkzDxUs+jhXpi2u+xwc9W27HPS9+EX2l/ZQqxYpTLsVF5kdA2tBLre0/cAB333efUP2DxkCA/UC166Gy+aq206rY+A3HEqgX+ZMlxARF3wFjgeUAE3UOxzKGCAJcevHFOP2008cts3Us59noOz+65SPo62yvoYeyHj8YBwoAqAICamk4GACQpajuIVUXxHNujkU1sRALHCQanQeHXDqp6kQnaPidqC4dk/2omkcgm6+WAbBvMwUL+ZIr5QGME9h/sea5eN37b4YudbeTtzWaI/P5HDbvewLnrb5s0Lu/VC7i1se/gj989V/XgG3sm0Nd+/DCwfW4/Oy3T94LPs4zG4s1Bfvuzg1b8MXbHkAuX5LYRTMT0OJJ6LE49HRagsxkMoa1J8/HSbOakTIjQg1m9o3B/4BloztXQL5YRDFfQHd3Pzr7siiXHbjiKc/sNeuobejFPN5wynz8/buYFBj7uWaiAADOYaWvXYnYwY1w2+LQUh60GZoSAqQOAAFUAgBkAlCzgyBANA509UHLkB3QJPXLcKiEb/u16Mw4G9B8ZoCqTWc0NBOaSwCAgoFBEXRIMdSgVeBSP8APAQAicc//L4HGbQQ0CN4ZIUHBRuO2UblBsF0ANHjtgNt9dKBHArj9VWV+7ocsACUKAzgEEfqqQEI9CCAsAH5HCvPVD9PZjEXl7wQCokC2BDdjwylngVIOnlMU1oEWY6kjN3Sh23UAALuXQWYAAPjaAKxIkIPyc9Fm8aCbbkMAwE4vgvGeH0FfcOZxvgFO3NcDJuO2/t14omsjNuY2I+sOSCkAu0/U/31rQLIAqAsgoIDU/kN0ABRLwC8REACALICoaAIQYNjQvhV37VmPnlwWtmsLuCDrhwAACF2O1PyHQACBBjRV688f0QUIU/n9+2I7gXaFv7OACRDaN8VJyQ4IlwNMlwCMYiyNxcQzisNPyU1frn12oH8j7t39Rbi6jbOXvx3npG4c0f1jfz3X/mv8fv+/yISxYsVluCT9l5Xvuq6Nbd334LmOXwgIwG1mLViGy2d9BmmjbUTHmGobDQxk8Itf3ybBvrw4faST2X9mw4YCABj8B+UBwwXS3B+t7VjrP1xwNl79FrzsbfoXT7HGjORb3ngtli5dMnXO3PPwH597H0qFXEWYgUQ9xQBQrSEAQJZAcrBoH7+bbqANwIVCKl7Vk2jYQcI8IPAwDQA06h8Cf3yW6QYQXlH358uwLA+ZvINcoVrje9rr/gQrX3HhpB6L9XMkx9qRzoPoLuzDGUtrS7oE/M33454NP8N1l7yvZjHIz3Ye3Iy+gR6sPfWSKQUejuYGjcWaQgCAp7bgg/91m1h9uYYJI64AAJgxRNNpzJ07CwvmtKI1oSwASfu1XVc0KApUlS8VwRKMgYEsDndlUbAc6PGEKL6TVcZgg3W6brkM0ymjKRHBB89chLdeeM6YzzsTAQAErLque76GWb/+W1jzktCTDrRWOgHowIwowFKpuA8CUAiQaVeTWeoytCM2EEkBVI23GfQ7ALP/4hAQARy/DEDUzxh8tgDaPDWUCBYQFGCUJbR1iuJFAO9k9d7wat8fCs6dDc0gQ4A7CKwEjwIADMsQCMCHHrjOEcF/hm9EIfYDyCuaP1tQBiBfzimRQAEWyA4gN90vAxDeOsETcvjJXydDgP/h0/9D5QIYGECpqyBq/xr7gZZ3cT/dzXoLzxkMAPBSKOgntf9+CQDnRcnJkHrgAwBOAwCA965E95YYrHf/FLEVF1Zr24/WJeP0eW+xH7sH9uP27ntxqHQEJnwBQBH8U6UAUVao+A4AChgIgn7fMtAvASA4QBaA6AHoMRzKd2Bz93Y8uncLOvN9VQBAwGyvLluvMvcV8T+fARAIUzKAlyy+IDq+eDQtq8U+07dlrCxa6pgACp+BQTAtkIqYZgCMfISNxcQz8qNPzS1frn322P7v4vnOX8NMpfGWFaTxzx3RDWR/Hck+j9u3/TUct4z0SW24vvW7skDY0/sE1h/8F+RJBRPlWiAxpwVXzv8s2oxTRrT/qbgRA/2f3Horcvl8hfbLQCAABOqDe5UldMHvDUf7Dwd3yaQSzJosGXeeN90KXLcxwDGZ72NLcwve9IY3YNHChWO+sD0R/ZDp78P3v/iBGlVGlYmv1lBzom5hzWqdCGAjAID3rilVa9/oz9bKCnCY1L767rQTwHD3lX2Uyztw/UyJMIHKDkqWI2KABAHUilRDes4yvPaP6IwyeVsjAGDrnk2Ix00sm39azYnzWrsyh/HU5odx9asHZ/k37XkIUacFpy5bM2neZSe658diTREGAJjVc40IoskUUk1ptMyZjdbWJrTOapUsPt8FLBPwKNhKCrpjw7IdZHNFdPfnkSu7whow4zGpp6ZAGDOEjuchZuiY1RRHzDSg2SWUurvx8VefgXNWLBnT+zURAEBw37tf3IAZX7kcNgGAhKOEANt0aDNoB+hn/wkEsOiadoDU7Si50A4UAM/0HQJMVWcugY6hygOcSO38zjp+gyWQIWBAgn0lYCd162IVmAJYEiDMAd4/RrYMbJOARocmggxHC/zrRrW8bpgyDgJ31tf7/44yy35YWewFfwt/XTQK/IjM3g0U+9T7y7V9NwA/2NdLgNul6PwM9nmZZE0EGX7x4SNowL/zmvzrYgdEPcAqwc0X4BUHYPeW/ODfgE5Ni8BBgBG9fI8sAHa4H/D7AEBFCFDOGfDEKMEHAAgG2C4MMhDY16TR8G/EYUqagAC5t30fqTOugqZPLn0Sy7HQU+zHbzsewAvZHeizehEzGMCHgAACAH7mX1kB+oCA7wYg4EDFGUBpAdARoOiU0FHowh0vPoZdPQdRFGcIAkxqDS/OCjXikpoo+YebZP1lmBAw0IUJoAAAV1gGXiD8F1TEDAMCkAHAeyJAwjQAMPLpaSwmnpEffWpu+XLsMwaft279E2RL7WibuxpXLaCQH2vLjt7YX33Fg/jV1o+h6PTBmGlimX45jgxsRMY67NODPOhxA/NmnYFXzHoH5hq1i8SjH2VqbUEngFt/9StQEDCo+2U5ADP8Q2X/A6u/o12p0Kp0HYmEuj+TCQAgu4FexUP6xh3t4ibw86ZUEy5/7WVYdcopFSHFCTydIQ9N+ujOzRtxz/f+USbTinOSBqRCAIBiAAwGAMQqsM62j9umEjqMOjV//p0AwNHYKIETwGQaj5Pt3uULLixbsQEELKMbQMkXawESAAAgAElEQVRGvkibQBf5op/u8Dxc8J6bMWf+wmGBl4m8vkYAwIPP3YYV887CwraTasYLr7W9fy927NyBi1955aB3wxMv3ov5iVOwaP7iSfMuO9F9OxZrCvbrr9Y/i098/zdIJ2NIxE20trUhmU4iMWMGdAZ2Qe0uYxoJHG3J5vf259BdcFFyPGixBBLJBEyTArL0BqehmmrLZqawbHYzUgkT+/pz2LbnAA7uPYhrl8/Dp95yCczo8O+G4+nHiQQArMIAtP+3Fm6h1xf/C+kAsMyq2VRlAKahsv1kAmTL0DpZE89AmIFtAjASKjhlBtNSAEClkSKtp6BFFlIRr04I0H+rEzyIUAjQFwpUEZTahQS0DGTJEIgAoXLDyjHEhtjnhfOPDL4jVNAXzzj/M/+/wyCvqBjupTpb47lcTsG393O6AKdd/XfZAqQWn2lgAgosbehWIoEBkED6vckouyaCVAE9rQMJFLBv8gPS/54jfn6w8zp0tww9kfaFA/3yygAAYFhvs4Df1zOQrL/vBBCo2FueAgB46oyGfSFAEi046r2yB73s+DoAOrSihd6r/wkt598IjRT7o1MijmfIj/i7ShCQ+EQZG7uex+N9G7EhtwlpPYYYM/kclpUyAGX5KQwAOgPQCYTDU34rS0CG5hF+T49ISS7LAWzXwX37H8Omjp3Y29MpDKKKFgBLK8LGFOR1DQIAVP2+lLsw/18HADCo5z7oijOoNSgH0B0dGh0cpgGAEY+TMRGfGfnRp+aWYzFZT/ae6M7vx23b/lxejKeuugavSr9/kAXHkNfgOtjWcw+eOPjfsNw8NFKzCP4FtFZNQ8uc+Tiz9QYsTZyHGG1vXuLtSHs77rjzTpT8SZkAS2DnNxQAEAj/Ha1ruPCLx+OTSjE7KHHgpE6QY6q2luZmnH/eeVhzxplSYjEZG/v6oV/9EFt+/9ua+v8qA4BnrYJMycwLNd8X8ZFAn8J+tcCRjKmYDjNayyjh39PxiCwShtOjiEToIjDtBDDUeGE/UgiQgX4AAHDbgQL1PjwJ/gdyBAdZOwkk25bjij/+7KQNiBsBAD9/8l9xyYo3o23GYMXs/V07MNCdw+mrzh7URY9s/zVOa7sIM1pnTNrrPd73wFisKTimbn/8WXzrgccRj0VFsMswTUSTaQlUjERSwEHRnrEtuI6LgYEcOnoyKOkmjFQasaYmAZLNSARRKSdTbimzEiZetbgNc5sSsF0P+zNZPLTtIPYe6oCWy+CCuWnc8o7XoTk1dv7oEwkAMOjM/O97kX7mdjizEtBSDrQ2A3qbARAAYPBPzZSUqQCAuAlkStC6bAUAOJoS/tNNaBET8KKVMgDP0sXHXoJcjZ+TaTnEmogvg+hMwFngB9VyQ31V/UBufbkSymMcRUaCaDdUwZ+asRsO8utZXWHRQMnk7wHcktKBaNQqQEQ/4B5WSv4Bm4DBnlUCuBZwegDaBQoQEVgF8rokFa8aD8ESAM+Cm8vB7u+Ha5VkDovG6KlIYkEEHlkUlfPm3/21BqN6YQD4AAD3KfZ/1UN4FgEKBvkqM61rHlzeIzEwoJigAgf0ihOAAgB6LvhLtF7xUWhmatIAAMFVMUjvKvTg8d6NuKf7YVUKAVfq/oMyAIIBhHo4hwe2gEoAUJUJiBuAlAboPvNHlQIQFjiS78SGI1tx7+6nfH6av24Qk4o6ECAQBqwo/5P6L4WBNaKBAQMgsP7j8yIMpTAO0AAAEJFA4lHTAMDIp6OxmHhGfvSpueXLsc+e7/wtHtv/HWimhstWfxInR4avQXU8G32F/Xixdx129N6LopWpJn0J8DY1IVZqRmvrQiybdTEWG+fBJBr+Mmmbt2zBY088IZR4tjD9v/Fc6lUAguG6iBNiUPs/2ej/6ryVP/VULAMI+p1ZrbPPOhuXXHyxZLgmY7v16zehY//O2hKASh2/mqRdMgCSrN+vBvscP4mYjmhkcKDP7EAqqQLQMGBgRnQkSP8dVuFPgQ1sk4WRMpnuG/vdsj0UigoACFY7maItTICBLGuyFStAsiWRKF7/wW/CjE/Od2ajOfInj38drz/1PWhpah00Bl5sfxZeMYYVS1cNui0PPH8rzl1yNVIpVdL0UmxjsabgmLp/0wv46v2PQ3dZr6zygtQBoDZMEChRPL3AQGaggCLHVzwJI5lGPJ1CKkFqvyn9Tg/xmckYVs9uximzm5GIGjiUKeC5I73YfLgbfdkCSrkckBnA+XNSAgC0ppNjFhRNFAAgmh0AOh/6b8z++cfgzKeuggOtxRcCnBEByKyiDgB/mEknG69rAFqe9Ghm+gkA0PrPhUYAxmyBFo35n0UkKypAoAAAcwDPBwAaBeXmDMBZpAJxRnNsRHCDwFyfCdBJSV4ddc/PSJwA6h84Ee+zAH0/4OQalwCEv+P2VQEA/p3nSFVTZtJl8dOrQAA5bwbwPqAQLVb3wvFbysLK9cEpK92koEXjNox0SgAAe6AqqiyRu1bLAqgBAMgACOjqXJnUAQDq3KjN4AMAUV8IsBg4ASgAoO+0t6H5ulugxVvGbKwf6zvPlfWWjS0DO/Bg53rsKx5Awc0hbjCbzwBfZf0l2BciiK/+31APQJfP6Qpg0BbQ12x4oXs37t37OA5nepAvF8UViE2IFr6wYuX8B4EArP5QAsGyNvATEwQB5N5QH0D0MAN7QX9PoilQ6wqgDjoNAIxqrIzFxDOqE5iCG78c++zBvV/Fiz0PIjLbxFvn/yvSkcCaZvAN7CscwKaOn+HQwEYUbNb2qwdT1Enl5e7h7BU3YmXiMiT1WTBI6XoZNS7EHnz4YbywfXtF/I/UeDIAqpny2g7h3wOGwFBdxW24sCMAMNmCf6E02zai0ahcY7lcmlTnONrhx+lq3vwFuPw1r8G8uXMnFRuAVN7/+fz7UchXBQCD66t3AUgnmNWrDejjpgYzOjhbTxs6lgfIRB1aSPK5bkkoIGSoAI2L5qY06YPTAECjsRZQ/lkGIAt/fwVVpA6A7YpAINfM+aJaNDNDuPi8t+EVl1w9KcsA6udIZp+/t/6zuOGsv0YqmR40TrYffBYpoxUL5y4ZRClet/lXePXKa2CSRv0SbWOxpuCYen73AXzyl/dCl7palUKTZ5Rif7YrQXve1mB7OrxYHAYdApJJJNNpJOMxyfobho4ls5pxzryZmJ0yEdc1EQN8vrMPmw/3oTtXhGVbyBWKKOULaIm4WJbU8DdvuBDL5s4eM9BmogAA9Wh6GNj5BJq+eQ3cVh1oogCgAW2OAT2tAc0EAZj59wEAOgH0FRQAQDp/wAKgG0DZgWapYMY24jAiMyUIFhyQldUUQtZnVcHc4N3LTD+1BRLUcVgWUvkPPSTCBmgFNOoIHAU8C1sMDr3ICH2ye3gAQDjgDKAZiO9iMb2/FnRU9j04Hy+jygDE1tDP4PPjSBGeVYabL6Gc7VcBesSGFlGWgjzdSCqKSJKWlSridAoWPNk3WyMAIOQEwNOjtZ+YBDC7z3IEXwTQxyYMm2J0ZEuQAeBC477rAIDCogsQf9f/AKnZkw4ACBwBOvM92NG3B7/rvR+HyoeR1uOgPW+4FIBgQOAEoICAqiggA3PFDlBsAAUCGKIH0G9lsDu7D3fv2IB9ve2I+g41fEb4zpFM/lH0AIJBpXuKkShN9C65DyaMfJ1IgmahNnjf0wDAqKbIsZh4RnUCU3Djl1uf2Y6FO3d9Bh3ZbWhdshjXzfzmkHXqndmduHfPF1C0SemS5QbMZBIrZ1+OQ92b0JvbKw/2Jad+FCuSl07Bu3/8p8xA/p7778e+/fsrdN8AABhq7+IVXi6LQ0CjFgT/DLCDOrTJki3juQfnH+gS0A0gUD8//h6duD2wv885+xU4d+1a0DJwMjSrXMZ/ffaPQBudGt6cqPFXa/6lrj9uDKrr56IgGdP9hFF4wvXQnDYUw5SRvN+ESZBQFkPDAQDUH2C2YbKMy8lwr4Jz4L3g7aIQYJhdUbZd5AkClFwpBRjIM5Or+p6MgWs//l2YMSpmTa4WniPl2hwX31//N/jDV34acSrR12UiN+99AvOaT8LsGXMGXci9z/4Yl51+w6TW3Tje3h+LNYUqK7Hwp//1S3RmshL0c0FdLJfR018QgT8takKPJ6FR2T+RhJFIId2UhMm/6wZmpWJ47YoFeMXieYgYOvryRTx7sB2/39eF/kJZtNsc10GxbIHvdDoKNEVclAYyuLDFxJ9fdZFaBYwBc2MiAQBekzNwBOV/ux6Rzm1AaxRaswt9riGOAFIGQB0AAgDUATCjCgAoUPCPAICuWAAEACwGlirgcQY0OGUbTiwNszkFg6wAAgAR3w2pvh9J5Y+lgcgK5QigOrs6HAN1fZxSCxAcz/0IbAK9vTzhozAAfLcCdydQLgKuT8nn8XUf0HMLgENLQVslikjtt/LwcmUUyxmpu9c4bzBFHXWgUwxQjyGaNGCwbw1qCqkI07UsuPmg+HwwAMBtdMtnFpABIF1FMT9XAQzEKAgG8L4QG3BcuCTIOx4M0SsYDABY6SUwPnAHtBYKBE8+hhJBAGoB0BXg9o77sC27E3k7K+KdgfBfoAdQKQvwBQFJ/xcwoPKbLAEG/6z3V6UA3H/eKeGu3Y9iS+cudOcyFeFAYR1JJr9O0qGOCSBliNQDUDqCyhFAli8eXDjKXjAAAcKAQqD8z7/5bboEYBSz0dEmHkFgaINRRwkd7hCO7WLA9tBi0j9y8j0Qo+iehpserc+Od/+T7ftFO4M7dn4KfcX9WL7sNbi0uWrhFz7X5zvuwBOH/wOua0mGambryVg+4zU4JX0ZksYM/PyFD6M7/6I82K857RNYllCLg5db6+vvx/3r1qG9o6Ny6cfDAOBLkpZMsVhs0mXV1QTgibsBgQlqEwSNgAZn2bFYHI7HmOJ1iXmNoeHcV67FRa++UO7BRLdiPof/+dv3KRudEMWTdXTN6Srlv0r3r83285WdTgwGAAQwSCoaYA0DgPoApoFYRGWthso0MQlGHYGper/H8r7KQscFsnUAAAWQMiVb5mBaARYIBNiKyk2ewKve/hnMPWn1WJ7aMe27HgBghviHj92Md77qU8ICqh8DG198BEtmr8bMltmDjnfvpp/h8jXXv6THzVitKTiuNu3ch0/deje6BrIoliwUi5Zk5oxYDEY8BS0Wh55ICQCQSCWRTsSwsCWNVXNaceqcFsxMUawuigP9GTy88yAO9OfltcL3CZkdEc3DwhkpLJrZhB5L2QdauRz62jvw1pPn4MZLXqlKDk5wm0gAQK6/lEH/7V9E6/p/hzMzBi3tiRWgNptOAGErQJYAxIB+AgCMYhj8+2UANkEZDTqz5Kw9LxuwCw5KvRmZG2nVqKcWQkufDD0ag8YaeoW0qt6UYDwKJE9WmX5F56rtaWbWKQRopGsB4ZGCAI3KBPhd2ve57YM1AAIHAL7Q+MN53uO6rxAS+mNW3XcmsPJwyx1wSwPw8mV45TzKBY4xDxrV/Hm5fvxhJCMwGPhHI9AMRuh+sG8oYMGzbTh0TJHAkNftiwmKFaBiIFQAAAFS6SSgXAEEAPA96D2fkSFf8P+t6Z6U0lQYAJYGrejAjbfC/ZN7EW1bfoJH+InZXSAIaLk2ft+5AU/3P4etuW2Ia4bY91Wy/X7Wn8J/FWAg0AIIAQFKH4CxnQ4d3EdURAE3dG7Gxo7tePbILhEflrUdpRO5BhxkDciPJeyv/KYTgEe+v1Rc+AKBUrbkMzP8d47co1DAL7T/aQDg2AbLcBMPX/APDgCbbANvi5exwM8eDXckPrT39nlYb0XxOrOM81v4oB/buU3Wb43VZD1ZrzdX7sJvtv81cm4n1p7yHqyJ/8GgU93dsx4P7vsyHLckav6rlr4eZ8ffgaTRAtOIwbJL+Pm2PwfLA/huuHrN57EgOljwabL2wYk8LwoArnvoIfT20RpHtWPVAJBJUtMksJ5smX+1PlGlCwH9PyhPUAGPK1kjeeGPdDFyIm/EcewrADZKxZJkwJrSabzzHTdiyWJaMk1g8zzkswP4/uffD0cm1yr3jpNyU4rBl+pvXgOp/nGzNijn34eyAmQQn6C9lU/BDO4x16RNRykDoKgSWQBT8X6P9R1VdEkgm6tlAPD2UQiQbSDrwLY95ElVFeDJwIzlF+Cit7xv0pUB1AMAZassDID3vOqLiHLxXve8b9q5HifPW43mdOugrr5v4y/x2rOuG85pcqxvz5jvf6zWFBxXbN/+3SP45u9+D1u4tFSXNxBJpqDHktASCWiJFJqaUli9YDaWzm7G0uY0UiYtv3Ts6s1gV28BhzI5of4zQ1e2bMnyrWxrxopZzYjHDFieC8v1sLMvi537O9B7uB3aQD++/vbX4vzVtc4PJ6JDJxYAoG2ihYGnfoX0j/8MXmsEWrMHfbZyA5ASAK6X+U6MMUtPEcBiFQBwqzoA1ALQpSZeAQDKis5AOZf1A2ECNUsQic+U8gw9boqYo9DlAzG/6DxAI1OA8u6+voMk3zgHkLLVDOhLawGA47kJAQBgH6mu7/kC48kHgX9gScgxaOxT5QJSc6+AaadcgktXgGIBduEwbItaATXS8QIAMPhnpj8Sj8JIRBQTIIgpgux/AAAwYckyAGb3ZaLhu9NnHVCwEK4AABz/HhXtS8WKFeNQAACdDnmPWAKnMUBlmVaJQS2ZA0pIMPue36Bp+asm5TomAAD4LujO9WF93zP4WecdiHsRxHS9VhDQtwGUcgBxBFBlARxKZAEw+CdAQCcA5RygrAEJABBg2NL9In794oPIFAqwHFu2EQAgKD9qWA7gj9PQOpDbSzmAL+wXrDMq5QDhzH94yExrAIzuqR5u4unIWPj7rggsB7ixzcOFzb435jCHYF3Zl3sj2NFl4ao5Om6YGXpYPaCz4KDDApbGgTRfjFOwjdVkPVm7YqB0GLdv+wTKRgaXLv0rLEtfUJPl6y7sxu3bPiq1OkbCxNql78HpiWsrl8P+ypV78csXPoJsuV1e3m859Z8xM7Zksl7ymJ7Xnr378PDvH0GWgkl+YzBcLBaHpMUHgXR9CQD/zqwzGQCTqe4/fF3M/vM8w84EwYTA63EchcxPFRAgCP5p4cj7Fpw7nQHefsMNE14HmO3rxg/+7oPKqquOAZBOUeG/msFnwohlAPUZfSr2N6brNxbzI1jclDi6GwCPP60DMPj1MhQAIIF/3pJ1M3UABBDIVcuAbFfDNX/xz0gk05MKBKgHAErlEv73iZvxrlfdJNng+md9w46HsHLBGjSnqgBAUL9698Yf48qz/nAaADjGWYlja097N/7sO7diT1evlAbpzPrHqF7fhGgyiYWL5+P0JXNwcktSxlhz1MT+viw2HepGb9EW9W+J+VwPJcvBvOY4LjxpLmYnYyjRXYB8FA3Y2tGHx3YdQVdvP7xSEVp2AFetnIcv3nAFYqTBn8A2kQBAEJCU92wA/vudMKxugCAAy+1ZBtBkAE0EAEh7IgPABHJlaAW6ANDGLiIlAMxkkm6uURAvBADAisic6Vg27JIDx26BU45L9p8CoFHq/JgJaNGIAgTiswCDWX5S4gkC8HcgBMjojbX1q6rZekGBh1DvD+aNWh83NZdIkB8sWroA2jjL20lqQdQHMuf42/rWkvD2wCn0wCEboGzDsyzYli3jSTWKAGar+zYMRA0DeioJPabBiEXUdTEEYdaftSdsAQCgM9uvwC2naEnZgJqYawEAiivqng2PGjcEs0q8HwqUEME6/ggboFq3HtYBENZBUVkBchs6BugFC73v+AlmnHGlr3F1Agf5CdwV36dl28L2zG6s63wcu4t7kHUySEWUtafYAAa1/yEXAP6dIEAAAFAwsCoGqEmpEAUBKQzYWejBs93bsfHQDhwc6KwkGmRENNQD4G0LiQAG7hf+tooj4I9T31nA9VxhFFA8UIELfomB31fTJQCjGDRDBbO8Weu6HHz3ELB0VgQ3zbKR4svsKK1subi5O4KdnWV8YD5w4Swx0JSWz9u4pdvE7j4PF8328L42FzqhpinWXm4AQG9xH27f9nE4UQtXLf8S5sdOq7ljD+/9Bnb03Cv2fq9YeiPOTLwFhlYVbGJ/def34tfbPoGSM4BoPIW3r/xPmJHJqWA91sPxxV278MijjyJfqKrZ8nmjPR5p8Y0CYX4+lA0g6+onY/AfXBOvi/9OJpWKd7jGWRY5ztRxBQjONyzIGFwPGRhv+4M/wJoz10womDHQ04kf/v2H/Ng/zADwkEzU1uFLtj9FS59aIcBYVEfMHFyvL/X+tA6sq/cXNoHvBiDrrgaMDgGBKDBoqnf+VAF8xvp9oNbMjRkA/CxTsOXzbIFgGYUAKUxV/c6ZV30AK866YFIDAGQA/HD9l/DuCz7bEAB4escjWD7vdLQ0zRjU3fdt+gVeu4YMgJcYlTB0pWO5puDYyReK+Ksf3IF7n90uNbtR0v1nzkLb/DbMapuFZHOT+HjPjUXRnSliX08WvQXaTir/b/6DRUGzU3GcOa8Vy2ap7bn4djxPygKePdyDnZ19AopmcgVYhTz07ABObzHx1fe8AfNmNJ/QezgZAACn7yAKP/8EUtvvhjPThNbkQW/TlQ5AU1RZAVIHIMm6f0AbKADM/nsGFf8qAACDTmaVwdpzsZ5TGgFS6KNF4DgzYZdisIsFOBYp9Ux1UiBQh2FEYERbgOhy6CwDNCLQzaiUC5AlJME/ozhnJZBM+oExufA+SDDUC64uG69k3UMAQDkHaHsBn8UHxxYKvssfzvmsx6fNH8sb3IOwSx1wCfZLoTdP35BSUV4fQM2oAUaaiEapRxFFlJ8L04EMAlWv7+ketAip/0GAz88Cxb6gDMCBI0BLAwDA02FESfsvKBcCfjUAAAhGEACwhgIAIGUHGjUbSg5QApxSBEaxhO43fwezzr1ermmytgBQ7Sr2iiDgA32PYl9xH0w/s19j/RcE/TJEFBNAfe5bAsp/V1kAFARkKQBZAP3WAB7etxHPd+5GTyHju0+o+apGC6ByC1kK4rsA+O94hSF5wgCg1oA0H1ciiBOACXQ5CAsNymMxbQM48iE41MRTtFz8Q1cE29pL+Mv5Ls6bo2pxjtbIAPjHdh3Pdlr40kIHy9qqNb99GQsf22diy0ELpy+I4GsnW0JJnWptLCfrydgXXbmd+M2OT0CLR/DGFf+IWZGTKqdZKPfjp1tZb1zCvEVn4urZfzdokmd/7el9Anft+jw8z8HiGefjypM+MxkvdVzOafuOHXjksceEGh+0ILAkC2Co4Ik0elU3778P6YEbjcpPQP8flwsYwUEkoHFduUb+JkOBDACp+QprFPn0sAAEmKyBYcBYCK4psG+sv1cUAnzXjTdi8aKJKwXo7zyCH93ykUGOEjz3RDwCM1oLwqQThmi1hIEZZv/JAqiv6ZcgPqbLPmrulb8wbE4O7wbAMoB0SmW3XsoB3QgekZpN1PNSqwEgax4G/kWVKSuWXZQsAoHq3+oGGGhdeg4ufduHRjQ/j/a8jnX7RhoA33/sc3jX+V+AyeCkvgTgxfU4ac4paGmaOeiQ9z97Ky478w9e0uNlrNcUfPa/ddfv8bP1m+RZTzQ1oaltNhItrdAiEZT1GLr6sigVy6BTOG8P6b18rLn9gtY0zp4/A0tnpJHwreb4eWeuiGfb+7CzcwC5kgXbsUXwcSCXh1vIQ8tlkLaL+Jc/fiPOXrboWIdTw+9NCgCglEP+4X9H+u4vwmkxoaVcVQZAHQBaAQoI4LMAyHwZKAJSls7gn+JyutDLpQyA2WhxBWAZAH/7yTFm6rW58NAKx2aQbcEqleBIgB2sB+KAsQi6kVRgjaHKAPic6bSqZZAXbQNCrEuCB5KA0wjoBoFr7fzs25FI/3PtRh956pEwA8tsvuZth2uVJFhj4E+EkkG+5/i2kwIiMHLvAdwjKtomcMHg3uDviAhRGqYFI5KFFtGhGzHRHKs0/jPqv+/YJQEA4Av/0RlAmmHBc1lCpVdZACEGACn8vFbPKsAtZRFhv0rW3xf+CwEAIkDHe8Gz90sAxAnABwAoGigAQNmEUSii55K/xswrPybgy2RuBAGo21Gyy/jF4TuxcWAzsvYAYrrSAxAnST/Y59AQPYDAJtBnBZDWX3EEEHcAigmqskCCADE9jq39O/B0+wt4dM/zogdAEIFtyHIA6gGIHaASsZQSReoGEKfisxJuIXcANTA16K4ucyR/pgGAUYzAoSaenoKDmw7o6M3ZuGWxiyWzRiZuRduiz7Yb2NNZxocX67hodpUBYPOzPQbu3W1jQYuBr5zuYgWpUlOsjfVkPdm64/DAFty569OIJBK4duWX0aJXJ/LH9n8Xz3feDj1q4NLVf4ll0UsGnT77a93ub+CFrjvk5f/a5Z/CSc3nT7bLHLfz2bFjJx557FEURwkA1DsF1NPqx+0ChjlQfaDMhWeQ/SdIUQ8AqIWFgoJZCsDAerKxGcLnVywqQEPNU40R0VNWrsRb33IdWpqbJ+SWdB/aj59+5eO1zjv+mUQjWo0QH68tETPAv9dej9IBqL9Obs8FQDo1WMxP9mXqMP0AYSggi2UAFLCbbKDVhNws/6AKAARyhaoGgDwbAHJFSzL+Fh0BCnTUADJ52xfY1WEjijd95FtCC54srX6O5HP9g0dvxjvO/wRMU4mVhttze9aLC0DbDNYy117FPc/9Ly5bfQMiFKB4ibaxXlNwfP3wkQ342RPPqvdrLA4z3YRSNIGO7gxy1EgLjR/S9VmqkYrHsXbJbLxi/kw0x6KIx2Ly3PIduO7FA3jmMEsK1MKbTC8GF7lCCSWWsxVyAgJ42X584dqLcMMla08o8DfRAIA8n64La+u90H/2p9DQD6/JgDZDEzcAcQJg5p9uAORNx6NAsQyNInUBC8AvA3AtHTrr4S29CgBYSg9AZb5bAG0ONAmGNOl/Htu1y7CoQ2PRRY/WzE1KgK3CtPMFA3RVKaMAACAASURBVD2ybVlCsLLmCZLnkNvWzM3VB5DjhsdRTTEAgvlQ/u5uh0dl/0DQT03oanPRmVG2pvB6BQDgcbhWNMyYiBpGYnFhKOi6Cw1dgFYCxBa67iUQsAB87ESLhMoAAgCAJQB0EmCgWbbgFlXKWDNsaGJr68DJFeAUM341AdkWflaatP8AAAgAgaAMgPeIFQYEAFh+QH2BAACwTRj5InrOeS9mvuVmaNRlmMRN9ACkOsPDxp4teKrvOTwx8LQAAPyRWv9QKYCUBTDgrwMBBAAI2AACALB/qQdAIMFEfzmDHX178cDeDejK9SNfLgsIIOMpGB81Cv6q5KIGBAj6UcABXzAwmBT9coDgASG2Iy4BzjQAMKrhN9TE0513cNNBHQzov7zIw6yWkQ1sKhT/XYeOF9rL+NMlOl5DQZTQIudnRzx8fYuHlqSGb622cfLMybNoGWnHjfVkPdLzGI/t+LAeGngOd+26CWY6jTct/0e06Avl0GW7gJ9ufS9KVgbxpSn8Qct3EY80sELzXHzv2T+E7ZYQj7biLau/hmRkMNVzPK5nMhxj1+7dUgKQy9MU2J9afSr8cAyAIPtceYECUv8/FgrLo+2n8DkFpQzBPgL1/+EC+3CQHegcTFSGOHwtaj2jyi/C7Iv6mvnwf5PtcOEFF+CK114u7IxxbZ6HzkP7cOtXP9kQAOAETyG+cLafQoAM3GWtGVKXTsbJDBgcqLM/0kl+NhgEYWA/nBggv0v2AFkEao04AlrZuHbgxByM/SICf0V/wRw6DQIAtjhQechknYoegNCDffvAs9/0ISw7Y+2k6c/6OZLP9A+e+Btcv+ZTlVKgcE+/cOAZNEVnY+GcxYPW/us2/xIXrLxmUjhsjNXoGOs1BcfJXRu24PO3rRO/dQsGHC2CUsQEojHJ9vM3TBOGoSMdM3HG0rlYNW8G5iUS4vDRmkzIXPNiTwaPHjiCfR0ZWdQz4+86roh+URwwmy/AK5fgFQuSCY47RZyzYCb+7vorMOcElgFMCgCApXuHn0f5F59E4tDjcFsi0FoAfZ4BjQLYBFHJAKDeVcpUFOhs2Renr5YB1AAAFEpj8B8CAFykoRlzoXmD18usiWYW1AV1AmZIZl7YAUQUJeDy7WAl875IBAGDoL4yJwfUawIL/iCvALR1LgAyPxI04NzobBMAgBn9KlDgv9d9YEEXzQ8XhnkIQkYwqOAfkRIEsk8qQoUeXZHygK4YCzWNlH9m/nlM/ptVKQYDfpGMD5UBlOG5pP87sIs8DmAIWKDByfbDKfRD02OI0B2gIkioDAMEAAg5AQQsAM6MLksypOrCg26T/q8YAG5ZFw2A7MqrkH73/0CLjCxROlbvkaPtNxAE5Ha9+X482/8Cbu+6FyU6NMBBlEG8AAA+9V9KAQJtAKUTIHoAFAP0xQGVi0DVGpACgQYMdBV6saHzeWzu2I2DA11ymxQAUT0LGUUhi0ABABqUAzB1VHENCC6y3lpQ3AGmAYCjjYGaz4dkAOQdfHq/qvn4yhIHcdYxjaDxIfrhEQ+/aXfw9sUGrptVKxy4rtvF55/zQNHT952m4//Mn3qLwLGerEfQzeO2iQAA/c/hrj03wUyl8KblZAAoAIClAb/d8ddwdAsrT7kMF8c/Mui8+Kg/134rnjr4A3lRL2g+G1cuu6lGI2DcLmaSHGjf/v146JFHkMlWRW9UAGALZX6ooIjbUHguaAw0GWDy90S0cKBMcII/DP75O3wNI3UomEgQoJLVCCHUyqVAsRKCz4WaFija+iL79TR5TdfEFeC6a9+CVaecMr5Bmeeh4+Ae3PrVvxqiJlzV/IeDb54/ywDqQQ3TZwuEt5UFGIUnTQ2xBrX8Ag7EAzFA+WaDoRmcw3QZQNA5AjJZHoqlBgCAUKtVv1MIkGuoXEgHgETJGUvOwqXv+OhEvAYaHrN+juS5/+DRL+HNaz6EpvTgWvDdHc/DKehYsXSwpeFDL/wca+ZfjpbmlvF9lsaxN8d6TcH+33ngCN78lR/AtZmpp8VaEoYZh0ZGBu1LdQ3Nra2Yt2AO5jYnsWp2M1LRCJqiUZi6hvaSjZ29eezrz6PIIN91JfjnvujmQnHBXL4gLADWfhuuhbbWJFqTJiKujZOTMVy5YhEuWn0yIpHa982xdPVkAAAIytn5fpTu+waSj3wDbjPdAAgAaAoAYOJMRABZBhBRCv3Zku8GQACA2gAaCACI7zxr5kn9Z/BPcTQJPPkB7898wEuo93qoFL/Sd8ISWCDma6pe378/pVJFUNApt0I32xRd32cw1APeI70X1BfQsFNYCAzyJdBnhp/aAxHqEjCzH4gNMu28Q6noqwnFdzCgUGFQ490BeNkRAQCaKNERAPA7IlQGQHAAZAsVVYbfdcpw8r1wi/3QKZ7Ic7SK6jz4dWb0GwEA7EKyABj1lj1otEMnA4CsAR8A8Mo6tIKFwsK1SP7JbwCyLKZAE3M9z8P+7CE80vEUnstvRZfdiSYj5tf6q8tWloAq6JfgP6QHQBCAgTlvsfo7LQWpC6AjqkVFL7LoFHH33sex4chW5It+n/ulAAI+EcQWV4hQpzUqBxA9AFUOIAAQhxCBsnoQYFoDYHSjb6iJ53DGwmcOqBqwry+00dwyMmSLAMB/dnj43UEHaxea+GSbA50jx29P9Tr49GYNAwUX16808NElfP6nVhZorCfr0d3Bsd/6UP9m3Ln70zDTSQUAaKoEYHfvI1i3+yvQ0sAVi/8WixJnDTqZbKkDd+z8NLJlvtyBC5d/CKtarhz7k57ER+jo7MQDDz2Enh4q3/rzkJ9lZgA9HAAQOAXwW8zGjHf9fzhQ5jmo2n0uNPyav1C2gBmEAKAYKa0/oIhVNQFITR+7mxlcT3ANypVg8LUEZxAE+9Xfjc+P13ve2vPw+iuvBK0Px60JALAXt/7TXzU8ZDV7X1vzH9D9a2j5gUBgg/4nHZIsAJmIQzeI+w8sAeuBkfBYJwOAa7SRjotx678JOhD7rcQafy406wZ8wADgZJzJO7Kw4nYEDFQ2Tsf/Z+87wCwryrTfE26+ndNEZoZhBobMgCIqSVEEBMwB07rqLuY17a6uEfOK7vKvYd1HRdccEBQFJAcRmMAEYHLo6ekwnbtvDif8z1t1qvv07Xs7z3QPS/E0PX3vOXXq1KlTVd/7vd/7aaFaXPPh/5yn1o+/bLk18ncbvoNL174B9TWN4+7xcP8e9B7px/rTmGFmbHls75+xqmY9WpoWPQcAzOIJc477xM1/wB82PSO8/GRwa+GIMNZqGhuweGkzqmqqEKquRnXAxIqqCOpCYSSyBTzZ2Y+eVA5GOAy3WAC1nixLslGKlhR5zRWKyHohUlXRMFYua0QsEhSGhpPP4eDeNmT6B/HxS8/EG+cgHGAhAAB8HPS0W1t+C+2PnxRK9hQA1Js0aE00+nXJAuD+mSyAIDMAaMBwDlqexj1BAOndHGEBjAAAZALIvbPjBqDpi6HpcTkC/HOEUt3XooC5BHCUXle5iTsGQGZfYky/oO9zHS9KZfWpFIN0ehp/Rghwe+VPpYwCHltA8LPtPbSo5bFknAhxSR8AoFEnICHi9Msu+h4LQBiAKlyc3n3eJgEAssoCMSDAeIis9NAnirATQ3CsQegRafyzTAgAFFm/BA84FzsUZWRWASFfMJYBoACAQu1JCH3kESBw/AhbEwRIFTPoSHXjvoFHsSu1B45b8Ix+GvNj9QDGgABeaID8TOr0CxaA0AkgG8AEhQH58/TAXmzr2YNtXftRtOX+lnPCyJ7K05YUIoU06gWA5Q1zoUfigWBi0I6GAogUgWOAAwnoaH/d0ekq0QGes6KFg/65onrgUPdo+jGihUsbYmisHetFHMpa+FS7jb60jU8v03Fm49SQLT7Xe3oL+H57EasaQ/jyYh1UlFalM1nE+3a6aOu38M51Jj5wAie2o7jDPwqP3RQxSoBFqtH/gdKV2Ik/7v0YzGgQr157E+qNFeKun+z4LTZ0/RDB+hjevvJXMEnd8pVMcRD3H7wR7YnN4tP62pPw2tX/AUM7xrToBfaMhoaHcfcD96LrCEVxZFE0cyUuV67J6hgFEigBwKNNo/Z7CATl2DOSVXw/P/NTytn2UnBiOm0cBQEofjbeIzpXj1Ndh/3JfveHHvjvWSneq3uQv5UIXoXWaMDSxUvxrre9E7HYMVx/XBfdHa341Y0fLesk4n1JEb/RGH5+Rh0Ahu77AQBuCCvF6/OcaERuEkpj+ceyAMbP7arfayiQ5QW5Hk2QZ67Gy9Gsh32SzTlgCF3pu5LyNAC4QcpkpMfVtiUYoMZivgi89hM/RESpfB/Nxk6h7tI1kvd3x5YfY/2Kl2JR/fJxoFHPcAd27NuKS8995TjSyOYDD6DKaMGaE9Y9awGAY7Gn4DNger6rb/wxeoaGYRo6gqEgmlqaUFMTR6i+QVCygzU1iJsm6gImDvUl0ZHIifEW8DI2iaxbpP2L8JPRVG5Fy4bhOljRXIsVTbUIBg1kLQftA0nsa+9FenAIEaeAuoCFj118Hi4761SRGnA6a4N/6JnQERQe3FFh3CkMzaNySP7QBji3fQrB7u2wq4PQG1wYzQCqPS0AGv+RgAwDIAuAKQET1ALwhAALdLZp0CnyK9gAzDHvMQSUsUQGAPMMspROmOIYqv238KLevFruVgNwsQKaEfam3lnuvSnspwCA0rSBpZd39pIz7xn+JQwACk4iCc3up/oeYJQBzVUYAFl4IhuADjC1ZFRmCBA/FAvkb6cIJ5GA3ZuEW8xDi5jyeIdeaBdO0YVJhECFAQjRPy91IX97zACX6RrZt34AgKEVORkCoAAAO74I5ie2HHcAAOcE6nc80PsYNg5tQ1v2MEzdRdDTA5AsAJUBwGMCMLGEXwiQDAAhBuiBAQQFhB6AiaARElkBDgy148HWJ9GbHkLGY18o212NQLHnIgDgM+olx8AXRs40joQbCASUMmGEhoAG7bu373Cba0eRmLr46GBS8YnJrES+/GWi73jcbL6fq3OHBwcw0N+DVSedgqHBfvR2d2H9Oedg1zPbsPTEU7H58Ydx2lnPQyo5LDZm9Y3NOLzvaZx86pkYTucQCAQxmBqdMJlj+JQTqnHWSWMFq0jt+k6/g8eOFHFBk4nr60m3cNGbY5wIUBdifA2VRYnWje3HjqE8PtsFVEd0fHUx4z1Hwwf6k0W8Z7eLAz0Wrl1j4nOrSB06vlIBHovF+qisUjOstC9zAL/f+WFoEQ2vWvMtNAVOEjU92HoTdvXdibqWlXjDsu/5FnLqBuzAhs6bcST1tJg/I5FaXH7SZ7A4fNoMW/HsOS2TyeIv992DQ+1tYwxn0v+VCF4lAIDfkwXAd5vx/6T/z3QDNVmP+o1gGsd+I9lv9Pvr4edzkZlAXpux95yn55Yq7mcxKL2CciCGYCkKcZuxE9xU+5ue/39634fQUE9xpmNX+jrb8PN//3BFAMA0daHwL/eRMqTBMDTESVNVHhsPlKI4YETE649lOqhzYpHx/cN6iekyFEBdo9zdc+8mwwiOLsvj2PX8zK/E/kxnaFSNeZvE40jnLME6ZaFIILUC+DkBAFk0IcR2xivei9POu+iozQfTubtyAMCjO+7F8sYVWNGydkxVvPehdD/u2/obvO7F7xv33dOHNyKdGsb56y5bEPc2nX6Y6rHHYk+h5r3bN27HTXf/VezfhNp/OIIgf6prYEajKBphDCQywstfsB2YhiE1Asg0YRSvytziicMRkKLDbUVDFdY01aAuFhJCoclsAbt6hrC/ewiJTA4N0QDqyGSnAZDL4vVnrMWrzj0dkVBwRs91oQAA7I98sh/2nV9FaMtP4cZ1IQQobXEDqPbCACgIyL1whJ1gAENZaIwCdOlc0+E6Btx8QYoBkgXAbAD8rdLvaS2AziwZSqnfvy55E4TeCKDJmxaUN1XG7ItCYEFvArTGsSn9pjpQ/cfRM6sAgJHP/VkEfDFyQoeAAIA12hbFBOBvpiokkON2e/H8nnihXEDkD5nCXIuEVUor1ABITHalUS+nQv7OwU0mYaeH4eRsaIEANJFVgAZmGQDAHwKgQAAPAHCMILSiLQEACgEK9oELLeNCYxpBZjUkKIsItH/dCTNaM5OenJdz/JH43alebBveidv67xYaCmFNZgQYif+nloL3CBgWIOP+aehL+r86TqUJ5PsvmQAGgnoIaSuHPYn9eOLwDuzqlfte8URK9ADU3CKZABzpYwEAOYY9gIZ1eAKB/FiEI/D//3vvXndpg5fvsqRrj3cAYOvGR3HG+vORzaQxNNCPuoYm3Hv7r/CWd74X997zF6w//8XI57J44K4/4KVXvga//8UPcN3b34WamjoMJDNCgTeZGBLpRELhCHJOAEubwjhl5XjqSm+iiM91GShkCljfEsbmPhc9GakC3RTiBk/D8+qAV1VZiHFy80oqZ+PfOg2k8ja+sNjGstpRAKY9aeEDOw20D9i4ZIWBr5/kgpSi46n8XwsBGModxu27PwErmMUVJ34Vi0Knisd1x55/Q1dqO5avOBeX1X8Gjmsjke3Bk90/Q1vi0VExD8PEi05+D9aGrjieHvNRayu92vfcfz8oBqgKJz5ljE4UAkBDXAEA/tj6uW6s2iyyrRS/U95xuR6X9xr4jf/ZU7slMs06GV86VaO7tB/8IIa/r/lv9rdKxTg2tl8bkxZvonueqN+5wL7tzW8VOgDHsgz1duGXX/uIFNwpU4RQX9xUvndvTXVREw+MUelWfcfwAMWC8FfH76uo6C/2Z2OVo3lcLGQK9eBK/SeYAhXEBI9lf833tVQ/i/h+H5o+8nnWEs+K+55c3hbUf5ZEWjIAeByzBEQaV+OKd3+2gvbDsb3LchoA+9p2AsEi1iweGyrG9ufyWfx+47fxphd9DIYvlza/a+85iL09T+IlZ7zu2N7EMbzasdpTsD8Hk2l8/U8PYkdXj8xoouuI1dbBNQLozbkYpr6EGRBxv+FwULC5uOfzF8U8sWwbtdEAnrdiEVbUxgVQEDJ07O4dxoa2HvQnMwgHTTQ3ViHkWiIUQIxrqwArl8dli+vw7ssumFF2gIUSAsB+cSis+NiPgLu/Al1LQ6vWoC/RoNXS4GcYgAnECQR4IEAwBBRtaAmeHJVx7yw5xv0X4QqDU4fGvwtMD8g5IC7SAWr0So8o8/tU93m+XkcBArn3GvPIFABAMKAKEGGc3mc+RlvlIV/irxWZBghaUNytq/KcMxICwPP3AzZTH3sGvXrP+ZvWpgD9uwGNRronSsm2BYLye4bS0czQCSL41rYg65RjiuEpTmZApPoT644REcCKcNfTgp8KA4AnEgjgPMuYc7aBHn8PABAgAEO18hQDBNwsr+0g9aEtqG5ZdQxnjbm5FPcJTAvYmurAfb2P4lCuDQl7CGGdNH4Z+6+MfZUaUBj9ShvAAwEEMOAJAyoAgOkBTY2sEyBjZ7Gp6xlsObIbXckBWI4t5pUx4QDKvier1AsHEFCBov4Lr78CeyQAILMHyNAAAXk9mwGAO279JV7+ytcJFkD7oQNYtWYdfvLdr+MzX/5P/PgH38PVr3sbeo50YOumv+HKV1+He/98C17z+jeLzS4RWQIAD9/7Z7Qd3IvG5sU4/6WvrggA5DIWvjFoYlcfhMGezsuOp3dHPYOqiIbLlhv4QFNRbCq5MDBH8Rd6DLT1F/CepRoubuDncrAeTFj48A4DXUM2Lj/RxBdWOc8BAHPzHs9JLUJp3k4hbyeQt1KwnCyS+R5s7LoZRT2D05tei1pzqTD2tx75FdKFPlRXL0GtfgKGsh1IFTtkLJk3RiJVNTh36ZtxevwaFP+PhExM9iC4AaII4K49e0ZSyinkM5uVC1e5wmP4fHgMPf9kAMze0B5/JdUWevw5byhDZCIjnMdwo0ivN73mfo/6ZP0x0f0qYEQh/JXBB9Yi5yfVXnUf/t9KrFCFL4zd1I73+M8UeFD1XviiF+Pllx1bzYvEQA9+/pUPjabbKelgabhLwFaINHl9RtV/OlVEzJ1X2E+xCD8fb8gLwIf7W4pclQGGJmMBiDFjaCKUYLb9PNMxthDOo0q342hIjVD6ZavUOE4ItiINfaBQsJHzdAKEHoBHGXChi3X3tf/ygwWRDrAcANA70I2u5F6ctfLCcd3OcfbLx76Fa8++HrFobAwzKpVJ4t7d/4trz37fUZnvFsIYOFYAAO+Vff2Thzbh95ufkqFnNF5sA8mcDTskNQH0SAwiVxpHnsgPPhqHGwgYiIRCCBo6Tm6pwznLGlEVDKDoOEjmitjaNYD9fUn6tNFUE0EkJmOvhfAcN/w8LpFCx6EuJAaG8NXLz8ErLzh72nPAQgIA2E/Z1ieg3fZpmL3bgSoNerMrdQCYDjBuSOOfLCuGAtCYJQUqkYOWoIVFo1yXAADXMapk2/SKmwII4MqmMXUgwwCcMMV3AJvuZ3q1mSLEU/p3CSa0MKejDyTwMQDExBKAqy2GRiBAPOAZvAGe9ohr56EZ+2UlKpRXIMLlnHp7gSID872gbyUEKCxJupgJgvQARhbQw7KP2DYv5HaklYYlQQAWkRXRgm3lgUQ/bGpQuDYCUQ062WUcb1nmlPcAAGoQuJYQnjP4mS8EgDQrEcUgACoFAGhwmLWAbCsFABgONAI0OQduXoNb0GBkCxi4/hHUrzhzBp05v6eI2HtoGMonsGtoPx4d3oQ9mX0ICi++9+NLDSgNfc/z7wMBFDNAgQBkAASY6UHUYSJsRLB/+BC29+3Bps49SObSEBksvMK5SAGNYu3zhQPI9IBkLJUZVwoAUNkDns0AQCadwvDQABYvPQGJ4SG4jo2m+hoM9PchXN2AYqGAYpGpMFy0tx1AbX0j4uEAlp2wUoQA6LqB3u5OpJNJBEJBROuWlgUA2P9/7bPx1b06ehI24iENK5tMLIm4OM200GHpeGJQR9egzEd8xhIDH1lsYW2tKRaV3/W4uO2Ig6sW6XhTk/SosRwZLuD6XSZ6Ei7et07DdUtGv5vf12DqVz+Wi/XUWzXzI/m8uhI7cHDor+jL7UTWGhKINidSsTl1bdgulWT50su0LZw0KCLjD9iRYK/0SOkBDfVNq3FB/fVYEl4HXTNQsOc/Vm/mvTS3Zz72+BN4asczI551tdmfKBOAMmSZCYAAABkAc204qWvQ8J9IkNDfGzyH7VHG/2zbpPpCaQ2QAcB/C0+UR8kvZ9xXMvj9xlRp29S1OD/5wZTZ3oPqnyWLF+O9/3D93A6eSWpLDfXjZ1/+gETWfWI7owsthA4AjXcVvy/eWZ1hAOONeUN3QXBA7BVLPIGcH6rj5an+rDMcMIQGTLn+VH0vNQlGRQmPaWctgIsJlk2Ron5jGyPHM0AAQM2rhaKDXF4yY7J56fmX/aghlXPxqo/chFj1/KdYLbdG5go5bN37CF5w2nhAjPdw+5b/wXnLrsTipmVjxotlW7j1yf+Ha8/+AALmzGPGF8CjrtiEY7mnYF//bcd+fP7WezGcyiCVLcByNBixKmjMCqDWFRpl3MBzzhWp2wxhu9VVRbG2pR5nLKnHkuooIqaBnGVjR88QnukeRn8qh5aqCFY1xJEAHQqOAAuCuo50vohD3YPo6U+gmM1Cy6YRz6fx+w+/ES0NXnz7FB/UQgIA2Kf51CDc2z8N86lbgBhANr6+mKkAdYCAK43/mMcCoBggMy/ki9B6uS+KSwO4SLasDwAQGgGGx6ak4MoywIhL497vDR0xXGkgMQSgWgIEXto10aUEDeQsDqAGcBmj4Bm85QQAhfEtjWgRsiDk3j2BPv6bn9GAMwkA8FgvHFjk3vMZamJjyMseAAoZ4S2X7RfokhT0E6KADEHrAWymAvTivn1soJFhQQCA4n9CfDgFN0FRyiHh/TdMA3rQgMGsNiJLgAUnp8MpeAAAKxEp71zoBCP8AIBniwpV+oIjQABmAaBGGXEDAQAYLjS9FADQYWTz6H3Hn9F0younOHoX1mHcz9su39U87ut9DI8PPIn+Qp/QAyATQCr9SyYA/y3SAHpZAYQOECP1PWFAAgGSATA2PSDDAej1P5Lpw0Ptm7B/oAv96aSoywvQGBmdHHO0YYUjaaJwAF838jjBBLhvS0d57uMkcfyzidNnO45WeIGqd//BVjQvkinY/CUa0GCYJsrpGkzWLn6/bmUVIpFRJIYvxb7hIr7RFsDmDguLanWc2gx0DOSxuD6Ev6uzcUpMR2fexe29Gn7TJllKL15l4svLigiGTWztL+KbnRpaqgP4XIuFKm8DeWevg39/xhVpjT5yuo5XNz+XBnA+pgJu3BOFIzg0tAG7+v+MVP6IEKER+3v19vjBNoHflEDF4k+pmCpSfxgxREK1qKleipVVL8QK8wUwdXoKZAjIcwDA6JN+fMMGbH/66THUemXAkuKvjCP/2PADADSGFQNgrsbPVECISteKRCJz4p1TbWDYgUq/J9PxSetIGZL+/hGLhC89n9zTTK4bII8Z6/WfK8Nf9RP1ED77qU/P1SOaUj3pxBB+esM/wlE0nJKzlLFPFoC/nzgnVEVpYI2n9Ms0gewvGvNjKzRNKSLofz6jR7iojsjQglKxwJFjXBcxhhJ4+8CZuaSm1DUL8CDPeE9bcDwPhmok+4we/kTOEhsq/l0s0vCXa7VIGyhoqrKOZMbCy9/9BTQvlxot81nKzfkEkh/Ychteuv6145rGe9u6/3FEQmGcsvyccd/fufGXuOj0VyIajs856Dmf/aSufSzXSPZ1W1cvrr7xJ8jni2K5J1hohJgSMAzNDEAnCMBc7apQuC4UwfLmOrxo9VKsrq9CLGiKzXv7cAaPHupBTzoPhlqf0lKLZXVR8ZzSRVuoigcMHa29SezqHsRQOifSBbqFArR0ArmBXvzPO67CxWedPK1nu5AAAHaTAPIe/W/o934LmpaEVq8JNr5WZcpMAPwhACBSAnosMYHfxAAAIABJREFUANuRAAAzApDfTq88jV5HxpcLkUArIFICirnaWAIw3Z945X0T8UiMPz+n+iC1AMRKOPoMuekemVzCgEZRQSr5+4BiYfB7BylqvjDOvR9h2HvWII13uwjo+8Zox4ybv71wAWitQDEpK/eHHfB6BAUEMDAA2MO8cQkIqL4YAwTQ45+Gk8vASqXgFh1o4axI8ReIBKWmmMm8fmSc0NuvwckV4CoApBIA4HWVS+Of8yoZAQQAhLvLEJ9pfESwRxgAItNAgQBAAd3X3YKWMy5bCNPJrNqwe/iA0APYOLwNGTsJXXMQ0PWRMAA6CoQwoC81oGIE8P0X2QAEIUTpBPBvpgeUWQFEuEGyA9t792NnXyuSuYwAHzzuy9i2i6HJFICjYQAy58B42oo4ht88WwGATZs24uTTzhbif6YZEFQ/et2IPMarqtE/mEA0XiVeRo5lHpPLZqA7eTQ0NmM4lUM6nUQ4HEUwFEImnUQsXj0OACgWHXy5y8Rduwoizv+Gkx0sCbq4JRvEM0M2aqI63lLj4NwaHYm8gxs7DNx/yEJNRMdn19o4v95EIlXEJ7tNFB3g84tsLK0JCETnvw4Dv9htIxbW8a+nAi9rPL7i/znAjuViPas3udLJLvB03+3Y1XsHEvlOsUiIl8zUoEdN6GENRiiIoFONkBFHQA9jON+Ogp1GKFSDRYHTRHhAZ3KbUAZZW/syLDHPQjRYi4hRi6jbAMOXEeC476+j8BBKAQC/QUsPf7lyLAAA4VmcIAzB3y7VZqrcK0Nytga0NHIk+8Bv2JPVRBbAbOsf2f94nnGmw1J1zqbucoAN6ztl7cl4y5uvOwojqEKVjKfOpvGTz79HqMWXYwCIbaHw3Mu4Uz+oEg6OzRAgj3URNCnmOt6Tr+67Uiw/vyfNn3oAFcM3PE6RzDig9ocz4aUeu26eqyup/kukrHH0RvEu2A4y+dFYf2YJYLYAFgr/Zbx/8+90zsUpF70B51zyyjl7T2Z6n+UBAAd/3vAzXH3+28dVy3tldpQ9vU/g/DWXj/t+w64HsHrZKWiIL55pkxb0ecd6jcxks3jdt36GPR09I+ASY52NcBSgt58CW4YJIxaHo2mI1lTjtFXLcP7KZlQHgqgKmkIg8Kn+JLa294Gi0UuqIzi5pQaRoCGAK3oASQFOZArY3NGL1t5hwRTL5fJCe8VOJaFnUsgM9OCLb3wF3nzR+mmN24UGAHCApVo3IXDLJ2AM7gJqXWgtOnQKaFMHgFlP6AgToQBB0rCEF1sCAPT60/hm2sSw8GKDtGd+5gcAzFoZ40+vaDktHuFt945hikG/oc34LlVoyQaITpQI1PoBAH/6tUpvjwIACFiU89bLBUR6+qkVYPf62uAZcvyeIQ9cr5wk4Awqd/soS0CADTbsTBJWNg2bWhJ0CrAbwgYCMRdGMASdvibqA2jcP3BOpdvehZOz4NBLyVIOABALIYWBXLh8FmyLxwCQayQV/7WJAYBrvouWC96yoOeZqTQuV8ijLd2Bv/Q9gkO5w0haw1IPwIv7l0Y+jXsvK4DHBBC4i2f0C8aA0AMYCwJQ7NSAnF92DOzH5p4d2NvXiWQ+I9gkI3BViRixYAGo0H+Rc0DQR8rejrZhV09FBkDUU6TP5MencJvoO15pNt/PxbkEAE494xzc8subsXrNOpy45mREonFs3/QoLrzkMvzipzcLwa43vPVdSAwPiu/a2w7iR9+9EavXnCw0AbjQ/vF3P8er3/A2DAz0Ye0pp2NZS3gMA6A/a+Pj+03s7LSwfkUAN60sIhAykEkX8e3hIJ4asLCoysCHGmwsjxvoTFr4cquBjZ02Tl9i4lsri6iKGPhOr44tgzb+rtnFRQ2GyDX62QM67mm1sbrFxNdXW1hR7UOZpzI6F8Axx3qxnstbLtgZ/O3wd3Fg4BE5UfJFDoURa65Dc+RULDHOQiPWIKI3IGgKiVVx+Qdav4GDA39F/QmrcW3Dt7B38H78tfUmGLUBvGLlF9GiS2HAcuV47q+57HtVF9/Bvz32GJ7euVN4DUQPe8rKYmNUwdA9mgCAqpted84hkxnDyqPrD0OY7JzJ+pJ18t5p/Jf2ARkAkgUwe8NQGV2zNf5VParvhMeWmxQ+U8cR2RCue9N1OPOMMya79bn7njG9hTx+/Nm/FwaiDGocX9jWqBfb7wcAuGDTmJebnlF9AHY753QWFc7lH88iW0C4MtU/FpbewsoaDgQKINqkymzH09x16tGriTGQZOrSkC8XnpIr2sjTw6UYAD4AgCzaVHbUq5cpuIg2rcU1//DpeU+tW27O55i7a+vP8JJT3yDYS6WF7/wD22/DZeeMZwgc6t4D27Jx4tJ1R+9hzGPNx3qN5LP4j9vux7fvfkx454WWBMeYAAFi0A1DRAZHG+rR3FyPZScsxbqmatTzublA53Aa+xJ5DOYt1BouVtbF0BgPS8Y4NFQFTCRyRezqSaB1IIlUvgAKBmZzeRS4xmUycFIJuPks8slhfOjKC/FPV188rSewEAGAfCYJ/O6DMPbcJdPTNegwFtF4UCwATwxQZQPIW9AG80CRHmY59zlFz/OtBaEztR9/bFNM5ZoeAowT5GfjigcKmGFAX+KxCTxDSVDtSxmcdR4LYBpr6gjTwNMVoHI/GQATAQByNZHGP0GAkQmeWQRUuAPj+ql3QFp+D+FNTxOA/yzCSSaRTyXh5LJwqSXB7EdBA6F4FFqEtH+P8Wd6AoHUCPAYAFIg0IKds+RyKAAAGvs2dFATwGsQPf6M7afXksf5AACqMDhFfUIAYOAF16P+2q9PawwvtINlaK+LZCGNg8OH8fDQBmxNP40QTAQ95X++42NBAKUHIEGBURDAyw4gmAKSJUwGAEVeTZgoOEX0ZAbxcMcm7B1oR19KhgMItpu30xN7KhXGyCHnEwb0pwf09+OzFgA40tOHqupqDA0OIhQOIxTihKsjnx4S4n6JdBa1dQ3oOdKJhqYW8R03g3Y+IxZcWzNhFYtCQ6Bl8TLxXTgcGQcADOVsfPlIEJ1DNl66RMM7m0Y3J91JC98ZNNCWdHBJg4Y31bkixvPnnQ6+t0tm5vjAaTpe1wT8rt/FbZ02TmoI4pONFp5JA5/fraEv5eLta3X8w1IXxnGWApAD7Vgv1nM1SRTtHB49/B0cHHyE0xn0uIFl9efipKqXoMU8FRG9cgzek12/xtauXyC0LIbX1/8QW478Cs/03IrAkhCubfw2qk0vnqxMY4/X/pqrfi+th0b//Q8+iH0HDoykVOJnyvNdiSp9LAAAsg8mMryU0csQBBq4qq2zNdbUvZUDQNR3nK8UK2A2z4Z1zNT49xv9QlDQM/j5W7WTfcH+ef55z8M1V19T1tiZTfsnO5cZXm7+zN+hQK9KGQ0Anq8888rgVs9Piv6NV++fCgsgFuXiLlvnHw+iXxh1yvACr/GVtBhCQQ0hMg080bsKCScm64Lj4ns1ltIZgkaloXAy1VHKlwJQMAJ8IQAqFaACBygCSCDhbZ//CcxAOQPh2HVLpTn//p2/wLqGS7CoiSJk4w2Pezf/ToQIlI6f4cwAth94HBedcdWxu4ljeKX5WCNbO7tx2Vd/DF2I88oQE1F0HYF4NZqb6rB45TLE6uqwqDqOxbEQhlMFPHVkCEO5AoKGiXXN1VhZF4eju4ImHDMMoQmws2cYmzv6BQggxq1VQCqTl/pU2QysxLCI2aZFZqUSuPrcU/G1t70SwUBlplDp41iIAADvNfvo9xC8+5twjQy0Ohf6Ig1aFen/XhiACAHwWAAiE0ARoNFPCrNFZX0Zc66LdJ8BOGYUuh5hpnVPbG8FoEdkHD2tsZGiA6Gw3IST3s+MACOvWMm7Jp41gQIyaiKjegJTnXCVh3YqAIAKAbD7PACAzAaKHNL4poiJ52Ina5RjkakFaZjnisgle2Enc8L7zzWWrAgtZArD3wgFoJsaNQ0lE4C6AHRqGfT689/UViAgQGu+KOx+hyn9PADALZLYn4crhOU0aHkLrhD/mxkAkDj1GlS/7afHcNY4epeiYHcqn8amwadEKEB7vgMurBI9AI8JoOj+zMw4LiWgChVQGQIkCMDsABQGLNoW9g234em+fXimtxWpfBa2lx1gxDHmE8Qd0QMQqv/lncfP2hCAmcb4T6ZtUKoBwElsX8rBEUfH84I2wpywfOXAsIX/12cgWXDwhmYNL6/T0Jq08fE9Bg4P2Lj85CC+sNxCW8LCFzoZG67j35ot/GI4iD/ssxAP6fjoOuDKpuOP/n+8AgB8po8e/i729N0tJslgbRTPX/ourA5cAkObfLN4KLEB9+3/Eoz6AK5e9C1sPPxjdAw/ifBJMbw+djMCgi1QvszH5uboTY2zrzmfy+PeBx7AocNtojK5sZ9cdM8PAMy1CCDrpvFNBkAl40zuDXVh+PP6giY61Q3DBN2mNp5kHrAfSg3I0T6aXRiAug492NMFLkY2x0xLaNsCSFWZBEpBCfbNmWeciauuuBINDSUUy9kPn0lrYHt++fWPYLDvCLQKAAArYfsZBlAa808jnsr/StRz9IIumBKw3PMRY0NzQRr/+PNkDdwcRD2tgErPmJ+HgjoIBMzF2Jq0s+bpADWeuIdPpimkO3YtVN+rDADqHRBx/54GAD/zpwIkAJDNFvCqj34btY2MA56/UokBsPXQwwgUqnDamnPKPt9H996KU+ovRH19wxgGSr6Yx5+2fA+vff4/PSvHxbFeI9Wc9bEf3YY/bt4xIsJFMzEWC2PpimWobmxAsLoagVgc9YaJtv4kjiRyCJi6EPk7Z2k9akhlpylJEVhdx2CugMcP9aIjmZUiXswqZBWRSmflnJlOwU4OewJ13rxgZXFSYx2+/e7XYHFDTWWtkJLhvBABADZxuO0pRH7+D9DSrdBqHOiLNWh1NPhJo/KFAcSCQmxOSxZFvDmcoKT885/0NtsuNKaYowigFoIboMGuQ4usBMyGsakAVd9QSJDq+QbDAOiUYdB6pX02adUNgNYoAYDprOWlAMBUphoCANlWCUoLgUIl/sfsBp7uQTqDXHIHrOEhwQ7g+BHHMwY9FEQgEIUejUEP0sCX7CfXlMCVFigFALiXYJiABwYwm2KG6fwkA4BYg25SZI6ifgRheL3yAIAAKayJQwCSp1yFqnf8Yio9seCPUZkB2pNdeHpoD+4f/hsS1jACI+J+HgvA8DICMCzAUHR/yQggS4DefBUOIMEBxQSgpsBoOMCuwYPY0P2UDAfIZTzdBS8CxEsVqNZEGQ5AJQCRAmJcXz4HAJR0yXQBgMlGp2O7+Fmfi7t7HKysNvDpJhtmQMf3O4D/3e1gVaOJb68poDZs4AtHDBwYtPDWmiJ+NhDG3l4bZy4L4EsrLSwiInoclmO9WM9FF3Uln8F9B76EgpNGsLoKF5zwHpwYuNiLpZn8CqncIH676++AoI6L1vwTtuz9ORL5I2hevQ6vrJ6Y9nQ89tfkPTLzIxKJBO578EEc6e4Wxj+przR+R4zMClXze5UGkAaDot/P1lDyAwulnjfVlFLDXyy409kwTNBdvCf2AQGISvXKNjqgQOJMgIe5MP5VeAQ3JRMxEc5bfy6uvfpaxOKj6cxmPlpmduYdP7oRrTs2VwwBEBsnqvSHjHEK/PycAIDI/OcDefi5oPqH5IayHFAUDmkIUiFIpOwZ23aez/jgoMf6Kjd+1HPiNQJeZoCJ+npmvTP/Z6n7ZDy/X5tLtUy+6y6SuVFAjp8VCo5IAygfAMEDboKl9zYvvnPwknd8GstOqhySdSzuvhIA0NHbil1dG3DZWW8c1wzew872zUgOJ/D80y4dxwL409Yf4wUrrkRjXfOczT3Hoi+mco35WiM3723DB350GwaSaUQjQVTHw6iujiNSU4tgdQ2scBzDmSLSmbywUWvjEaxsqsaJ9XFEAyaqAgFUh4JI5gvY3jOE3d1MH2wLw61oWcjmCyLm38rn4ORycNJJOFYRmhcvLkIONCAEB++96Cy87eL1CAWDU3q+CxUAYCYu96fXQT/4MBDVgGYDRpMrMwFw7qT2Cn8oBEjtJTIA6Hlmmj+GASgAgN8VbKCgA3nS4zVYhRxgVMOMrAGqa4GQZzzLCV1S8VnI5owSKIhUHn6lLICpDNTSY+jFx+7y8f/07pOur2j+bj9gtQOm53ASsf9FIJuDnUwjR2HIYg5Ofj/g5qGFa8T6Y4RDCAWYnUKGpsjCTAAEBtwJAQBmSdN0qQNARoCT0eHkPSFCQRsIQrMy0AoFQfsXDAAv/l8IAbJbi178OQGDoPxepQH0iwCmT3ghYu+9cya9uCDPIQhQsIvoyfXjr72bsCO1Gx2FTkT1oGD7SNV/RmNI6j/FPoXR70sTqEAAlRpQCgeOggDMKsb/cnYePZkBPNi+CfsGOjCYSY9mB/AJOqtwACH4R9V/kX9gLMD1HABQMpymBACEHZD6P2BrWB4CAmITV7n0pi3c1KujM+PirS0aLq3T8FCvhc/t0GHbLj58ho7Xt+i4p9fCT1qLiMUj2N5uobHKwMdWO7i4nqllphF7tIBekflarGfaBUzpd/u+T6A/vQ9mOIgXrvoAVocuKp9Ts8JFGKv6m2feg0yxD2tPvAKH2/6GrDuM09ZejfPD756wacdbf820n6d6XmdXFx58+BEMkwZJj7JlCeN3MoPaDwDwWAqAkmo+2XmTtUsaFtL7Pibu2zPy6PHnj7/M9pqqLv898bOJYsT5PcMACBhM9fp+UGW6nv9RL60j4lb5nMq1UQES8VgcF190MS656GLo/jRIkz2AOf6em+/ND96JDXf8tGIIgLokjfRyMf/S0JcsD/+z4r/JAihlDYiNksc2qGbO64rP0kU8xHSOnmJvGRBJ1aPSA0qUf/KsDnPcjUetOnV/XCfTWanRMKafZWfCH/+v+jefd5D3NqbslQTzU3sAgEgRWHBw/qveh7Xr5zcdVSUAIJPN4O4dP8I157xPxIL6HTjsl0RqGH/Z8X287nmfGOMJ5nc7Wrcip/Xj3JXHv9J26eCajzWSfZorFPCNPzyAh/ccRJB56eEiGKtCIBrFYNHAQCoHywwhFApgSXM9GuviiAUNrKqOoikURjxgYF8ygy1dCWTyBRTyZGkxrWUR6WxOGP92LiviuDleHeX5ZTYROfAlyOg6iMLBOSc040MvPh3rViyZYA6RvbdQAQC2LfnofyP6p6/CjhSh1zoyDIDzIkMBqHPCEIBoQIgoawlS3BkPLxTsRlgAQnSOAIAQAuQPUwJqcPJ8z1vgujqMYBB6IIxAVRyIhAT9n2kbpRjDCiBQK/tY5Hz1iwD69t5uE6CTqTYNFoBK7ccQAOyRLAPhrafR74EQpOzLPKVwGZZQ6AWyB0XKMAJB+UwadqEAR+07dAM6j9P7hXq/Fg4hxvvyCUqPeW88AEDMjfTklzIAaPiTASDSKfD2CoINYA2zKxhyYcPNJ6FRW4hzqmh+CQPAksa/0ABwDWi8jlU+C0CuYR3CH3/8qK0b81Vx1s4J1f4NQ1vxZOIpFJ28YPuR8UMTTsT9EwQQySHGgwAiQ4DHBGCGAIIAIouk0ATwmAAMT3dsPDOwD9t69uKp7gOCaSnB/9FlQsk1iM9VZgCXGQaoGyCf1XMAQMlImQoAYGtFfDsRQMewhefVaHhzjSOE/yoVvii39bu4pcvByhoDn2620VMEPrjTQOegjctPC+GGpRZaBwr4fiqMxw5YyFsuLjwxiC8uKyLipQWcr0E9m+vOx2I9m/buH3gIDx36pmAxrVx5AS6p/RgMTVL3plPu2f8VtA09joblK5E4cgR2oIBLV3wSKyLnT8geO976azp9Mt1jOXHt2r0bjz7++IjS/QgAIBbgyjUqsEB5wWmUEwSYqjFcrmbl/fenHuRn9PgTXPADDLO5TqVri9RJhalR+xVYQBBA7h0nBhDV4sFOpcGpjp/KeaxfpB8UoRmWYB+UuybrioTDWLv2ZFx84UVYuXLldIfEnB/P++44uA9//O5nJgUACBbEYlLhd7Rf5DIbjxBcKjVOXUnlD5dnAfA8bg6oB6AGs/8xibGlaaiOytSAEwE+bEVkhFHg7eHmiHUy550+jQoVAJDO2iI1d1kmBBXFs0XhjPKXTNYGMwGosZhIj8ZvUyyQ4MBJ51+DC64c72GfRhNnfWilOZ92w582/hgvP/tNQrdIqjmPFr5zv93wn7jqjHcjFq0a0ze5fB6P7LoFLzvrGGbVmHVPTK2C+VojORaf2HUAX/3LX0WaNG66c1oQg4kccnoARjiMuqoYli2pR6ymRqRaW1kVxaJIGOmChSePDKE/73haVGkBkhJUYJo/i+lsqdbuAbZi3NPYp3HKTANMLegZpdy+14ZNLG2qQqSYx5vWLsFLzjxZzBWV5oiFDAAMde5G/AdvgFPoga7CAKqJtgYApgUUGgAGEDShZfKgJxn2WADAKWjQGbNOI5QAQUGyAOTLvxJFK4hiJglbMecMQ6RypKizHggC5lJo0RaZzpFed87lBPKFips3P7M6PSZFA6kJMFlRKQMF04A6Jb1AgSmkaUBL459ed05sIu0eDfxsVrQxnxqC5uyWtH5VxPOVQAYCsu1mMAUjkJOigBIl8nQC5L8ZuS9k4ij4p3teehrm1ADg3zp/84dzI38YBkCLswCEbCBtwM44cPNpaHZBhsmJEAyPAeDTAOAVRSpANoG0c16D6QDJwmIGFl8awHz9yQh9YsNkPXhcfS/Ve2TZPPg0Hup9Aq3ZNhTdHCKM4y/JBEBjn0wAkQbQxwRQIIDIHjACAIwyAQKCVRBAwSlge+9e3N+2ET2pYeSKBQEeqHaodLhslQIBCASIEDpXE/oZzwEAJUNsKgBAwi3ixh4DT7fnEQvpeNNKA6+uJ72jMhPgYMLCjd06CFJ+comDJWENnzlk4oF9RVyyOoAvLytgy4CNrx4OonPYwQmNBj6x0sb5DXJjebyW+VqsZ9JftlPAPQe+go7EZgRrorhy5dfQYKyaSVXYduR32NT5vzDrw7CH8ghWRfDqFd9FzKyfsL7jqb9m1DHTOIle9o2bN2PbU0+Js5QBPpH6v6re76nnZ0qIjzHnMy2sU9HvlWHCyZSiodONk59OG0rvWyztUzDoeR77kKyWiSjkqj6/4V+Olu5vs58tIA1/mY1gora1NDfjogsvwumnnY7q6urpdMFRPTaXy+Lmz7xLbsYmKLxnxvSWU/Bn3zFd61jvtIyTlEKBsuKyoQBhXaQOrNTnQi+AFNgJvPvqeTAUIBqmtsCo4XtUO+8oV877oKFOb36l/uPniYy3cfXaw00QBQMdioR54IkfAKD3v2hrqFp0Mq69/tNH+S4mrn6iOf+hp/6I9asvQlV0vOgs73HbvifQVNeEpQ2rx13kvi234ZIzrxYaJM+mMl9rJMdRV+8APvCLP6N/OImhZBaZXFGkA6yurUZdQw0a6mtgRiIw41Woj0YQ13S0D2VwJJkVdpNmGCjSwCsUpco/DT6CtPT2eyngNKZbNQPC0DM8DRlu5vPFovACtjRWo7m+SgRmF4aHMHy4Ax+/5BxcdObJxyUAwPXD+t83wdj9MFBrQGvSYDRRYIGGP0VWAvKHjjDLhZYqytR+ZAHQ208dOuoAEDyhQVqQ3n9YBAFcOHo9dAr4eQKrDDuwshnhTSdYLcPUYjCCy6EHYqLPBZ2eYAB/AoZ4bgKAMXS42mJoRp38rtQL4Q8toIHvrYni2ab3Ae4QKDwrr+2KEA9m7CAgIOdsqemuaQPQ3TbAiIq26DrbYAqQKRAOS6+8EYCrD0GzBjxNAlqSATHn6QbrUe893cq2/CmnA0DjnyAAdQJ4TICWqRcKYBdhdSbgUGgRFnRmC/ADAOVCAGgH2S50sgxIeii40HL2GADAqlkO81+ffjZNSyOGN4HawfwwDqbacXffw+jIdcB2CwhS0X/E0Jc6PySP892eHATwMQFYj2aKn0QhhcPJLjzcvhUHh7oEs0iEDSijf0SvQgrljmiXMhyAIpH3bemomAZwImN4MkN5Nt/P17kcjZNdmyKAoaCNBwZs/LDdReeQhaYqExctD+Cd1ZbwBJUrjuXgZ90u7hlw8fLFJq6rdfCddg0/3WWjpQp41XLgljYdvSkHJzQYOL0F+FBtEY3V0/c+L6S3ar4W65n0QaY4gFt3fhh5ZxinrLwCL6x970yqEee0J57EPQdugBbT4aQt1DWswNXLb4SJygKAPO946q8Zd84UT2T8PzMAdHV3y4XLm738MfCVquKx9NTTS6YMBxrqs9kMl4IKNOaoLUDjfzKDfIq3PO4wdc+8l0opD8vVrc6j8U/j3G8Q+o13tnus4T81cEE9DwHGWPT6j/dQ+z8768yzcMXlr0BjY+OsnsFM+3Gy83702Xcjl0lPqAPgDULEuTGFZH6ownutYvoqT8zHfz3h5fdS9pUDAHhsPKqPew7+upk9JhyYOO2feq6MMyTroFzowWT9sFC+Hx2/QCozMYBVjv5POCVJz5XY9MixWQoAFCwXRqQZ1/3rf8zrbU805z/TuhkNVS1Y1LCsbBsTuX48s38LLjhtPNV/e/vDqNNWYdmSZUdtfpqPjpuvNZLjKJPN4ZVf+yHa+4fFhjocDqC+pgq1jXUIBIMIVlUh3NAIWw8gly5gKJ1jDiFJ6Xdt5AoyhE0Y/vRGE3SkYUrvLo3+UAhmIIhgKAjTYOywPjJ3r2qsxorGKri6jn6mCnSBQ/tacWjXXpzTVIOffeQtFUUBFzIDgGNo6LGbUXPLv6JYbUKvtaC36NCqaPz7UgIyDIDsKxEGwPh/UtPp7dfhCoPflQAAwwDIAmC2AKar06PQ9JUyXl3N2Z5uiG1LY9xh6jtrCVw3JAEBsW9QDIKxzAoeo5uLJBtgAhriaD1cVhxo7l64tKR94L1g9QjmmC7ZHlw/yPggAGAMwAgERZpS02MlCBBC3AMPNOG6SWgiz1hZAAAgAElEQVROt8cOoaFfKlItTEGZ1lAo/pfoAMCBqxchtK2D5KizXlafBYp5IDsAOxuAk3ZEFgAp8OcxAAQQwLSBHiuAc21BcNvlJQkAMGVrGQbAsxEAEHsiQa7XhDo/jfMnBrZiW3IH9mdaEdRo8Mu4/pFwAPG3pP0Lz7/3twIF+LkSBFShASpFIFkAvFZeMAH2YEd/K/YOHEZuJDV0SWILiQGI+UQXc5KGZ20awEzei2UpWaGizCkKYKbfL2sJIxJhSisXTww6+GkPsONIQQg+nX1CGP/WUEB1jHGbpUrFwN0DDn7S4WBlXMPnF7u4fVDDjU87WF7lIuGY6E04qI/pOLXJQdLW8IGlwPq64xu9n6/FeiYbk719D+GRw9+EGYzg8jVfQEvwlJlUI87pzx7EnXv+DcVQBm7BwYnLL8bFdR8ZJ8JReoHjqb9m3DlTPLGt/TDu/MvdI55lnkYjWHmbJzK6lQCguhSPnS0AoCj4Kr49EokcdeOfk3U2m52WR3fUeHLgONI4lyr8ox0/G8NfPQeRo7rE618KLjB2+cIXvRhXXHGFCMFYqEVlAhDUzAkK708q74+l9fNzxvbR+85SqgcgUvZ5WjHjx62IyBOhAHJvWF4UMBo0BANhMrBJCkG7gqnADYXHyZz0vIXybNQY4n3Q+K+0yVbHUXjN3+fqc7/oH79PZhgnKe8ym7eZ2hq2Fsffff7783rrE835R4bacLijFeedduG4EAAhPFXM467Nv8S1L3jnmHtgH/QNd+OhnbfiNedfP6IjMa83OkcXn881kvPo+//nFjywYx+a6qpQUyWF40gnD1VVw6ypw1ABODKQEuAwN++2w9R+Foo02mn0F/OjVH9xMj27EYTCIaEtEDBlmBGFLS3bQTwSxPrljVhUG5Vx1wB29SewdW8nBjs7YQ/1I6o5uO8z70Zd9dhQENXlCx0ASPS0Ivrty+AUk9DqdeiLXOhVmgQAKICtGAB0sGWL0IQeiKcFUPSnAyS1nkx2TwfA0uE4JnTzpBEGld+wHxmSFNd1muBqdQIMoOderJv8LQABz3uulPa1GFyNoQCmOJYMgRFvP68kjHmfJozjQNf2Q9MJRnprh5cdiGJ9PF6I9hGQNwPQtV7A7hnVIvCxAyCOo+vYBIo5wKSDxAMsygIAItZMhgHQRCX1n3oK9PILRToa/16YAMP3HMb7J6AVMoBeFKBCsa8InffpMsyiDADAYcmwAIoAijWHa1BlAKBQdyKC/7xljmaEhVWNpODz/bUxlE3ib4ObcffAI7DtAnTNGREFlAa/JwjoMQH4OIT+kqcFMJVwgKAeRMHJY8/QITzUsRntQ/1I5rKiDo5hBYCr0Sg+k7uM5wCA0qEzGUCgAACex3dy12ABN3YZONhTEGDYkroAzlgSxLtDOTTWMG3U6CSwO2Hh6x0agoaGLy6yMJB3cVO3jt6ciQO9NmqjGq49yUCDbuGeAQ3nNBh4f70NM3j8ggDzuVhPd1r4456Poy+9BzX1y3DV8q8hrM+cppwu9OFPe/4FWWNAvGznn/hunBqaPC/z8dRf0+3f6RzPSYre/91794rTuPGi4a+M71Ijy183zy1lCdDzr1LyTacd6lhVJ2Pw2Za50BSYqB3KaKe3yM9imOwcOS/R4JeGf2m/lOu3yQxKfx+wTqHwn8+P8/qPGG6cCKmaHwzhkksvxSWXXAKCJQu5/PG/v4jDe5+eSFbC13xXpAT0MxzUQhuPBsSiXtrPkiEwsSAgPfejTIHxvcU6YiFJI/RnHKjUrzx+VBxwfJsW4vPwG/+k8EtopHwRY9Fxkfap/6u5gr+TaSmAKZ+NBABUSQlNAYYXGHjP1+Y3H3VlDQAXicwgHtz+e1zzgndVDOO546n/wfnLXoOGusYxx3De+MXjX8a1Z30I8Wj1cQMATTYu53ON5FjasqcVn/7D/dLR6Xnv9VAUeSOMAQpPagFp0NEIpGFpFeFSkNWyBN1Xvbsu49CDYYSiEYRCQQRN5TiScbzRgIEV9XGsaq4WImIs+aKNHZ39eKq1C+mhYTjpBFyKruazeO+l5+H6V7wIMQrclZSFDgDQE5/++bsQe/IPsBti0Fsc6HUQDEqhA0B2FcFVsgDIlkgwUb0pwwBsDa6lw2XqOZGmzgsDYJgAWQAOwwBWQNfjknGhBP7GrI+MzwgDDPkkq8ArQkmdz9gDutU8L8M1FgNarQQAdAINo+CxELv1M8Tsfmh63ygQx+9p+JcL59OY5q9LAgAqLaGyI7iki/mfbuMAwMwCeqcHAPA7ggN+e0HdiwPQI08tCfpAgwxtKEgAQOhMEDXOA4UsnEwSbi4BIxKQ59DezxTgJslimAAAsNjPAZGSkdfQeWwFBsCzVQTQ/9px7NiOhdZUO7YO7sSG5BYMFgcR1gKMKhnHBOCjEF5+X1iAYgsoJoDUBCgfDpAqZtCd7cXGIzuxt/8welIJKSDoBZaIPYnXQLUzfC4EoGSinEoIABkAqnAe6EsU8JNcGI+35dGTsMQ7tbgugNOXhXCBlcO5MQjPUCZv40u9JpJ5B19uKqAj5+JznRG09tmoi+n41KoCLlwUwIGMi290SdXIjy9xsYZqqMdpmc/FejpdNpBuw2173i9Q5VPWXIEXxq+fzunjji3aOdy+5+MYsg4jtCiGqxu+iWrGoU1Sjpf+muw+Zvt9f38/bv3j7cgXpKK8n8YuJzK5SVIUOv/1uEiXKvUrDYBSZs5U26kAACUqeLSo/8oAUvc8HeNfbk7o9ef8NJaSXwoGiD6coriIOlexLxizqYoysPg3PSUMdRL0SQe48uqr8JKXvER4whZ0cV08fuev8eR9t06pmcqwJutLbPTGUDpdxLlZLdO/HLFVMdI2x8fny880BAwXkYjMKOAHGEbXGxdV4YkzA/iPFe1gNi1Rp3zm5eqd0o0f5YP8YzQl6PuyT8oVdWwya/mkl+SR4v0XKv9yfpCAGIUCRwEAggH0sGZzLv7xG788ync2cfUTAQCcB377xE147fM+KBhMpUUYpAcfgm4HcNZJLxzHPHly5+NoaKjHypaT5/Ue5/Li87pGku3s2Ljht3dhc0e3MP4S2QKSloFiICqF48R8oEkvshff79oEZAEjFheCfhoZA9EoIpEwgqT+e2FktuMIvZAT66txUnMNakIBUA286Do4OJDEpgNd6O4fEjHsFI9zigWPll1Ete7gU1e9EFc///Rx889CBwDY4IFdD6H+B1ejGI1AqwP0Fg1atRcGwBAq/pAJQBZvrggtRY92EHAM4fFnGABtTo3Cc0LQXgMKAQEAuEYNNCyVppAyqse9TDSQVzAga0SPYQxtbszxnJuCgN4sQICxx8lMLN5DANwU4HbSPV7hNRgxx0bbR1q/nwEgJzZ5vspcQMV/Ahpauw8AYBian33sGfg0+MUPB6EHFAjvvmqTBbeYhJMcBpwc9JAngmgwiJ99SQCgCDfDF8Dz9hPoF2C/DAvgXdsISOV/vgbMalABAMguOReRD94/l9PCgqtL7U+ThRS60r14ZGAD9mYOoL84gDAdUgQJhaffyw7gEwIUhI0y4QBSNFABAGOFAbm2c27aO3QIO/tb8VTPfqQKORRta2zyP6nSKIfncxoAY8fNdAEAdTY3Ew/32/hVv45DfQVkxOaDqUc1NMQNLI0ZoCNfDxmwirZQLM3DxMMHbQEYXHRKGJFCDhdFHaRdTdTVXtTxxuUmrmmU8ZzHY5nXxXoaHfZk18+xpevXMGNBXLP6P1BnLp/G2eMPzVsp/GnvJzCc68TiE8/EK2puGEfhLHeB46W/ZtU5k5xMA/aOv9yFtsPtwpDnJlgZLfTkq5h7fqaAAWWEKYRenSfXS13Qz3nuVI1efxNVnSq3vUopOFMwodLtK6OG91R6X5OdIw1/SVsUE/scTRgjbfJSH/rTCo54ax0XNtX/BT1StvTFL74Qr3rNqxa851/uq1y079+D27/3Gbl5KmFOlPa9uu/q+HhDX4ADQQPBwHhFbm4IwgENwYqhAHKTF2S4gBdiUPos5XsAIQooiQBTy+7AW6LQYNjLSODpCU56/tF8z0vfMfU3af9KQLvS/bEfLKYGzFtlhRUzWUd8rwAPy3KR8YQEeZ1hCokJloCN93/rN8fqNsteZ6I5n/d5x7Yf4Jylr8DixvKx/EOJQWxs/QteduabxtWfzWWwrfURvOCUy+f1Hufy4vO5Rqp3/4+Pb8E373kcAwMpZAqWSAcohOJML8xJqLurlGpyw60FQwIA0CNRRONxRCnoRro/heWE2KWFRVURnLeiEYtiEcFuoccvb9v4W2s3trV1I8v875mUdECTgqCR/m5DK+axrMrES1e24CPXvGRcRoDjAQAoFnKwv3Mpgh27YDdFoDc70Gt1IEoQgN5/jwlAAICiqENZaHmKAdIQ1uASBCALwPZYAEWKAVILgP3EuXqNNJ5F55XMm2LCoZc8zvxPY9eAieZY6hDoLQBqRkKt5FhX9dP472XQkay/Ul0K6/SEIDERACDo/x4DoBQAoPdf6QSIbAEEKaR4ofgdYAoFBU5wUbCAQgZ2Mgk7NwwNBRixEPQg20pWgAcAOGSx2HCHLBliQekKpQHA27UIsgRAjUBmCtCpN8BQgQoAQPqEFyL23jvnclpYkHUpRX6m7ds9cECkB3wk+QQiZAEwo4Pw9ksQoDQcQGgD+MIBKM9AMNCfKlCyAWSKQEMzEWBYCDS0JbvwUOdGHOg/gv50UmYu8nqIzATFPHkOACgZNjMFANRGcjjr4KmEjQ1FExt6bQwkGWs4miBCpHS2HKxbGsbuPiCdc/H81UEEnQI2H8rDCBgCAa6NGjihzsS6qIvXhoqorp1YPG5Bjv7jRNTOcgq4Y/cn0Zfbi6WLz8Pliz476+7sTG7HPftvgO0W0XjCWlxd/+9T2mzP5+Zm1jc9BxVw/du3fz/ue/ABIeJHo5veEdNTQy69xEhaQG9hVZ56UufVO0nDn17oyYylSs1XAIBK/6e0BGZaX6XrlGoMTFT/qLeU4Q5j6f5z0S5VP9ukhP6UMTpybVLcirZUMfaE1njtxUsW4xP//M8LOua/9BkwpOEnX/gHFOmxmwQAUONK0uvLpfiTgoAKtPKDUzyX3ngZIjreeFd9GwnpoKK/KmM0BYScL0aYAFN53qNtcYUWwUjdIlxzftHlkbEmRNaUcF9lcEMdn8pZ41L/iftkVoD0qHaAMK4KDoQsENkAIhyAgJWLVNbB+7/56zmYuWZexWQAwPaDTwiD7oxV51e8yJ82/xBXrX/nSHyxOtBxHdy96Ve4/Lw3z3j+m/mdHZ0zF8Ia+cCWnXjvj/4gtVW45aZX36OW0xkk4niDo8wnLRCEHq9CIFaFeFUM4VBIGP+yuKgLB3FyczVW1lYhSJ0PAOmijdaBBJ483IuuwaTIHuBkMwJoYOo6hhAw53q14aAl5MDKpPGyk5bj+stfPI6ZtNABADU/9W74DRp/8R4UG2IwmhzBBNDiNP49BkBVAKAOAEEAAi5DOWi5AMC+9sT/3KILt0j2BaBnLWg5CgaSnr4UulbjM8Q9fZTSYWqeALhkAdAI9nvT/Z5630kMGaAgoBuHy/OEhzULTU8Cblqm1ptqGbnmQaCYKsOA8sALEQLgjR+tQxr3QfYDLcmI/E4ABZKNMlL8AAAFAK1hWMkh2PkCdNOGGTGhh7w0gKTx+QAAwaRIF+EmKfzH7pFzrXh2TA5gMCuDA0OzBN7i5ioDAMm1r0DVO+d33p3qI5mL4zgPk6K/L9mKDQPbsCe7H0k7gZge9Cj/40EAFQ5A453Gv/T8j2YM4MhUoQGjIIAhgIC8XUB/bghP9uzC7v5WHEkMgm0Y4yh7jgEw/tHOBgAYqc0FipaNzoyDTSkNQ46GZwo6+hiTSFaAY6G3EMThfhvLGgwc6UjhgrNqMJQqIF10MZyxReojziPRkI5VdSZeu0jDJdWMG5rfzdp0X4aFsFhP1ua2oU24v/UrYuK+ZM1HsTL6oslOmfB70nDu3v95dKW2SaXgxdV4Y8uPYQh0buJyPPTXZPcwm+9TqRTuuucedB05IuL4Sd0v9bT7J7FyAAC952QAsPDY2dL1FQCQTqdHYv+Phvd/qp7/Ec+763gifHPv9RceVl+s/5hnKjQWHOH1VxaYeibURnj7O96B9eeun80wOPbnui5+91+fQ0/bnikBAGLbzrj+mEzTOtYIdwXizrCv8SEqctMU54Z2AqYG66aSP20EJRo1ur4oDxY1AaRg2ER1qfPUJpu/CUCEgzqoO6CEB0vDRo72Q/C3h956Gv+ThSiosV+wHGSZU7eM4CLnXCr+q37jOemsI9mqYuy6SOUoJuogX3DxvgUMAPD+EqkEtrY9iItOvabiI3lw259w0RlXiHRhpeXep36D9ctfirqa+mcFCLAQ1sjtrR1457d/hXQuL0T+/ONWjGvG90erJDhA9lk0jkBVDeLxGCKhkDjecl3EgzrOXtKAE2rjiARMhE0dQUPHocE0HjvUjbaBBJKZrJhvacQyM4Bis+XyebTURFCtFZAf6BMAwN+/eD1edf7Z457zQgcA1Ji1cmngxnPhJPtgNOvQGzSgxgAIApAFQONfhAIEOYExHgMYLkLTqgEnJNP/UYiOpSjV6V0CBAUe0wDYzYBF69Vbu1Tq1xGRPVpVTYC+yJcRpgJQUPqiuTzOSw0oXOElgrI07icrXvgIjEOAlSt/NN9xLgwBmaIQBhkGHlhBBoonJFv+ZBeIunCzKRSSPXDzGRE2qBMUjprQGNamM6yA9RFBkY4UkQeQfZQvwk25cDOjtbtkXPgAADPIcAIvW0AFBsDQ+utQ+/rvTdYbz5rvVTgAjfLWZDseH34SB7NtAgTgu0lqfykTwJ8VQKUPVPH/KgxAAAAEBcT5o0wAQzPE3wcT7dg/fBj7BzrQlezHcC41qovzHAAwfnzNCQDgq1ZsWMR746Ar4+C/ejRk8i62dUuxh+etCOCR3XmctTKErywrIK9rOJB08HTRwOZhF+2DlqAyLq0zcdVSE6+O24h4MabHw9uxEBbrifrJsgv4zc53I1ccRnXdYly94kaENNLAZl529t2Bx9q+L1OuUA+lIYDXLfoRYqGaSStd6P016Q3M8gCK/v3t8ceQyWTHxlZX8JaWxvr7xQK5yaJBShCBZSqe0nFruucNVkADN1+scyZ1VeoazhHK0+6n2FdqizyeNOmxokOz7PoRxVgqH1O1WqX389dLmj+9/g69/l5RfcHf69atw3VvfQvq6upm25xjfv4jt96M7X+9a8r+cD4HxQIoHQ/8joJ+QoSnJF0gb4z6AfTyT8byiDE9YEkdPF+xWAUI4WkCTHVM+g1vvla8B7ZHFi9+ldoGR/kJKGM+l3dQEID35FdU5ySo/F9hTqBhn80rRq4Ex0j1V/47qQ/ggNdlcqt//PrPj/KdTlz9ZHM+7/merb/Gy88ZT/FXNW8/9Dc0R1ehpXHRuH58qvUxFK0C1p908bze51xdfLL+mqvrVKqHc3TfcAof/MHvse1Q5xgWykiarVBEZAZwdUPQ/s14laD9h4IBEYpmaC5W1tfgBauaERNp3xjebiBn2Xj0UA82HuoRc3AuL0VnySjguWEvkwrflWUtNdDzaeT6+lAc6hdGwMevuBgvWLtyXNOPBwBA3KcG9N7zn2i88wZYDVHoZAHUAhp1sCgCWB2QmQHCnvEbosGrAwNZaE5MigK6ARn/TwCAS6TFdIBEUqOAscIL85KACriOiVR21K3hby9sw14ljXka8v4E6rMZXGwng+MZ3sUHHgxJI56fUztCqcfyGsbBSZgDXh0EQQs8dnQ9ltM4gYEyDifG8qc6kU3mAd2BFiTr2EQgzr5hZxU9AIAgM48pAQAYjknZiaSXbYHmjeUDAEhTJwCQ4feVGQD9l34KDS//l9n05nF3ruKBk4K/tW8HNg5tw1+TGwULIKwRyJeEDRn/PzY7QGk4QGkYQGAEBCBDgPMLQYUAAnoQGTuLg+k2PNK6Dc90c6yMludCAEqG0VwDAP7qExkLXz2iY+8AcKjPwelLTZhOEU92ali3JID/OcVCNGRIL0XBxs+OONheNNCRcNAzbCES1PHCZQF8pMlB7DgBAeZ7sZ5slni65w/Y0P4j6KaJi9d+FKvCs/P+J/JHcNf+zyKV78aqxRficM/jsEM2Xr36v1Brls/l7G/jQu+vyfpztt9vf/ppbNy0CQWf0FylOvmekJZPpsAYapNnUPMzZXxNxbgodx3l/ed1WEj/VxoEs71XdT43PiprwUQxzzxepvOTsf4zvSd1XWVMqb+FyF+hAApRyTzIvkJnihCdktTpctcm0HLlVVfhspddJja5x1NhX+zfvhF/+cmNUmV6Co0X3j168bghBb3qo3RR1bdMCavK2FAAbuiZGnC8VoD/+QjDICI1YMqxTtR1uG4EDAkoTHVslAIBTGPINpEVwOLSo+WZzbMda7I+v6eUe+9Ryj+/n+wa4l41DalsUTj+xofx+ox9VzIbxPvrhQSoZ5pmBgBmD8jaCEaq8Pc3/GAKT/voHTKVOf/eLbfiJWddWzHPe2vfTvR09OJ5Z144ph95/0OJAfztwO248ux3TNrHR+8u567mqfTX3F2tTE3CbrTxvbsexXfuelSI0aqoITEn0OiPxEaMfz0ahx4OC3X+WCiExbUxrG2pwbLqGKKmiZChi/F4YDCJDW296BpOCQZbPk+Fd84RQYRDAcHuIOhbGwujpjoE5LPIDw7AYqhcJg3dLuL9l70QLz1jvODj8QAAqJ7O97UB37kUem4Y+mIDWp0GLc5sAL5QACrUxykIyDj3kDT0ezPQ7CrAJRXde9uZg54PJR+WoGmQ8f2RsToAwjD3zfhWETApGFgvhBZHCv/NiUcVHlepiLh7z1NPBwTp+bwG43tHWDqemr+YHKVwryhkJbh7pWjgGEV/T6dAhCV47eU1MgeB3ICk/ouJ1KcP4P3tWgU4A0nkkv3ScUBKeZTgVADBKMdVAWDcPkEBwQDwAAC2iWEAdmEUHGFL+VEyIMUYBbtCg20GYYZJBWDkgy0BGAK7fAY5B8gDTkGHkS2g+7pb0HLGZUf1NV2olTNoaDifxN7kQTzavxlt+cNI2UlE9eAICCAzAkgNAEH/9wQBVVYAFQqgmABKUJA7FxEyK9gAkgVAzqHl2tg/1IYd/fuxtXsfMvmcfB827OoZmyvK12sTpcSbLF3ebL6fr3N565Nd258GcLoDLJcu4ktdJu49YIuN37+c7OKZrI5f73Vw9nIT31njjIg/8eHc3u/id+1FLI/r6C5o2NddECDAG08M4u1NLnSOkgVe5n2xnqB/8lYGt+3+ENKFHpzYcjEuXvyR8XTbafQvU37ce/BL6EhsQVVkCa5Y/UX8cfdHkUcSr1z3dTQZayetbSH316SNn4MDDh5sxUOP/hXZbHbS2soBAJOeNM0DFABA+j8N3NloCVS6tGItMARgorhwGv40wsWaPgVv6US36jf+Rwx/L/exqn/MMQXJCBAiymWuzc+amppw3Vuuw5q1k4/zaT6Go3+46yKZGMZPb3iP3HRNQQdA7NtcV3rzSfcv0y/c70VC5en+iiVgMC8zgwUm0AQgE0BofpVRsFbPKRwwRHy/N0CmBGKUdizrEh4IUxP35Q8REBuF0f9Nwl4Y64GX9ycNJRr+pN7LlNpTA7LUPQrqf9Euq1sgmTH09lsjhrIA021q7fgyAKRl5gDG/1fVt+Ctn7zp6I+vCa4wlTl/88F7sDR6BlqaW8b1O+9xMNmP+7bdgtdf+I/jrsTvb9/0Q1x+9lsRCizwjBxTeBJT6a8pVDOrQ9inbd39ePNNv0B/IjXCLqEZZ4Qi0JjLPRqDHo5Aj8REjvfmhhqct6IZi2uiCBoGqs0AqkMm2hMZbGjrQ9tgEplcTnj9i7aDUMAU6QGl158ZQnSsbIjBNjXkM2kUhrxsAHIigpPP4bzFDfjnV112XIoAqgfiFDJI3vNNVD34n7AbQ9AbHGhVHguA9H+yABgKQEYAtQCU2F1Wg9ZD452ZAfijAwoAsEy4lgHNbAA0ivZNUDiJGJTBP4lPc/RANT8rir2Iz/K+5ndygvbpBnihA/7wggkXZY/GX8wB2v5RZf/ScxQAIOgmDpA9AFipsQAAwSKbMf55OIkMCokh2LkMNAIRpi5i/UPxILQQ20ynQiUAwNMBYLpBxY7w2uNmXbgJXoNLpgYtQsQVAPVV6C+ZAADoeeutaD7tJbN6B4/Xk1U4QF9uEHuGD2JjYpsIB8g7WdCTr+j+wuuvsgGUgAAyXEDqAYzqAEg9H/G5EAuUWiIEAkJGGEkrhfZUNzZ27UBHoheD2eRzAEDpIDqaAEBH0sJH95rY321hTYuJm1bl8YNECL/faWFVk4kfrLNQ4/PsPzjo4uYORwAAbwgX8N3BAPYcyaOhysRbVhi4toHxOlPxVc3fq7IQFutyd880fXcfvAHdyacRMqtwxclfRj3R4RkWGv8bOm7Gzt4/IWhGccnqf8ay2Dn43TPvR8LuwCtOvQFLzDMnrX2h9tekDZ+jA5LJFO64+y9gGsDJjFy/aN5kx860ebyGUv8n9Z8hAHN9LeX9L/XIy32dxGelISM9DtO9/rh6Pa8oqf70NClQobRuxQKw8kU4jPObAHTgd2edfZaI/y+Xrmym/X9Mz3Nd3PLtz6ObOgClDIgJG+LR/am06+sj1e8EAFTKwNJqeAz1ACZX9JeaANIgLz/ni8RUhgYCAaxPwArTBopG5KhHwgx4TeF5oPNKxBoK5UAJBnmmj9+L4OMNjIxd0h6pxM8f6b2fOlNBjX+qoqco6sU9axl4QwCCJeEE4rOCA8pVyHfIHQEDmAqwZcUpeO0Hv3BMh1npxaYy5+/t2o6e3i686Mzyav65fA6/fOJLeMsLPltWfPOR7XfinDUXIB6pndd7nYuLT14gPI4AACAASURBVKW/5uI6U6njB3c+gv/P3neAWVaUab8n3Bw6x8lMgIEhZwXJohjABLrG9dc1gLu6ui6LrooCKoJ5XbNrwkhSRAFZkCQMDHGYnGc6TOfum0/8n7fqnO7bd2533zvdPdOzTPHcp5l765xTp06dqvre7/3e7/o7/yaE+yj+x9zvjP1njLYWr4Grqqhracai9nrUxCNYFA8jrKlIcC1RNTzT2Y9n9/SLVF2ci7O5gmBPRcL0+oege95inv/Y9joMwUF2aAiOacLO58X1xAeuYAIUMhl88uXH4vRjJAjrv/+HEgOAHurcjqeh/uLd0M0eoEmDyjCAYhYA98kMA2BaQGHUUo1fA3pzUIZJl4oBKkEARbLjbYK6/H9S3ReXeNb9Jz02r4kJLtAKoEn+KFT3PXBVJmqfOJ1gJQNnojqc3Ox+wOn05liPcTCancabn/mHkxozTTgdgJNjijEBCDAdopPPwMqkYKZSQhBRzJicxyMRqEkdwQiBQBeuakLVOBdPAAAwn6Lg/JPST0vfy0DA9bFgwTEUmRVAgBFM/Uevv10WAHAKqmABqAUDA+9/AA1LDjGdoOk815Jj/XAArmN/73kaqwefwzOZtQgpGiIq2T7uaHpAPyUg/b3C81+SHaA0HEACAxJI8OcAggBBNSTWwH5jEM/0bMAzezcdTgNY+kxnKwSA+/jH+218Zr0i8hO/ZpmKf22ycHNfALeus9CUVPGzY2w01QRGm7Rt2MQXuzS0h4FPtTjozDu4tkPDth4DixoCuH6RiwW1Y/VncHzO2Knm0mI9dlMu1nTeguf2/haaGsLZS/4ZS5Iv3281bNsx8Uz3r/Fizx8Edeq0Be/DyvpXiZftjg3/isHCVlx8zBcwL3D8lP06N/trymbPWAX22cOPPIIXN2yY8pys6wv+VW/oTHn6UeObbAQCAREunl6+5qmPrrwGDXA/xKD0KJ+BQIDJV9ovrlNs3I/+v2fgjzP8+Z338UMO+Hd061NiKApvKoX+DHNCyn/xsTT63/2e9+C446cGuSrvmQNf84XH/oqHbvuhoPZXV1wk44GyHm1p5OtSkLmsUe6KzACjDqaJjHYKAwomwORsAW4SYmGCALJepV72ye63FESS+18vH/HojXnhstxYeiG1DBdhaG35+66sh2XYC5DK75vyzz+DP7ZTGTmm/fvm/9PQ9x+nyAZgMuSGaQFdHHHcy/Cqd/1zZQ2ZpVpTzfm8t6HUAP6y9me44syPSgCmpLDOr/7+Fbz66PehtqZuH+BnW9c6aEoIi1qXztJdHLjTTtVfB6ol7PNMNoe33PxzbOnuk+MuGIIaiiAYjSJRX4vGhlo0tbdA9YzHJYkoGBTUMZTB5r2D6E/nQSDWsmyxxgRDQURCQYSEzgwNThctiQiWNCUwYBgYGR6GbRji+Yo1zw878sK2nEIOVjqDL1x8BpbPH9ODOJQAAPajlRlA9t6bEHvi+3Dqg1DrPRaAnxGALAACAGQBMCUgQwEIAgyZUHoNuBYp9wQGAlAY/885yAnCtYNQ9DbATfiT0thwYX8LIIHHAtDJAlgkDWsJp87y0PKN+17A3ltyTeoZENVlGIIfikCLm4DBHhEOYjFVXy4HO23ApJiixxYk+0TRItDiAWH4KzpT9vHYSgAAggcG4O0/oAU8McAC3IIEG0YBAEsK3E4EAND4pzaA66rIXPUUki1LZrk/5/7pCQRQGJDhAI/0PYUOoxNpJ42oGhhlAghvP4emt97y7ygY4DMDRrMEeCCBBwKIKQIyFFZXuAdhSAAwkB/GrpHuwwBA6RCZLQAgn7fx6V06HtpuYkGDhqPCeXxuaQB/GQK+uJZp/1T8/FgLDUkvjyyADSM2vrjLFZkAvtjuIBnWcFuPjR9vY5YAB+9aHsQ7W1WB4M3VMlcW67H+cbGx5294tOOrYlN4QvtbcXLrP+x399Ewe7zj+9jY9xdxvhXzLsbLmz8kXzRSLzd9En35Tbj46M8fBgAq7OUdO3bg7nvvmzBlbvGmvzQLQIWXqKia9BjaIg0eSzQaHTUuKjpBBZWEoe04IuShFMSQRtdYmr9y3mURl+9t/nwjSPzltYvYA8V9NhlY4ht6FPmzDZlecCpwhb83NDbi6quvRiTqxSFWcO9zsUpf12785saPQREZOyoHAdhPE6UF5G9cxJkxQIax7ztfq4pkAviG6oRefiEuSG98+Xh//3nxbzRI5kG5NIVzsefLt4leVZZUnuyXide5ibz/IiQgOwYc+PH/BALoQFt11iU4+7J3HdQOqWSNZGaZW564Hm88/uOIRWNl2/vg83fgiOZjsKBl2T5jrGd4DzbtXIuzjnvVQb3Xmbh4Jf01E9eZ6hz+XPnz+x/H529/QLCG9GgctXVJNLU1I1lfIz12kQiCsRgcm2FGOfQNjGAom4fFTDWWBYditZEIouGwEPoj04zHMfZ3RXMSzckIdqcyGBkZkcY/0//RsGU9GnecXBwHZjot/nbu7sYJtVFcd/mF4nycSw41AIDss/zWR4BbP4pArgNKswIl6cqUgNQCEJkAmBFAB6IeC4BCeiO2AABoLLv82AoUJyD+rYCCgRGAGQMCC2jhe49YpAeR9P1QWIAGnoAIoDZ6IQN+5pWpRsV+/u6HCQh60y7AHJHrD41+/qWnn0KFBAB8dNV24Zg2rPxWYKQHhmXC9TMgCNKCCjUQQoC6RaEI1KAO6L67HnB1Z4wBwFSF1ABQ7H1FAHlNWqACRKGH3xRZFUj9rwYAcAsKkLVh6zVQPvE89GhyPzvr/85hxeEALwxuxNOptdiR2wXbNYQXnyEBgnzigQBiXiAY4DMBvL+jzAA/TaAHAAhRQQIAnh6WLw6oQkXazBwGAEqH0mwBABtHbHxyvYqOQRvHUvzPNXDlfFW81P+8VhPv19dWOTihccyjv3HYwvW7IOI6vzTfRkM8INIXfasDuGengbY6HV9cDCyum7ssgLmyWEt7yMG63rvxZOePQf3nxfUvx1nzrkRQk4ZdtaUnswnPdf8eu0dWC4Geo9ouwamN7x5N98cNwp0bPo4BYytes+pLaNFWTnmJudRfUzZ2lir07O3BrX+4c8qzlxroUx5QRQXfmPZT880W/X8qAMBxLGHgs/hGodh4egKI0js6ZqhWYrBP1A3+eWj4EwCo9FwEu044+SS8973MQz53wchKHr9lmvjJZ94rmCWV6gDIuUU+g3hszPNefD3+TpE9kRpwAg8uf6fg32QggH+dcEhB0I/3L8MqEPU8I4ICgcXXPFSeEY1/hg5kCgSiygMn/ntKcCDtKf0XvycEyqk3wOPFuXJSC4A6AfRXnX7J23HKBROn16tkzEy3TkVzvgvc99xtOH7RGWiua9/nkuyHjbvWwlFzOHrBaeN+52/ZfBr3PvdrXHb6+w75d7Si/pruQ6ni+E0dPXjXN29BzrbQ3t6ERG2N6ONAbb3HGANyBQu7e9MYSWWk996W4CoN3XB9A+KJOEI6jX9djFN6+c5Y1AgtoGLjYBpOalgwBQgm6OEwkuEQagI6craDvrwhGEtcC7p3dWLPnh4sjwXwrbdfhBaCEKp6yAEA7H4z1YfCX7+G8OofAPUK1HpOsBQE9FICJsgCIAOAQIDHAsg6UPoNwJAGq2OqUBi+xpz0BBCdKFyFRv5iKFpSUvmZSo9Wlu/k98MJqAWjEzCYD6jh8cKBVYyPiqr6GX1oYDvbJaWfXndS6tkwi2CRDYdrs5GHky/AITPRtGAbW+FaWcEGUMJJqLoGXdOhhULQghFhvI8uOQEpACgYABrl6Kj6z8mVugfFAADp/iYQ9LIi0EDhPiRfAApsC4WCJcAyIQPA8AQAvWwADAFQMhbs+EIE/vVxIHBoOwsqeq5TVPIBAP61XQeP9azBE/3PYkNhs4CnImoQdA74USdSHFCCAkwdSGDATw3I7wga6iL+f4wJUAwCjIYEqUHBCDicBaDkAc0WAPBEn43/eFGG7Zy2SEN3xsR57QGc6hTw0fU6soaLj61ScUXbGL1zy4iFG/YoiIdUfKHNlvoALrCmz8RnNzvI5B286sgoPtFqC4/QXCxzZbFmzP/jHT/AtoGHBLq2sP4MnLPgYwhwYq+y5K00nu/5Hbb034+8NQI1EMBJC96JY5KXQFPGGBw87e9f/DBS6MJlR30ddUxBM0WZK/01VTtn8/fOri7cedddU17CN57poS82gqc8cKpJ2bPAfO8/N1b0/s8G/X+yDAD8jQBAsSHuGzwi/aFHBZ3u/fJ4v//MvCHEg1gqNRQJAFzy2kvw6ksumYmmHNxzuC4ev+c2PP3X31UFAPh9KIx8eqfK5KcnNBIKqqOGezlGR0CjoODYXF4eLBBXQzCgCNbBZDR/OXaolaUhxN1DET5T6fM9kA9EjkPp9aIQWrbgxa9OgisJAzdni4xeY8a/7CPS/4VSgdAHsGFYvlCgKd7n89/6YRx16sFNj1fJnM9u2d65Cbaaw/K28qFkqXQKGzrX4NQV5457ZP48+ftnbsLrjrkKkXC04nf7QD77Sq9VSX9Veq7p1mPfDqazuOG2+7Cpb0CASno0Co0eel1H3lUxMJLH0Ajzrct3UWQZ0XShDxBJ1iCeSAjKP/dwDO9piYdwVHMtUo6FzsERFDJpISoYikWRiITRFA4ipktQj2BBV6aA/oKBvsE0duzoFDTwRsXCzW85B8cunndIMgDE20sWwMYHgD9cg0BhO5QmFUqcLABmBCD9X5UMgERQggChAGA6UIZMgPHmtioMVNdSoBZoTCuAQS0ACuQ1w1WaJXuO06IegBaOjIrkSYuLqfmo5t8MaC3SDTujYQAe84A3S+NapCFMAeZOqbpPENo0YOULsPJZuPS6GwYc24TjCfKKEABnO5RAEEowiFCE9xCGpgUEU2QfGqUPAOhU9ycAYIx5/AUAQB0LGwgwf7UDsJ5D7r4LkLEiWCvUA5B7BNeQ/StKaQhAwYVC9X8KMRZcOJYKNW0i33QsIlfeB/wfECSd7vxRenxPrh/bM7vx/NB6bM3vQJ/ZL8MBPKN/NBygiAHghwPIdMEeO6AIGBgVCfSYAEKvUtGFvshhAKDkCcwGAGBbDr6yS8HtW2y0JTW8o6WAP+UCOLZex9uDebxvUxDdQzbecHQAV8+XOV9ZNo9YuLFTwcKwgqvbHASoeCrokDb+bYeCdR0FLGsN4ptLXcQ5Ac7BcrAXa8e1MZDbgac6fo7O9DNQVR3z607GWfOuQpgIcAWF6JxpZTFS6MKekWewof9uZM0BIapSE5+Pk+a9A4uCp5elcP/yhbfDiuZw+cL/QTRYM+XVDnZ/TdnAA1Dh6WeewRNPPlk2z3fp5bmAEwAojmefbhN9I5vn9QXyYjFJu51Jo8k3urPZ7D5NluwGGv/jxffEZt624R8z3fb4bWC8P70J/FvJfY5eVyw0Ki565Svx2te9bsqwjek+mwNxfC6Twk8//yEhushsSJUWvy9p5PNTLqSDdagHUC6O3z9eZBWgOrNXJgsHkBkIKqvLhT8a1KWQYFGc/HTHUKX9M1U9//7Z5QXDRoH5pSdhlPj1/XSCo8a/yNtNsN1FrjA2nkcyptzHmo4QC2S55L2fxJJVp0zVtFn9vdI5P50bwQtbn8CZqy4q2x7OgQ+t/SPOPe7SsvPJ3c/9BCe1X4TWpvkzOo/NaueUOXml/XWg2sX4/R8/uBp/fHa9l2JNQc50kc4WkDYc2ExJ6cXqCxCABloshpAw/uMIaLrY8/HdPLI5iXg0iP68geFUCo5hiEwCNdEoWuJh1IuMAIDhyNS3Yq0CsGZ3P9bu6IJJFCybQczK4obXvwznrVou6h9qIQD+szNS/bDu+wqCa34isvJRDHCUBUAmgAgBKNICILgybEgAwJTCf4IFQIFGg6npyLolMBCH67YLXQDLyMOkZ5vPhtoLAR1aMCjo83qAWQaiQGQ+oDMcQKRIkX991X+xYE7igPO9+3w2LHxgNOAFrZ8ifg4cOjEsC661B1a2Szx3l2kGGeLH7DweY2SMHqaKMBAtGICu90AlyysQko5AEUZQ9Cl+EYoBADIA3CIAQHWAoAOFoQJCaY6hjww/SAMMg6TxzwmUrAQyAAiuMOTAlxIqBwDkKBYoUwDaVgBatoDhlW9EzVv/GwqzNRwu+/RAykxjy/AuPDn8HNZnNsFw8pKoUgQC+Ea/Hw7gMwRGswMQv/IM/tE6PL7oI7IEHE4DOL7/ZyMLQDZr4aqtOp7vsLCsWcd/tufxzZGgCGP6XG0B1w3F8OBmA2csDeLGBaagibI8OOjgh3scLEhouLbVRtAz8imsdHuvg+9sMBEPq/jGcmBRHeOb5t7bdLAWay6MabMPL/bege0DjwqDXQtqOK79chxb9wYESAOboPgeV9MqoDe3CR2pZ9Cb2Yih/G7krSEx+QdrIzi69lIsT56HhMq0Mvt2fq6Qwq/XvxOR2npcseiHFaUYPFj9NVdGDsXw/nzPvejuoQjO5GU2GADFHnbqC7BQlXk20v/57S+N//fbMJH3P0+hH1tuAKdTRo1/xvtTubck1MA/N81FbjMZBlFXV4+GxnrU1tQiGiMrQhPpAc96xdloaZkivdJ0GnsAj2U//PKGqzAyNFA1C0Ds7zxlfyGW74t1FbXf/11sGUt+rwYEGGOGuEjEfNaBz1SdIFOAp+kQCWoI6jQgxnfsdMdUtY9J3C87ymsIaf8U+xsde1MCAAqGUzJ9ZjEAwDHL2H+HNFXXEakHfTAgze9plLk2Lr3qesw7Yt+86dXex3TqVzrnm5aBvz5zK1596tsmvNw9T/4eF5/65n1+Zz8/v+VJBEIqVi44edpzx3Tud7rHVtpf071Opcezb9ds3oEv/vlhDI5k0D+UQSYndWN8oE1lZgCh2K9BSyShRKJI1tYgoOviWbQkojiivRY5y8ZILg8rPSLZBIkkmmIRLI5HEWNmAVWF4zoYMU3h/eexG/cO45mdPWLeyfDYbAaNuoUrz1yJN516rGQAqTqiFMUjlfwQKkIfZ+tjUO76LIJDa6E2A0gyJaAKxOn1VyUAEA9IKn9Ih5I2RKw53CBgacJAJQigCo86PeYKYIYBpwVwa0dDMUyDnnUDZi4vYu0pwij0FYSxn4QamA81EBf/VkWYgAqNugN+WsBJ+pVZG/z11RHXkf8WRr+I6ZehfIqzE66Tkoy8fSZn6n3pIpY/GI5AC4YlvV/thuLkpWiht6ZA8VMUlqwDowCAA0c1ocCBojlQ2Hdhev3JDCB4wPFLcCInjf9CTrZHsBSoRQDh+RcAANcQ2x0Dy/0sAGQAjAMAgtCyeQye/mHUveZzUCgoeLiM6wHus/gfx/26wS14avAFPJV+FpZrIDpJOAD3Ej7tn6mHfUPfzxBAPEcCAl4IgccQOAwAlAzA2QAABtImPrIliE3dJs5drONjLQZu6A8gXXBwTauNPxsh3PKCiURYxVdW2jiROgAKcG+/g190uTihVsW/tLrQPEEnNrlryMSHN7oYytp404owrmyTqsxzrRzoxZqK/AUrjY0D9+KFvbfBciiupiGRaMXZ8z6KlvD4zZ7wtLrcEHJBNZEpDKI7sx57RtZgb+55WBYXA741nPc1hGsSWNR0Kk4MvBuRgKckO0Gnd4ysxT1br8GCtjNwUet/VEQfO9D9NdfGy7bt2/Hwo48im8tN2TRJkZcMgJkovvHF89H49z0sVLgnCEDK8IwV4aR0hfgf76E4blkK/zEGf1/vP2n/bN90DLVRTyvZBPT6E80vI/bn339zczNWHnM0jliyBA0NDaiprRUhEX5KRB47o30zY528fycSG/oH/oQn/vQzmT6pytPI/qDoX/msAP4ejUr95ZT//ecjNQOm9u7zfBxLrMtj/FI+fKBI1NFlGIGKENMGlpE8nM4Ym6rL/Hv0+0Ko8hu2TBEo7mZitk3xsWmh8D92zz54xvNkST+VO2KksqZI08b9a4bGAR+QY+Pt1/wXahtpVRy8Uumcz3nirue+h1eu/EeRarPc87nnqd/ilSe/pSz7pHegB1sHV+PMZa87eDc7A1eutL9m4FIVnYJjLlcw8JEf3oaH1m0Te7fiWUPMrVw/oklosTjUYAhKPIFQKIh4JIT6mhgakxGYtkztR+8vwweiySTa4zG0x8IIka5b1JqMZaHg2Ni0dwhrOwZGQ7iYlYCaeG1BB+e31uD/nX+GYBsdqgAAb9ks5ODefyO0R38At9YEalWoCQ8E4PwoMgL4WgBBcBJRhvMAMwFw40ajn7aroUBlSjzqA1gUXE0AbhsUR3qifSxUGOqOjUI2K4QahZHO75RmQGnwppTRlC4VjZFxxrzH2pC4ATVfHG+8UMSxS6ru8yctAJVsBLISBNgQgk7rzgc7R8HR3bTAxwAAebBMi1hchHEv79LVyXbgPCjiw2T/0ePvylTDULj/coDcsAxHoPEv2AqkVnn0/2IAgN5/T6/QZSYWsgRyDhRB/5cMAMdQoeZM9F30ZTSe8/88od3Kuu+lVosr4FBhBB3ZvVg3vAkbsluxx+hEkKCgyALgG/NFqQGFcU9MyMvOI8IEpE6ATA1YpBfg/ftwCEDJyJqNEIDelIWrNuvY2W/jqhUu3tyi4IY+HTsGTVzTLlMc/ct6DYNZF687KoBPzZPevV/2A/f3OnhTk4LXNo1P/ZTKWbhqi4LtPQZOWxbFDe32OFGoufLCHIjFWiDi+W7szbyI7vSLguqfMwcJeaEmMQ9L687D0uS5SGjNYqHMmcMYNvZgJN+FlNGNdKFX/jV6kLcH5WLKSTaoQA2riAdb0BRdgZbY0WjVj0NSa63ILJCpBn+DM5d+GCuT5fM3lz6nA9Ffc2VslLaDRvdjjz+BdRtIpZyce+1v9H2RvukaK/71RGy9KT2KYqF03VlJ/+e3n1T+4mv57bCsolRPXjv4GxkS9Ljv7/2OGv+2A8tL8SfW+yJPKzevTFu1bNkynHPuOThi6VJhcJABsL/XnatjbqJ2GYUCfvaFD8HIZ/ebBUAFfp+eXy4cgKh8jBRWrxTX8Z8TF/BohNj95OEnfn1fF8B/pr6Dvdx9js5zcMVGIaCp4iOZC2UcUPvJOCnOSDF2r/L8puXAYLpJbhgrOH/xvJDLU8l/fJYK//fi2H8RIpCX9NtcninXpJdLcR3843U/RThycMWoqpnz73/xN1hRdwbmty0s+y7+9YVb8PKlbyibjcM0LTy8/k6cf9ybDrXXcVx7q+mvA3mjm3Z34Z3f/g0G05lxopUCACA9O56AFkvAVRSEohE0MEVgfUIycTgXezRvagqF4gksqomjPRpGRNNgkcI++n64sGwHf9/dg809IzL/uqIIFXiCeS3JAMyBPhwT0XH1ZecjoGmHLAAw+j7vXovArZ9AYPA5qA02nNoAtBoXCGqACAUgAEBxQGYE0KGM5IXROcoCEAAAgQB3DAQQLACmBCwTCur3teeJtzlHOS5ssw52ISz2BSIOv7SIVLtj6XVH57tSY7zoOGncB+Aoe6FpaegBsnk9rZhyxwkwgtgGsxvwWjulse4zAMTkT5dvSViw5/1HUAHCQSBatMdSDUDNj7VKiA72exkHyJzwgIHJAACel4KraYZaMNbKEwH0AADXUKHkTAy+7TeoW3VRRYzYA/n+zqVr+eKAeauA7kwvVg8/h6dH1iJNjQhYIhOAMPQ9rz4BAeHl90EAQfWXdcZAgBJhQNo49z/TMeFOezJjeCpDeTq/H6xjOQCmuvbKxQlEIvu+4JMNnicGbHz6RQWpnIO3Hanhw60OvtGrYnWPhUsXBvCWuI1PdQXwt80G5tXquH6ZhRUxBV/uUbF+yMZb21S8pqFIyVOEELn4dKeKxzZnccbyKK5vsxEoUoWeK4N5NhZrf1FIFwawM/UItg78DSP5TtD77zCdiasgXF+D4xvfgmXhcxHUY0jlerFt+CHsGn4CI0YHHMcG9QEcx5STKXNrh1RocQ1aLIC6wBEibd88nIJkoAW6EoJKWlWFhaDE3ZuvRr+xHZct/wZqQvsqN5c71Wz0V4VNPujVBgYH8eBDD2FvT8+kbfGfPz1iNIinW3xjnAAEjf9Sbzjp/zMtAMhrFDMNeA/+fZmm9PCXGoTT8f6PGv7C62/DZjyiB7L43nsa+OFQGEeuPBLnnnseFi5cKFhFLxWjv3Qc/eV/vopta1fvNwDAPqeBr+sT9aE0vP2QL99o99vhPzPS+ZgdwA8pmGy88xieMxKmUjCvW1lIQPH4I4uASsL8y3Pw+hMBchOxDMq3UYqW8UPDn4a5T2MW9SdDK4pOKN4dQ6r7j/O2eqwaw3CR971UAEj59xm1VP8XbVYUJOtb8ParvzYanz3deWR/j690zud9v7hrDTKZYZy28vyy7+XDG/6IoxpPR2NDU9nf73v6t7jopMsPSFbz/e2PqY6rtL+mOs9M/84x9sDzG/HRn/0JJvVjvPlVvJOxhBCacyMxJOMxLJxXj2gkCJt0cAq7mQUEkrWCWh5IJLGsNoEF8SiSQR1Zpnrz0mH67+nDO3qwtX8E5O5wOJuOg0hAQVtDDIXUCHKDg9CGR/DjD7wZsXDwkNUAKJ4LC3/7JrT//TaUxAi0pAs3qkJJKDIdYFTzmAAMC9CkIF2abmcyfYJSD4BmsmAB0JPNTuNvjTIUgKECE3G9isEAJQqorZRzBUGB0XmRTFLfSJ5iYHH+IcjDIuZXGvlKHnC6AbeE+TiRI4Rt4nEOgc1d+wIAcmKUdcgGINDMkIGw9z1ngEDRtXwAgNfLMwNBFuB3MpXCxAAA+1GIr5KqQaPfhkvgpQQAYAYAEZah6Mi/9z5EFxz3kt1XVDrvyGAAYjwOdqe7sG5oMx5OrcaAOQDVdRAmq4hhKkxoKQABCQAIhoDv7feyBvisALIAKCjoD4/DAEDJ05gNAODxfgufelEVqv1vO1LFlW0uvt8D3N9l45yFIXyk2UH/oIH38swrKQAAIABJREFUbgqgc8jBaUuC+EJTFjeNhNBfcPHhVhcn1Iyn81AH4MudCv68MYelrUHcfISCusgMUpQrHaVT1JuJxZqGetYcRLrQg+F8F3pzG9CTWY+RQgeYH5neSsZFJQJtqE0swMLkqWjXTkTa3Isu5tUcfgwD+S1y06MrUIMqAnoU4VANouF6REK1iGstqNHbUYuFSKAdIaZ/qZr8O9YZaaMXd236dwQDMbxm+ZcQUsvnbi7tvpnorxl6dAf0NFxIt27bhgcfflimYJuk+Aa7L9I3HQN1zONugd7/YuOf/6/ruqC6zzTF3Qcvig1z4VVwylP/Rf2ScIFKHtDo+R1XqPvzw3OJ1FChoKDyx2Jx1NfVYcHCBTj++BPQ1t72kl+c2W+7N6/DXd/7HFyBs+9fIe18LDXgeC++/2yk8v/Y/D5+PEtVfAkmSJXwSsY714dIhPOcbHklx8g7HLuef8diU+GBAj6oQFBAlnI949FMxXgmG5QeS1cYMf49F7NeKmmb/17y72Sef9pJqYwtNtasS9X/XMEWraTwHwUABbimaVh20jm44PL3z/i7Xe1IqXTO5/30DfZiTcdduHhV+ZSbT23/KxJoxYrFx5R95vc+/Ru88qQrqm3inKpfaX8d6Ebz+eQNE1/8/b343eMvwBZx3bIVaiyJcCiI+toYmpvqBOjkUARO1HGgR6LQozEEY3HMr6/BsmQCiaAOi/O+p7jOV46e/0d39GDbQFqAdARoKdyaCOlY0pLEYC6LQjqNvbs6sXtXN7711gtw4clHH/IAAPswM9QN/ZYPQt27Glq9CQjjXxvTAyhmAQQ0KCkK19GCovYBnTcyXt01IAUBqV7vhACTYoA1Y2kAS+e0cUY4QcfYKAgwqfhfRQOQDaIR3ws41Jzxp9VJVhy/PVT5Jz1f6RTq/eL+hAx8yPvogBAxDAKk+zPVn5iyZYgDgv4+S8iusoc9oT86VRxANYmYyGNKGABCAJBZFVjKAQAEZ02PAZCnyKEKNWPBSC6D/v47oCTbDvq8W9HjmQOVCANkzRz68oPYmN6G9enN2JLdLnQBaPEFVQIBxQDAWJy/YAZ4WkRC19EDCHxG4WEAoOQBzwYAsHnExsdeVNGXtvHeozS8rw34Va+DO7sdnDk/hH8hpcl28JmOAO7fZCAWUvGeeQYeLuiojen4XLOFGIVOigrrf65Txd825dBSq+O/VqpoIgo6x8p0FuusMYQdQ49hT2oN0sZe5MwhGE5axGMpARVaNIj6yBFoj52AtuAqxIPNiCg16MtsxfM9v0dfdgvy1jAUboTrQqgNLEZb6BjUK8uRDDUhgCiCShwBRKCV0qWm2Y97hp/GX7dfjyVNZ+MV7f9cMd1pOv01zSYf1MPpfafy//Nr107ZDrGxL6HqT3lQmQq+MUJveMGQqQRLve40/mea+s7r+KELfrN8458AQDkqOMGOqdL+lXppBVAi4hllSiUahfPa52HJEUvQ1NyMRDKBeDyOZCKJ+oZ6EepQiTG2P319KB7D/vv9Nz6D3j2b94sFUHzP8ejE8f5SUJpefsalenu0MnR4tofZAWjU+/oMEz0vORZYTwIHMrOMDNKczjOW7aM8mb9RLfdiye9kHD//b3yM/v5c3x/bTPfH+H5JFhgL0/Fbkc5JTQAfJJShALKk0sxt7R2jKDj/rR/BUSe/bFr9MRPjupo5n9ogf3r6J3jNSf8odElKy7o9TyI9mMWpq15R9r4eXf8nnLL0IoQ8NfmZaP+BPkc1/XWg28Zxt2bzTnzoh3cgnc0JA14PaKitSaCuPolQMCDnZFWD7sV2U809kEhAD4fRVF+HpTUJ1AQD4q0RaeG9dak/k8ffd/WiP50XTg8qvpOW3hoLYVV7Lbanc8ikU+jb24/de3ph5fNoCSq45UNvxMKmxkNSBLD0+aWfvRXh268BQoNQ6wHEilgA1AOgGKCvB8BwJoIAFKqj6LNLkTwaprYEAUxXpLFT3FrAbgdMXVLqi+OfysVCcfKhQ8djAkw9xoqN+VLVVTZpBLApekyDvERbwF8HivW9Rr9T4ShpqOgH1KAMCSCzQLh/qSNGl7AG6JZI+TdatPzYv3m/rgHXzEKh657ggCJQk8oAAEnCkoVGv88AKE4BmGXmIg1q1kTmiIsQvfw7QLT+MAAw9cDx1lG5lnNvmMpn8EJqI1aPPIfOfBdydlZo5khDX9L+BRtAYEEKSAonWC8iRrywAV8TQOhbHg4BGP8UZgMA6E2Z+NAGHbsHbVy+TMNHF7p4csDCt7tVvKpVw9ub5Gamd8jANR0hPLfHRFuthtaIKeK5/pP0fi8FoN9abuZv7ATu3pjHkuYAvrYMqCuKJ61wbM16tWoXawr49Wd3Yl3vH7An/YRc/IT3KYxgOIZwIonG6ArMCx2PZuVoRLSa0Y1O3hrB2p4/YG3P7XA1G6FYAjWN87A48jIsUs5ETGuccuM8Ux3y4I6vYtvA33DhkZ/CwthpFZ+22v6q+MRzvCLF8P54993oHxiYtKXSUJ456r9QGfYEB0sNE/6bAAA32vtjtEx0I7wmAQw/xaA0VhgHTWNlvIEm8hQzz3kmI05XCeWa4KAw+IWlpIgMBsceuwqnnHYa5rfNA1MakglTzoCY48PkgDdv09OP4q+//Oa0KNN8fky9RxCgnIEvgafKQYDiNIGTAQHFjHpqR4VDlYURHPBOnuCCxV5/7lMZv2+Tclr0joyBXorw9FMTwAc6GPdP5gGLZA14oprehuiKT9yE+tb5B/12q53z737q57jw+MsRDHiq394dCNZK7zZs7XgB555wadm5Ys2O+zA/eiyam1pmdE47kJ1YbX8dyLbxWqZl4cof3I6H121FQ10MiWhIGOzji4JwTY2gfweSNcL4ZwjA8ro44gFdxP0HFFVs3gkOdqdy+NvWbhEOoJPxqDLm38aCmihOmt+Andkc+nIF9Hf3Yeu2DnEpHmuODOPNxy7EDVe8Ggk9fMhlASh9dtRkMW7/N0SevxVukwslrkChICB1AJgJhX+ZLYsfqiFyNkiZgBoV9HMh6DyaCYA57ElRCkFxFgFGQgrdsXhrsUBg/Pgh8Zc/et+RCUBhQITLi6aIi5cZfR44K2O68oDSyxlKeu/piJKLgTTofZDPFwD3wlXFWTXeTwpQeyTLgYXNL9UgCHrif6OgsgEELOnVN+n4oMffhkKQQCFIyrBY7kUYTitZKqI/hNq/I8IrHBFaQfq/K8XHRWpAhg84cEn/z7tQKMLKDyMxTF3E/w+/7J+RvODjUIKxwwBAFROTx6kT9lDGzGJvrh8P9j+OjZkt6DX7EFNDCKqcL3zj3wcCPEFAAQAUZQHwQgMOAwAlD2E2AIA9Ixau2qBhzwAp/xq+dISNO4cV/K7LwQktQVzdOqag+dyAhU9tUtE97IiUgZc2m7i8TZP5PYsKNzaf3aPg4S05HL8wjJsWuSL39FwrlS7WtmNh+9Cj2NR/H/Zm1gEBF5FYDVqix6AhtBx1kflI6K2Iowm6On7jw3seyO3E33d/F3uzLyJYG8OSurOxJHYWGpXlCGoHVuSJYQp3bvwokpE2vHbZV6ATja2wVNpfFZ7ukKnW29eH399x+xgFboKW+95zGtDTMcp9DyE1BIpV+P3LSqNNE+J3M0n/53lp6PuZC0ZZCEIAal/Vf7Ynk06XZScUdxENfsb28164ULPt/Jxxxhm44MIL0NjUJM4R8oSCDFIHD5cpe6CQz+GX11+JfG7/xACLx5Mw3Cek+suNpYz3nygcYEwngntFsgEqCwkgwCT3lVT9p1CgL/Q3nTCnKTtvGhWK2SyGKWP+JwJPeBmhCUDKqUJPiRRJ89P+cQ+fzsiNvR//z43Suz/3A0SiMq3XwSzVzvmPrP0LTl5xNiLB8WFlIkRgqAePbbkdrz/lA/vMj/x9fccTcHNhHL3s+GnNn4dSfx2Mtnbs7cO/33qvSOknQNxS8JZCgIkktGAIoZpaQf8PxWI4siaGAMNXPPZMRNWxN5XHYzv2CvF1oQLvGaDzkxGcPL8Rg6aJzSMZpFI5bN3VC5Mp5mh5FvJwchkE8t244uJm3HD2+6E6ZYTrDkYHTeOa6a7NCP7sHdBzW4BGpgGk559MAC8lIENhfRAgHpQiiQXmrw8CDmnzvvHKbADentmpBZwlY4a0b+z7jAA60EUaPLm+QvQj/x0C1FqmJJDn3qcUefzpkWcRwdr8/xygDAM6U/jRIqNyvxeqoLHRk+3nPbq/u1cyCHhOXop+guK1naEBTHIgPPusQ0V/GvwW3IJMdyjYARqZh/T6c1/A70j/JyOBjInxAoCuo4qwOIIjfuQBDX6CA27WAwIKXgYADwAQ5IKCjZHLvof4iW+Aqr10BIWnMdTLjCaCLy4KdgHbsruxOb0Dm0a2osvsRt7OiVAfDoViUUAJInrAgGAFyuHCOofTAJZ08WykARzOmPjw5gA2dlk4ab6Obx1h4s6Uitu6HZzcFsInmrnxlw2xLQff6VZx2xYbOcPF+Ut0fKTVQltifAhAOm/jqi3Atr0GTlwcwY0LHYQOURFAbkwe3vUtbOm/H66uoLatFScl34mFgdOhUsBkihjW3vRW/Gnzx+EoDmKLG3Be/Go0aSsO0gbHxSO7voNNfffi/GXXYHHy9Kre/2o3g1WdfA5XXrd+A/72yMNTtrAcfX7Kg0oq+MY/QQQ/3V/pOViH1H8/1V2115ioPs/La8pUfr5zgd7/8cr+xW0k9b/4HfB/4wJMb7/DlIFcjJkiRtdRX1+PlauOxnnnnofGJsl68ctLdXzt9/NzXWx57inc84ubpTNniuwUkz13/kaQ1gdqSwEsnwnABZvCgBMZ6cWe8WpCAsbYAhSBVqAHxrIL+Ofc736aoQP90AVuPLnRoeeeTie/lKP9m6aLnDFWiftgiv35hWn/ijTUhMEficXxrs98b06wYKp9J9fufALNiYVormPu37G+Yd+lsyncu/anuOyUK/dxGvD3HT0bsatrK15x/CUHaX2c/kCptr+mf8X9OIMLrNm8A9998Al0j0gA15vER/8GYwkE43Eh+hdMJEXqv6XJGGKMX6f/1Xawae8wtg1khB0WjoahBoJwclmsbEpieXMSw4aJXakcOgZS2NM9IEICArqOgmnCLBiwU8NwR/px1qoQbnnHVdCc/c8gsx+9MCuHiHH+xM8Ru/Vf4DYFoCZdODEdKjUBCAYwFJYhs4IFQFHAgDS4qUpP3TuXqQLVIiCAWgAU1FsgBQFLZdHLAYT+8xz15icgchO6ERluIIx5z4D3DXlBXqKxXQC0HGBT0b0ohbG4jvdC75PSuwg8EKlevY+1DbCy8no8FbUNhDAgKSBUh6NR713XNuDaWcCmQe/Nj5o9ZvzTmqf3vxgA8HQqxPm8DAAuNLgOQyc8UIGefwIsDK0gEEAGgBf/z3+7BQVK1oKjJmG/89cILjnjkJ17ZmVAV3FSKQso04zy/7uzvVg/tBVPMSSg0A3DMaCp7misP4eRLwwo0wDKi/kAwWEAoKTzZwMAsEwbX9mu4LZtDo5r1fCtpSb+mlHx2x4Xl7VpeHPTeKTvsb0Gbs0E8fQuG4YFnLlQw9XtFhrjYyBA77CBD24C+lI2XnVkBP/e6kItygFdxZia1apTLdZZcwiP7f4OdqVXo7nuSBzd9FosCp0JFZXRrlOFbty79QsYsTuwcP6pOL3m/YirBy+v83C+E3/e8imReeCSZTcgrJdJMTNJj0/VX7P6sA7iye+7/35s2bZtyhaUetCnPKCkgm88T6T471dnPVLnZ4P+74sX8lq8jlPGK+PfJ4X/ig0+4XRgBguLhr8MhvaNotraWpx44ok46eSTsXDRQgEGlJaX6viqdpyMq2/a+MGn3wVT0CAnTJoz5SV8I0AY7TS+J4jzF4Y6XCQEE0Aq8U9W6I+JefovlWgDFBvRoaAiAImxUNfp6wRM2RFl3skxfQK5z8zlHJi2ZESUghPF7ABS/n1Pv3/aVJabW3mc+D0/pqshPasqjjrjYpz3pnfPiY1ote/k9r61yA3aOHr58ft0Nee129d8F5ed/AHomj7u/piZpntwD1ZvuQuXnvqhOXHv1Y4V1q+2v/bnGjNxDOm6G3d14qa/PIy9I2mZWtjPN8/wslgCoZoaBCj+5wEAtaEAFiaiQmH+8W170T2SRTAQRCAYQDASgVXI45TWGiysiyNlmdgynMWevhF09g4hGAiMvi8F00I2k4WTScEdHkAk4OIP//Q2rGxvlAbEQWa9TLd/jXwGhV9/GPENf4DTGgDF+QULgCEAfjiAYAFoMs89P2RPkOFeUIC8Pub9JwuAgABCgHIUUNiXYbpPe4uNdTqphFuVQENYhhsI1qnP/PQV+elxp4FNd7ghwuw9V6w8ffEz2cf77wMAnhVHOohJkcMtELL7PK1w2PtCf6QBWnK9ooPAzMMV1H6mOC6qQ30AhTR+ggZU8+O/OX+S/s90fp73nxMnwyUo5MpRzBAA8ZfnZ+y/QKwkAED6v9ADYAiAl3khayHbfgZCb/k2tMYjDvnxN93xO93j/TSBpmMhZ+WxeXg7XhjZiKcyz8OwC1AVB1HO/57Hf0wbwGMAeKECh0MASp7EbIQA0Dv33d0ufrrRQTKi4jMrbPzd1vF0j42L5+t4j5yTR8utA8AfdhQQjYbwzC5L5Im9YpmKD7Y50AKaQChfHDDxifVUN1Zww1EqTmig6Md0h9XMHz/ZYs0N2urO/8GLPXdg+cLzcWrdexBWaTBXdiPUC7hr079h2OhE85IVuCDxKURIxzpIhffz4M6bsH3wEZy2+B+xqu7Siu/Fb/KhsrmZ6S7+xa9/jVSKiPjkxTfg9zcDAOmY/PD4ibye/vdUyJ/JzZLf9mw2690k2QBygS0V/hM6AYWCYAv4hTR/mzT/EsOfv5900kk459xzMW/+PCHmN1F5qY6vqcbVZL8H1QCef/xB3P+bb8rnNAMgAOPxJRNgsrnORTTEUA5f9G8ytjrDO6hZITeKUwEBrDM2/mXqwGBQGc0aQCE9WXwxwen04L7HjhnxUqiQxbIc5A0ZZioMpRJRTr/N/tmYBrDgpfvzv2PcP72gfuhuxgMDRlvgbbIv/7evobG59aDT/9muat/JrqEd2L59G1524vn7dCznjd8/eTNef8JHEAqG9plXhtNDuOeF/8HlZ370kN2EV9tfMztyqzsbx3B37wA+e+f96BpOjYG5RQAAMwAEYjFo4QgI+TUEdDy3ux/D2QKCug5do2CghmhAx6nz6tCSjKInl8eOVA7dgyn09KUE2MuUYCLu37aQLRjIZzJwshnY2SwSIRVLWutww3mn4ISF8/dhh1R3V3OjdqFnK9TvvQ6a2w23PgBEqQegQIl7LABfDJB/YxTHo0ieLgXzchaUYVPE/wtdAGHgql5M/3wgXxK2SSOfMfcswq3KSdabv3leOetK0T2ZmE1eqzh0VxjWxQCyZ8xPAfCKU3NCM0jL9zz8tOHzw4C7S+oW+AKHpO0L4V9pxLsCtHbgqg5cjU7CohAQz/gfBQBE+zwAgKECxfR/NptzLW+Zp2SogkgeQCCCHn8HLlkANPx9+j9/KzDqQIGStzF82lWInf8xaNHaGQ2rnBuj8eC1gsDuUCGFjmw3Nmd2YH1mM7oLPTBcGRKgi3nBk5Xw0gP6KQMPAwAlz21WAADXxR3dLr623iVIhrcvV9Cvq9gyaOFt7SouaRhjAHBz/9M+BQ/3O7gwbuNvqSCe77RQF1NxxWIF72hyxXz1pS4V923OobVWx3dXAHVUP52DZbLFuj+zC3dt+TiaWo7AhS3/KRT5qynPdv8WT3f+Eg2tS/CqlusR0ipLtVfNNSqty/jtdb1/weqO76GhZjles+QGaAqDr6orh9Lmpro7m7z293/841FRvKnOW2pIV+rNqPQ41psN+r8PPlB3gIW0/3Jx/7y+CBPw6rGu+C5vCKq/2IOoqviurq4Ol73hDTju+ONEuMJU5aU6vqbql8l+9/vsJ9d9CEP9e6FMAwDwnyXt0LFwgPIggDCAKTEllP/lZnMix51PnefCTq8+0/aJLWnFnj7qBFAkyIWmK2BqQl1kG5AbW1/93++n6s47etSogJ8PANi29NJT02YMdNj3afgeD/+4bN4ZFfjza+cNmebPL5kcNTFKzqWoiCZq8J7Pfnc6Q2JGj63mneT9D6T3YvW6B/Dq099Wth13PvkjXHTsWxEJRfcBAAqFPH73zFfwtlOvKcsQmtEbm6WTVdNfs9SEqk7LZ7a1cy++cvdD6PRAANLDBQMgmRTx/2owhGAigb7+EfQPZ6EommCQB7SAcLA2J0I4ZV4jamNB7M7k0JMtYE/vMAaGs4Lyzw+dQTQGKELIDASFXB7IZaHpKha31SEW0pG0DPzr6cfhlEXtVcwNVd3ugavsuhh++jbEf/tPQL0GpdaVaQEFAKAyPxpAFlUyCFAgW6TEIxBAwzwIpHJQ+g3A9BTzGRpAw11bALgNkiXgFxq8QXr3PU+9RCglCJBMFN1z0VwuWPqVObPKdlrWo+r7zDNB7fdi7EnNt3oAu0fS/oXmgzT25cRPg9+rz6NoHuhkQhUBEAEyAuj95zGe4S8YAAQZPLCiOCWzSEkBuARCeGoyAmj8F6v/i/R/Xvx/gaCAIlgBrqXDvPTbCJ7wBmg+kHLgRsr/6SuNsgEsE1kjh4cHn8La9EbsyXeKbA4KHJkVQHj9PSFAZg0g3nU4C8D4sTEbAACvsGnYwn9s1rCrz8Yr5isIh1z0OSqubTbRWjdGOTILFj7bqWFPxsYHW4F23cWX9+h4qsNGU0LFlcuAl8ccfHyHgs3dBlYJAUAH0eDcSwHI+55osbYdE3dvuQZZDOB1y76CqMjpUnnJmyncvvEjsLQcXrH0o1gUPLPyg2eh5u6hp/HQ7q+BEP5FR3wazeEj9+sqh9rmZr9ussxB3/vRj6SAXQXFNwL8bAATefKLT+Ub/xOJ/vl1/XpCKZ+Uzeks4EUNKL2+oPGXpPxjddbjfVH136eLFhv/fpsCegDLj1yOSy+7DPPmzaug12SVl+r4qriDylRkn/EZPL/6f/HAr74lKJDT2NaJK4wz7ou0WyYKC6C+CwX8/OE4afgAASxdUvtFqp8yNPpy/eG/R6Op/rzMBNyvEVAQ6YRGzyfuYtJu9YIJirQu6JmnCCbBL9/oLwYpfAX/8acda5fUBchQadodA0P4O5kAFAL07zVfkGDAPjoLioIFy1fh9R/49HSGxIweW807yXsdygzgr8/8Cm85+6qy7bhrzc9w7srLEIsk9gEACCz+6qnP44qTPi0ETg/FUk1/zZX7I6X/jidfwE8fe1qucx4DIBhPCMOfm/iOlIP+obQAd5NxCd7wXWxOxnDmEU3CzurI5JG3LOzpGcJwqoBIMACuBWQJkUFj2TYM08BIRoaOOZaFlqY6LG6vg5XPYe/uLpwWDeLGN1+EUGB8iMhc6atK2yEA9UIaI3+6HnVPfR9Oqy5DAQQIoAERBaB2Fo1/fkIaEKQhHwSCpPurUHpzQD/T4MnwLkUPwFX53hwJBGKS6l4ISMOa3n0CCKXpN4nUUFyXIQAMO6i28Nr07tO6FiKD3rwqwH4a49KoFuJ+9PYzLti0AHsHYEl9CLmoMKQgCKguXJ10fu9rOuuFJAG/8yqXev+LAQBB/6favxdCwNMQNLFsuOwD3m/elh/RNqk9wEgE0v6VrCNBgbwLx9REJgCj5Thol96M4PwTq+2dw/Ur6AHOHzJZhYNhI4092S68OLQZa3Mb0W3sJawl2QBepgBBYjkMAOzbs7MFAAhxv93Azzc5aEyoWFprw9A03NBqoqFmbCEuZE38e6eGlOHiE/OBoxIaHuiz8fWtKrqGbJzUpuFdLQZu3qUglXPw9pUhvKtR5nyci2WixXpvZj3+svkzWDn/EpzW+I9VN/3ve76PDb1/wYIjT8L5kWsE/e1gFL54NP7v3/l5KEoApx7xHhwTf+1+N+VQ3Nzs980WHfiTn/0cearSVliKQQCK+U0GHvjGty/6x0tMZNizLuP+Gf8/U8a/WJu9RT2dTos7ZNx/KXDhG/+M+/fvRxr/pkjr57eHIn9nvuxlOPe8c+GHKVTYbYcBgEo7qqhe8Tt5239di+7tG8ZSQe3H+fxD/DHhawL435cTB+RvfoYA3wif6NL+uKKxTDZAuIqwgLG2jXde+W312+FrXIlNhBfbPHqs5xyT4afSaPcp+bLOeON9snfRN+h5FD38pP1zrSsGBUqNf7IJsjkphDXu3F74xvlv/yiOPHHuCFFVM+fzvlPZEdz79C1489kfKjsE7nn61zhjxSuRjNXtC4C4Ln71+M247IQPIxqRIU6HWqmmv+bKvfG57drbL0IB+lNpYauF4vT+R2GHotjR0Y+85UKLxcXY5kY9FAqgtS6J4xc1CbG/ERp+ADp7hjCUyiMeCQmdB/k+0F6zhE6J8P4bprD/amIRnHjkPBFunjUsrF2zFoHUMP585eVY0FA3V7pnv9shMiwM7kLhN/+ESN9TsBuCUCJSj0/E/zM1ID80/otBgFAQYBrNggGlOw9kmRKQhi/j1zVYShJ6eBnzC3ptoxUdlB5/Gtl0uAkPv+d4Y7w8v+DvIp3fFPvRotC+cTcvPPiekJ7F2H6TDw5g2/ihZ1444jNQnL1QRIiBt/cPBOEGPQFA76QuLb8A9w4lzpVR778f+++n/mOWgDKOGNOStH+6kglGiJR/9pj4nzD+ffE/Uv9l/D/p/wQA0qd8AKELPo5AvEGsY4fLzPfAKA5EkUwzIwQCN6S3YWt2h2AD5JwcHFgIKbpMRMHhepgBMP5BzBYAwJf2rh4HN61zkTOBkxZqiGs2bljgIlCEGqbSBj7VqUPRFHyuzUZdVIdt2bizT8GPtgF9aQfHzAuguzuFWDKEHy5zUFPEIJj5YTW9M060WD/V+Qu7pdjOAAAgAElEQVS8MHArXnfkTWgMLK3qIllzELdvuBJaOIRXHfEF1GoHJ5ezYWexoe8erN17Gyy9gFMWvBsrE5dMyz94KG5uqnp4E1S+8493obO7q+pT+UazL+o3btMv0vYSGXVhUhXZpADO5IsP686G+J8w5D31/3Lefx+kIO2/OO7fMkyR3s9v99KlS3HRKy/CqmOPnfJeynXmS3V8VT2wig7w+6xgFdC1YzPu+Pan5MZvmqEAvIRvWNPDHwqNbRrLgQDyO1cY9AwJqGQs+wY0GQE8zqf0S1t4TECy0v7x6Yal9YsBgqnaNdW1io17ttMwXOQFtV8a/sXFp/3798n4/3SG70sZkE+o/yfwrs/895yioVbzTkoAYBh3P/0TXHFW+Tj+R174C1YtORW18YayXf3bJ27Cq4/5JyTi1QnUTvXcDtTv1fTXgWpTJdcxTQtfvPN+/H37buiKAj0aR7pgY8DSkPfmeHqg6WGmSndrUy2aG5LSrnRsZAsWuocN5AqGYAiEgsFRTRKmvTRME4ZhCgAgoGtoSMZw7pHzkYgEUbBtPLipA9s370Qgn8J/nH0c/um8M/ZrDqjkXg9kHWbBya2/D8HbPghVS0GpYxYAagEoUhCQxj9FUn0QgPttAQBIb73SnwUyNF45pxfgmioUQ4frUCOkZczAtgNQLAr9eaJ/1OPiRzwzet7pKa/AuBXx9Nyc0OPvxewLzz5F9+jZpzaB530fNcY9IUG5wQHQ5+X883o6IFklrndPYm3h7ejEJMpQ/wV2QUCJx8lQAEH9F9z+4kKKfx4u+0ukP/QMfwr8EQQYpf9LJoCSofef1H86OTQR+w/qer32K1CPf+OUa9aBHDf/F69Vuj73ZQaxLb0LT6SeQ0ehE8PmiNAZ0RQK7OJwGsDSQTAbWQD8a3SkLFy9Tcf6LgtLGjWc3WjhqoUSwfXL5iETn9+tIB5Sce18F82eurNlOvh6h4Lbt9jiPTxtSQDptIFvr1AQJrI5R0u5xZqbmN+9+AHUtrTjosbPCFXmasqu4adw//YbsLjtDJzX8slqDp2xulljCA/uvBFkMuiREF6+8CNYHD5jNG3h/l7oUN3c7O/9+sc9+9xz+Pvq1ft1Gt949g1sUijFAugZC2Np9ypYnOk4CIcFDXO6hsy4ZdR1kfM8+6ZpjDNQ/HZS9I8sBb9wY2NzU+CxEqjw/5rXvhZNzU373baX6vjar4HlHVTcZ3xWj9z5c7zwyN2jNP7pnLt4nNJIj0b0STflcqxQrI+p/PxUgfsq5Zdrk/AsagpCAcUTFuTQ8rUCpnsXM3O8CKtVJJ3Rsmj4SwaBX4oZART8s8hq9cAMVssw/V85kM/77ujTL8C5b3n/zDR2hs5SzTvpAwD3PP2LCUMAHl57N1YtPgV18fLZcH7/+Ndx4dHvRm3y0PQAV9NfM/SIZuQ0fHb3PLUW33joKdgFA71pEwVHEZ5ohYKNmiYovBFdw6L2eoRjESik7KoqBofS6BzIwAqEUZuIIxoOIRCJiBSwVsGAYZki9j+bywtqfywcxnkr5qG9JoacbWH3YBr3vbAd+ZERNIcctER0fPuSs7GktXm/15IZ6ZQZOomRHUH+4R8h9ujNQKIgMwJQEJB6uDEa/KpkAtD4FyEBARkKwDCIgSyQolqdLpTshWieRes5AMVdAtdkej9vnmQGAdMTDSxN7SgEAD1xwHIMABr1o0Wk8/HyAJd43EfTBpbZr4hrknrfBaimZBow1Z/IbjimAzZm/Hvefw88RsALAxBkBRrnLhDgpEv2Jc/tzbVkHzAzQiEnruHGwkCBIEWR93+f2P9i9X8XrqEKIKCw5Hyor74W4dajZuhpHz5NJT1AMIAhQTk7j2EzhU0j27E+tRnrcpthOgUEyNxbvaFnn0A+0zbQl9qNpS0yjpnIY2mZylCezu8H61je41TXnt8SRiRSWaxyaZ85tos/99j46iZFsAAuXa7hE+1U9h8zgF8YtPClXUBtVMMX5jmo9wAAnqsrZeFzu3U8u9tCa62G4xpsfG6ROu74SgbGgaxTbrHeNvAYHu76Kl6z/MtoDFbn/eci+mz37/Bs9y9x5vIP46j4xQfsdqhbMJjbhe3Dj2Jdz50C7W2sWYHT2t6NRm3FjCykh+rmZroPoau7G3feddc+Hr5Kz+szAWhkFxsJtm2Dcf+VGPM8x2yI//kABdtmMnVPGdV/X/Sv2Ptp0/tvOYiEI3jlxa/EBRddOO285S/V8VXpOCpXr7TPsqlh/OL6KyVTYwZYAP41+ewZyxsNjxn2E7XbHycMH6BRX02cP89J1X8CDhT6k/izF7F/EOiZPqgh+Dp0JFmuiN+nQT/+vZW/izSBntq/3z/C+M/ak3s0XRuXXnU92pfMzFw9nTFVfGw17yT7aijTh4ee+yMuffl7yzbh7+vvx4p5x6Ah2Vr299tW/zcuWPlW1CQOAwAz9QwrOQ+f3e6uHrzhG7cgncnDUXUhAEgau6/tEo8EMa+1Tnjw+T5ooQj6cw66+oahhqOI1yQQj0Sg65oABxhaSuOf61wmL7MGhIMBnL98HpY2JgV4Npw3cPf6XejsH4Zu5LC4JQHkMlikK7j21eegtTZ5yKuyC4bd4C6Y996E4IY7oCQKUOJFooARFahhjL4HApANQO89PdsFZgTIeWn0ikEAFXAjgLMIsAgCyKeskClA45gieDLwejRbiqgw2ZowOtd6I6bS+XbcOfsBDACCkj9GUBgFAHQX4IeghTDuAYUisgQKGLsV9E0+kRPRawgnVoIg3prGcBPBRLDh+uLCVKOk0OCo99/39ntMANMDADz6PwoubCcC85xPIHDWldADU4sUV/IeHa5TWQ8UC+dSe6cn149d2Q6sS20RbIA+o3/iEIBd/S/gmPkniSulaK2WlKmo8tP5/WAdy1uc6torFyf2GwDg+TcPGPjc7iA2dFpor1Nx4wobK5nCxCs7hkxc16WiMabhP5ttxDhh+a+o4+LejgJ+PhDGxi4Li5t0fGWJgcX1c/fFKt3cmHYBf9rySQRCMbxq0bXQlOqzF9y75Tp05Z7B61Z+FfX6osrehmnUsh0LnannsGngPvRmNiJrDyJaV4OT6t+BBdHTEFFrpnH28YdWsxmcsYvOgRPROP7j3Xejf2Cg6tb4BjYp/vSg+0ZDNSKBct2W9H96XHwWQdWNKXOAT/8nEGFZxrhz8zdu3uj951/fkKPafwAaFi5ehNe+7jVYsmRmcue+VMfXdJ5jaZ/xme3Ztgl/+u61QshxpkoxJT8WkSrglcTHEwCIEDSoMv2fL/ZHunGQrAABBviK/+KNELdWCXhWTR8UG/z+eGfcvmFKYUD/esVgmH9+Ed+fH3tP5HsLpL10f8V9OK5NioL6toV4679+eXrK3NXcaIV1q3kneX99qS48ue5BXHL6P5TNIvnUxoexpG35hADA71Z/FRcd9R7UJqsT3q3wdma9WjX9NeuNqfICpOi/5vofYkfvgPTuhyJwFVXYoolEDE11UQTJBlAV5PMmegYzSKkhkSUgFE8gEYsII98H7Bjzz3h/w7QQDOioi0XwiqVtOKq5RrwXA9kCHtzWja09g8hkcziiKYoYmUOugx1bd+OUujiue/15aKuvmfH3vMqumZHq5u6n4f7p89C7HwNqXIBhADGyAZgZQPdYAEUgQIhpATUglYWSFfntJBOA1CLbgeuQCVALuPMBKwSQseEDAQaBAIrz8RgfCJim8n9pL+wDJtAW6wb0gpdyUKQEEs2WAoUMA2C6P4YjMFSB6QttIEh+fvHJCQyMpSMG0/754QhCZJBggCsAA5fjjfcsQhRo7Pux/yWp/+gnFsY/64hoChjtp8B99XWILDp1Rp7v4ZNU1wMEAcQa7j38gmWgJ92P51Mb8Hxmw2QAwPM4Zv7J4uDDAMBYp08HAODi/WSviV8N6ljTIemNrz8qgP9ot6BxBQCwc9jE9d0akhEVn2qyUcc0Jl4hg+A7e2y8MAJs7FeQzrs4a0UIN843R/M/Vzc8Zr926WK9Z/gZ/O+OL+L0pe/DkfFX7lcDGD6gRnVctugb0IiCznhxYdh55M1B7Bl5Bhv6/owhYzd0PYRoog7Lms7HqvAboavVgxdTNfVQ3txMdW+T/U5v6ppnnsHTzz5b1Wl8+jyN50KhMMog4PdTKf6XXoiGB5WxZ5r+TyCCwESBdLqi4gMXFP3zjX//54aaepx+2mk49fTTUFMzc5uzl+r4qmpQlVQu22euizu/ex32bF07Kqw8nWuUHsuxEQn76f/kr+UMcd/gpaePMf5MGShp9JWHBYw3uMmKVRDUCYKNXbM0DeBYe8eHEPjvY7m+KG4/20svvylEAsXdjVL5JwIAmNaPMf7FhedJZexJRXD9Iy75f/+OJUdLp8ZcKtW8k+zf7uGd2LZ9K15+wgVlAYDVGx7AkrYVaKopnx3kt499Ha8+7r2HNQAO0iD42b2P4fN3PCBSchE+DAYDaKknrZ8ic4AejgptgN6BNOxAGCoFaZkyMBxCNCTj/vke+Lo3/P9YJIxkNIQLl8/DisYacR6K/t25bjf2pnJIZ7Noa0qisSYqwgbSqSzWb9gBJZ/FBYsbcN0l56CtYV/RyIPURft9WbHWvvhnaPdeByW7FUodoMQU8QFZAHHS/wkAlIAAzBgykvMMfBr0moxxd8gq0gCnEYrSCtghKWznTyqOBUUAA4xZErFIYwyASr375e62HItAePsHAXUALjVgvHR6bkiHS/BWePdprNNwF6qxUpdAzXvx/cUXIiDAcEMuFtQhoMggvftMi0jPP7MeyLnd1T0HozD8/dR/Rd5/ev5p9LO/+DuxA0OBo8RgnvZ+6Od8HIEQYzEOl4PdA0wTatgmRswMevJ9EwMAO/ufxar5ErU5DACMPbbpAACFvIUv9+nY1ltAMh7B49sM1EQUvPcoFVd4Sv67hwxct1dHUFdwTauDNsYteYU6AJ/vVPDIxjSOXlKD1Tw+quHqFTbOa6LHqLIY5wM5CIs3N5Zj4N4tn4cSUXHh/GsQUMJVN8UwC7jlxbfhyPZLcGbz+6o+frIDGH83kNuJ3SNr0JNZh77MZhS0FCKxOsyPn4L22PFoCR6NmDZ7npNqNoMzevNz4GR7OjrwwEMPwVfKn6pJxcZ/cSYAfu8r/lfqveQxuq4LAKDSY6Zqn1g8i8T/6P0vNm4ESFFi/Gu6jpedfgZOP+10NDc1I1AU11fJ9aaq81IeX1P1zUS/T9RnFGz87c2fQGqwT+wHlRkMB/DHDo1xevdZJhuXPhCgwBXpAvmRx8i78kGBqftAagz4sfi8JpcVmQZQZpsRwEDxycue1E9LJK9Nz73NtGRC0kJmBWDjyq1Y4l7YBiZcpIi0IVP6lYoAmpaDXH7fVH+lzeGlmCf9Pdf+CMFw9WvO1H02vRrVvpM7etchN2xh5bLjyl74ifUPYOm8lWgsEwLAvv3V4zfi0uOvQiwam17DD9LR1fbXQWpm+bfCddE/ksG7vvUrbO3uQzwWQlN9Qir5U2PNdtAzYoCEFiUQgBaNQQmExF/+zuwAEgCwZYgMNWsiYdREwnj9sYuwtC4By3FQsBzcu6ULO/pT4t8tNSHEk1EvG4eL9du6kUmloVumYAW0ugauvejlOKJl//Vl5ko/m0YO+dW/QeiBm6CpPVBrXc/490QBCQCUggCkyOdNKFTcZww+Pf90LgkPvyL/7XLf1wqYQWHwuzT4GQZGQ5wPx1Kljp4PBPgTb7mOmVCnxJsR/d8p1y4+nITzgNoPBEy4TAkrEVr5m1+f31E4UKj+GzIUQDTKL57gn8jd5xn/pPozDaFpCMq/mLBJ8+caIrAOz8nG72jgC/G/Mt5/MijIAiCZIA9YbafAed2NiMw/fq4MjZd8O/ywAIYE5K1CeQAgXRgARc6WNksNgMMAwNi4mQ4AsCVl46YuRXiM3hAx8K3OELoGbSxs0PCNZSYW1AeRThn4bF9AvH+fbrHRQsTSK1wc/munjVt3WDi5QUGvGsWLewwc0azja0tNzK+deY/0dN+YMQXtPB7e9W3sTj+J1y+/GYlgeYGiqa43kOnAHZs/iPOXfwaLYzNHK+pOr8eTHT9FX269nD+TGhobluLo2OuxUD8Nuhqclrr/VPfl/34ob24qvceJ6hkFA4889hg2btlc0amEIeF51+lB90u1on9ynXYRDAaFBsBMAQDFoQn5fHZc6jJek2EPtmWNXm/Z0mW4/E1vQWMTvQ2zA+a9lMdXRYOqTKUJ+8x1sWPDc/jzj74k8tvP9BMT9D1XGt6RiCri9lkmHxs0vKWRThA5wI2id0+VsgIm7Scvs4ZQEB7dq46/cx+Y81P/FbdXAgv7XmGMYSC1CFgIGuQLjvcvj8zoed74vQQFpugPggyKggve8TGsOO7UOUf/Z/urfSfX73kSyUAL5rUsLPuo/CwANbH6fcYKleh/veZavOWET4lwp0OxVNtfc+0euWY98MJmfOPeR+FwM8gwMKbuyhYwMJSBpQYF5Z/CgCpTNbou1FAYLo1/14XLuGzqBoRCCEciWNraIDz/7cmIMPCH8gYe3t6DHYNpASgsa0pgRUsNUpZk0GzoHMCOniGRNaC1NoaGiIJcXy+O0BV86Q0XoyFxaAJD/nPm/GNmh5F/7OeIPvJ1IJKBlrQFCOAmVeGAEgBAKQhAQzpnQckZkl4fCQMOY/09r7qYpOoBaz7ghqWxO3pRKvtT1V+RgAFnLf7l8xUhAmVG4dgEKr3t9OBztibw4DGCZUpB/mYC2l4AI9K7rwUAph5UGMJAi5tZCMYEhIW6Pzn4Sol+m6D9j8YwAJYB5AteikFP24yx/gQ+2AaGQZABUBz373n6XSEC6EIpeN5/ZgCghAC9/2oShbM+hvBZH4TGLAmHy5zpgeJMAfukAUzl+2BYOSQjzaiPyxyYhwGAsWe3vwAA6fu/6wfuHXBxcr2G98YK+EZ/CHduNIWWyBuP0vHxFkvEfl3bpaIz6+KqVhcnMqWJVzIFG5/cpWHt7hyObQng9FoV399IERjgH47S8JF5nLdmehs6vXHrL9aP7vohNvXfh1MWvgcras/fb2N618hT+N/t1+PNK3+AeLBxWo0rWBnsGPo7tvTfj15jI8LhGjQlVqA1uQrtgRNQq8+fNUNsooYf6pubaT0QADt27sRDjzyCTNaPTyt/Rt/IoKefsf9+EfH0hjEqrFRpe2aa/l/MTshmMyJWfDS+32MomJ5eAb9fvmwFLn/zm9HQUD51V6X3MVW9l/r4mqp/yv0+aZ+5Lp647zasuff3QsF7pmff4jj4UFAFP36ZGAjwvfhM9SPj+2XawLHQAJ5jtkCmavt4XNgA95KOi4LhCGOlGLSQgJoUACzWCpj0eoqCRG0D3v4f35QU2TlYqn0nn9jwIFYuOBHJWHntmbvW/BSvOOr1SMbGi/yx/wqFPH735Dfw1jM+gUBRyrA52C0TNqna/pqL90Yg5jePPIVb1qwTIHBvfwqprBRk06JxKDRAVQ0K6f/yxRW/iYxJNAo1HWo4glNXLMSZi1vQEg+LPdXu4Qwe2LYXIzRi4WDVvAYsrJMGfUjT8GLnIF7s6kfBtFGfCKOhLgYnM4Lhvb3YtmknvvOWC/9/e98BH1d1pf+9Nl0z6tUqltyxMa7Y9F5iaighJIRk2XTSyCZhCdnAP5XdbNqSZJPshiRLSCMECMFg0w12cK9gW26yJav3qa/+f+e+96TRaGTNSKNm6/onj0bv3fvuPe++++455zvfwXXLFk5GkaXVJ2YECHUi9uqP4dn0Sxh+HUJAheEjLoBTGQFsJIACkPGF4uiZ958ccaTgk2KdB+ilgJbVz8BHvSPFOb4oolnXtoSad9BEGJg300QPMA++Ddey7nU8mpeUeL4Z4HpMSD+ry5sEf4QOIG8/hSkowf6rk3GASP2oz6wQsoF+txwlOpEeEuzfgvzHo9eYIcOATvxc5Axz8UCEvPvE0BoH/SfYv038F6W/E4KFZ+EAWvn50G75KVy5ycOQ0rqZ0yePmQQGGABCsU4oahReVy4kwXlKQrzhyPJGc3yi6pKUh7v2SA0AlALwP1oFhGQDdxUDF2Xz6AqpeKjFiU21xN4KXDnbgX/JjuKHXRL2dWp4fwmHNfn96cgiMQ331wvYWRfBvCIHvlem4ME2DzYdklGWK+Dhag2L8sSkHpYxm0HDNGy/rF88/B3U5FyCcv+StNP+xV9iX+uz2Nn4JG4767/hEDwjHlZjzzv4x8mfoifaBCnHg0W5N6PSvRpuIXtEoQkj7khCxdNhczMaWZDyvnbdOjScPHlKAjS6hu3pt69nbnD7yfRS7Ucm4f/xyozJSxAFpf2LL8xoEZfuz+P24MYbbsSK5cvHXCk70+dXqnMi/rzhZEYevad+/DW0NhwxDU8juUgKdUxoPOD19Id7pRIWQE0zhIvEwymZsf3x+72JMASYz4mVecAKUYgpOujH3BubHAbxhdICEg8Ag0uTLIZDyVghBlfe/WXULKT3zljdmRRu3ilOGW5+JVZdu+33uPzsm+GQBnvwSS5Pb/05rl54F9wuz4Ax07Gu3g68uOcx3H7eF5lxaCqWdOU1Gcdovqtk3P7TJ3Hw6IkBBLC82wve8prGz3P2OxEHZgXg8AewbEE5zptRAo8oINslYX9rDyP8iygaeMPAsqp8lPg97D57BAF7mzqxo6GTiSPbLeGcynzUdQcR6erEwf3H0NPaitsX1eDHH7ppMopsRH3SQu2IPPcgvJv/CLXACTFbheEdxgjAwgFUcORZE12mEYAY9VluPQoHIIb8LICfASh5gBABtCR7UVanH9FkDoC+k+HA+p0ZAUxjz4BCGQxYVVK8ifSve2CmATqZjAHxj3DEMgAkVf4JCUCcBhEwj6FO2jqhT8hrH4cSICOGShlYSI+gTwk8GQ4IAUDHiASQUFnk/Y8YMMj3QoAJapPxCFK2gRyEbv1fZM2+YNKuuSOaTKdhpb40gMTO3htph8fhh8thev5PlRJvuHR5ozk+UXWHGzMdH0kaQCIq+msH8FyLjhlZAu7PVeD1mrCYjl4F9x6ScKBJhd/N4dNzAE3isbZFxzU5wO1FfJ9Xn+BcP27k8ExtFDV5In4yi+BeOj6yX0Jrj47V1RK+Xa7AR3lO0yjBkILXDSfmaDJmZVF6mcxtDDL9st5c/xsc6dqAWxY8ColPH8Ko6jEc6XgL/zj5czgcPswuuxSLPbdBIIj/JNgQZVpeaUyDSXEqbXIIAfDugQNDpgSkc+z0fnanR6P8UxsEhxUESr82srlvKytm31SGSqDP+NAEuo6t/Nvn0/UK8gvwL/d9kYUgjHU50+fXSOSbiswioSAe/+YnQJ69TKYGjO+vbQAwY4E5uKywgFTi+/sUCaZE0J6WjAEUKmC6lBKV7ZE+B8nkm7xt05svqwYUlvKv3yBgx/rHI2bCkX5EQCr30LCU/xmzFuKGj391UkL/7XGkMr/i17nntv4a1y65i3GWJJZoLIJndj2K9y75PDs+gHjR0NHUdgLbj7yMNSs/MuK1LhX5j+U56chrLPsxmrbt5/Hx9Zvw8F9fYUq6+QyQc5c8/BI4eh8R7J8URHpoKRTAm4XconyUzyzD0uJcpvxLHI/DbT3Y2diBmEzE0RKWVhSgKMsDieeY03p3YwczENB8KPG5sKwyDyfDUTR0h1B74Ci62jqhh3qRKxj4xwMfRZZn5M6V0chlLOpq4U5Efv9xePetg17sAO83mBGA81AoQJJwAOJcIc86KcgxHRwp/mQUoKIT9J4HNPKukzGgGnAXAEHnKbpOCAwRICg90/8T9hhJY6I8gBAC5JNxyv8Ql4iFLfJBUtLjmP3Z6RbZHwXlU5w/KfwU88/Cy0jZH6z8m1fhoCucOffIKMsW67jYf9vzT39jrP8GdJlnUQhd538Bgau+zFAsmXyPjMXcONPb7DMABGNdULUYsj1FfTIZqQFABocDghvbdSczGJXoMi7hwvBSPIxVRto2VR+rusO1TcdHYgBoDar4SaeI5qiOG/OAq7Jp42UuAvQieKVFw38e5tHSo6MqV8AlpQa2dWjIC0h4oEBFLqUvsc59q0XFN2s1Fg/6b3MELA/wePCEiJdrZWS5OHxjvoHVBamjACjd2GPtHN5o0lCaI+K+XBX5nsxBJTP9sn7t6A/QFq3FTXN/AJE/1aI7+NEmWe9qego7m3+H0oJzsKzoLpZGkOvDVU38cpBpeU38iNLrAd2jjZs2Yc877yQ1AJgw4H5Pv906ef4JEZDqCydeKbFj/9lrbwQGALstUvYjkTCD+yd6btirmGUCMGGe9nXoc9Xylbjt9ttHdO30pJt+vHG67Z+O56f0TBoGOloa8ddHH0QsYm3IxkgY/XPLMBV5B8+cSOmw/1svFGbslQQOAv1YBH+2W2lo5v9UB2Yy+5vFZPsnWL+mmen+GKM/nRDnzU80FlAogEzepxSzGlgPF2tTcrpw2xceQXZBcaodnpDzUppf1vu/N9iDNw89jWvP+dCg9YJk197dig37n8SNKz8xKJUpHT/UvBtdrT1YvnDqeudSldeE3MwUL2o/w9v3H8X7H/3DgOw19rvB3i3zkoNxALiysjCjshTZ+Tlwer2Y4XPDy/PYcbwNDV29kBXik/Lj3JlFyHY54ZUElmVjw9EmNPZEEDMMVPg9WF6ej5ihYX9nEIfq29B4vAGGojADgNzTiZ/fuQbvPXfxuLyPUhTXqE+LhnqgP3YL3Ee2QC109yEBmBGAfkjpj+cEoO/k+SdjDBl1SY+mlHp2oZh7ZggIA3o2IFQBWjZAnnsxyb6Uo3AdMuSkOBSjCzBO9sfrJ1aTo4AWr7zHwf/ZueTlJ3I/ysdH2Yds6L+FBGAbkrj07pbnn/5MXn8Wl0zrMhk+aP0dUvm3oP8yD6E9BrVqAbRPvAyne2rzSKR4l6b8aVYIgIFQrAu6oS8IwMEAACAASURBVCHL1R9XfSo4/FDHVHDYKXgQdDix1AhDjciodXjRAQHnqkHkGuakHUnbtrTHqu5w/aLj6YYA6KqBxzuA19p0zPYLuC9fhdM10HKvaTreaNXx/SM8Gnt0lOUIqPBr6FUM3FvOY3kcD8D+TgVfPWSgvVfDZXPceLDUwKFuFQ8cFlHXpuHccgEPVOoo9aWmxCtRBV+u47G7Ucb8Mhe+UaYhxzI4ZGJ2Z/pl/Xztg4gZQVw/+98hcul5TOu6tzD+gNLyxbg856uM2G+ylUzLa7KNb7j+0MbohXXrcex4XdJT6Xgi9J+87fRzKlhwMi8kbbSI9M/2pI1U+bcNEnaav4GkZ6bBQlUU5v2P7yPP8XAIEh782oPweAbCdYeT00iPn+nzayRyS1lmpGDtehsv/+En0FRrc5XhzAB2/wfOdYPF+DsdJuFdamR/tnphQlRtcj6qS4z/tjGAvtuAsD7FJMFbT31iejz9YsXp0ynk0WSIGEKZanZWAMvL2WcZsD3/A1EIhAqIkVcpFah/wk21Egzg0ts/hfkrLx7JLR/XOqnOL5LlwYY9aOk6igsX3jioj+z4yV3o6GjHqoWXJVXgdhx/GXliDcpLKqesgpeqvMb1Jo7wYseb27Dmu48hxkLC+p1CdoYM9t5yOpGfn4fymTPg9HrAU7Yav5+Fyxyua0YoIkPTdXjdTly5qAoFXhfyXS5Qloy1RxoQVnnI0Siqc3y4tKYYPYqKkKLgjaONOFjXCo34duQo9GgEalcbllWW4ul774Qjg4S4IxRPRqtFu1th/O5uOI9uhp4ngs/WAEICuDmAsm0lGgHodtBe3Un7RPJ0K+AYwZ+NBnCaEH8tZCr3fBEglgAuyhZAeRiJSI8DiLeFGQD6+VvMgcWFB7A1lX56AL0JiPUCTg8QpbbZwjpQFhTfb+lS5mGrvhpjqQuhRkz2//gMABS6YLczhPLPmlI4luGAo36zmP+Bnn/6zo5HdRhRwAgBelhguQI673sdeWUmefx0mfwSYAYATVdA8f9O0Qun1G+5SVfRpim4j3fjqOjGlXwYBZzGCAQpqm8n70EnL2KFGoQf+hljAGjriuGbHQ4W+39HIXBZjrlBSywM3t8k4JlaFb1RAzWFInxGBDeUiLihhJjJzRpEBEgkgZuPRFGWI+E/qg2UZIl4vkXHf7xrQiqvmyXii6UanM7hjQDtHVF84jCPjpCG91Q78bkSQLRSSGVi+mbyZU0kW08d+DTcrlxcU/UweDs9SQod7ZVb8PzB+xHwl+HSsvvhFCanhTKT8kpBLJPulGg0ir89/zxa29qSPycW6z8ZAajQZ6JinTgoW1kiuDNTaCiO0vqJ98SnKwym3CTE+SdT/pmBIk75p2sHAgHMrpmFC8+/EDPKZ6R76RGff6bPr5EILl2Z7XrjBbz1zK+tdEypunxG0rOBdWg+UtpAp4M4AgYeS824lVwZp5YYDxn9Y2RVZtt921drb2rD+OONbYnXTTTSJRrmFMVAVCYETT8PQGp9N/tEXSHDWvXi1bj6g5+Z1NB/+w6lOr8YOqp2LYoc1aipnJt0fdxw6ElUupajvCy5gv/mO89jadUlcLvd0waA0T9yo26hJxzFR378BPbWN/VFDtnPBKFzXC4HispKkZ3lZqkAHV4vQ870xDQ0tAWhaGYazCyvG7Mqi1CT60Ox1wVV1rHxZBfCECDAwBy/AytLcxBSdPSqCg619+CVPUehqBoM4s2JhsFpKvSuDuS7BPziwzdhZXUFhMSFZNQjnrgGSK5y2zEYT90H6egmGNkG+IABeDhwHg4gsjtCv3pF0xjgoFAAjtgTKaUKQCE3tDARPwCx/bMceQSjJzSAFV/POQGuAKBU0Q4/wJxMNumf9UkwfIYGIANC0IzHl4Pm7wahxzSA9/SjBeh8gvAPMCazdCxmKAIhqQilwBG6kBZO+rHRAfS7RV7Icq+yTVP/TYjz/LOoAI1jBoA+FYWUf0VjzP6MA8CC+xsh4gDgTANAhDKbOdF59y9QsPiaibvB01dOWwLMAKBoUQSj7Qh4isHHwVzSNQC0Q8AmZzZWxLoxi6xqcRkEIoQMkHzI1lXM0SKMhCT+eHzPhyPiS7dfmWqb2kkHARCLqHi0S8SeDg3n5XD4YJ4BzymU8nBExY/bJKw/SoYTHTMLBCzOBz6VoyI7y5QXrQG1HTK+chjoDGpYXeXC18vMvK/3H5OwrV5Fno/Ht+ZqWMIIAYfegCpRFd9p5PFanYyybBEPVxmoznAqwVQ3N6nMXFmJ4q+1n0SubzYuL//KgLk6XP09zU9jW8tvsWbOIyhwzh7u9Ak7nkl5TdggRnFhiqF+a9Mm7D84mAOgX+GOMbI1Uv5tzz9TSBKIw+IV/Uwo/Paw4iH/lN4vMc7ffE5N72cy5X/unLm46IILMXPmTDid6YWxjEK0rOqZPr9GIr90ZUYpuna8sRabnv2NqSuPIKxkJP20lWvzkxxXPCP+s1D2fU2mpVCPwAN/qr4nQ+IQRw5B/cljGe8FTaefcYOD2+PFXV/7GURp8iG8kskm1flFa97fd/4Kl8+7kyGGkpUXt/8elyx4L5yu5OvK+u1/xpVLbxvJ9Jo0dVKV16Tp8BAdMdExOn7y/Jv46bqNLMUf6Vj0d6dDRF7AC6/Pg6y8XFCoJln1RI8XTV0RtHdTZhnzcfGT8j+/Gm6nhCq/Bz5OwMa6VvTIGkSXCxeVZ6Mm4GHZNXpkFbXt3Xj7SBPau03YuB6NwoiG2TqldHciwCv42MUrcO8lq+BynF4p3JgRoHE/jLUPQTyyEYZbAZ9jgCN920v5Vi0jAIUDsPyrhAwgFIAVEkBhAUTQSIYRUqRpQx6WTYOATRRISjnB6OEBeDcA+iHWfnI6UUx9yDyXeegphCAOip84V2yl3Y7dZ5ZRUvyJ5Z9+V0yif9FCAPBxyj0jA7Sg/8xYQN/trABW1gK25pKt2vT6M9Z/9gcKETA9/wzVRQCVmGHaJ3phohsIKUDGArgQvPJzCFzxOcZVMaJ1e7I/rKdp/5gBQFbD6I22I89XPmCY6SjaNO02in7wmoYLjFBSD389JGwRfbhc60EZWdvGIMXgaIwH1J/h6qdsADCA5zp1/LXZgMfB4zMFOub4h/fIh6Mqnu7g8atDQHfYDAe4Z4aKNcViHxlgOKbjoQYOm+uicEscPl0j4tp8Htt6dPxnnYijrSoWlIj4UoWKswJi0rgjWk/+0qbjsUMKqL2Lql34aokOB1k9M1gy+bIOyR149sAXUFa4DBcWfSblVIIUk/30wc9iRv4KrMz/cAZHl/mmMimvzPdufFqMRCJoa29HS0sLTjY2oamlmSn77OUty30/Ngogvlf08iEyP/qxPf6j8fInjrhf+VdhpvczPTDxxT6H0AyU4sn+Tv3xeLz40n1fZAiAiSjT8yt9qY9EZnTft778DLat+1P6F8xoDYPB+QkZIDFjQBzMOO46Y7lpG6z0m/tQUvgV1QClyDXzG6TA7D+UMmUZACnl361feARur0lkPBVKqvNLVmNYv+1PWHPuXUmHRYaUddv+hGtWvC/5ccMAGQiuXXYnBX2k/P6cbDJMVV6Trd/J+kPPRltXD+7577/gQH0TeIFHfo4PgSxSGkkx0yG63XB4fAhHYqhv6mIp/HiXC4bDyWD/syoK4MnNhdPhwMwsD94+0ozemApREHDFrBIsKPQjKBPsX0Nddy821DaiOxRBlPK/k9E8FIRhxZPrvd2YkcWjOODDT++4ATNyJuY9NZb3jpCkzAjw2g8h7F8PTgiDywa4LIDzkeWUOAF469PiBmAGAGJPJUWe0ACEDhBNIwFLq0KWFBbrBMiayRkQIq2IvPl0Iy3EgE1crVJYgK3M2/FTCaNm/AOWAs+uYaXx48kYFBcS4KBzqL04ZZ8MBbYBgCEILMSA3R5bgPv/TgYARhPADBn9yj9j+dcNRiPA9eoM7k8oAGYsUFiMBOTz7oTzmvshuE+/uTKW83AytJ0xA8BJTsI+0Yvz1R54jOQQf5pX2yQfZM3A1U4zNRaFCCSW4ZTwoY5T+36/iz00ydql64y0bbuPqRoAantUPNYhoC1m4Kpc4OYcWi8SY4CST4FoVMN/tQhYe1RnSIDZBQJuKTNwfbYOB1kjDeBgl4JvneBQ16YgP0vAzWUibgxo2NjL498PcuiN6ji/QsTDFSqyEmL6FVnD610GHqs3UN+lYkauhC9XAmdnp04emOrkzeTLuiNSh+cP/isWVK3B0sAHUu0CWkKHsP7o13Hd7O8h4CxJud5EnJhJeU1E/zN1zXilob6+Aa9ueAO9wSBi0SgzANgGATvmmZTroVj8M6Xc2H2ia4dCZAYfSBpoH6dP6qdtoIg3QHzyY5/ErFk1E2Yln55f6c/QkcqMNu9vv/An7Hj1GbaRH+8SD7e3fydya1E04/xtItrEfo32eUlU+O32GQGgahMAmp7O0V7LfAjN/7Jy8vGeex5AXlHJuKEuMnFPU51fbV3NONZ0AMvnXTTosrTf7+xqx6G2rVg5++okxw10dnfg3cYtOH/+1IbppiqvTNyb8Wrj4IkmfO3JdeiWY5AEvi8jAF2fYPrBiILusAqNPKw8gfoBj0tC1ewqhhKQsvxwOZ0I9kRwoiPI4vcXFWfj3IoChBUVEVXHsc4e7KhrQXc4hkgkCsqUQUqrFupl6AMyAngMBaW5HqiREK6dU40Hr79ivEQw7tdRWg9C3fBLiLueBcd1mWH6fo4h8zkfGQAs+D+FBVBYLO3fKTSAjAEsdZ9tELBQEsTyb24KzM/eMLiOkEWoF+dYY8YCa7jsXMH8zpOzjreUe1LyLa4wOoUMDqxtS/knWL8dz88TCoCyE5gEw6yQIYIMAFTok4hY2GSyPiltHwtfMJV5FtNvx3RZnn+m/NNx8voHAS5ILK4W9QBB/wUPtOW3gL/iPkjZpZlZy8d9FpzZF7QMABEWApDrGxiLmioCQAGHXYIHgmFgkR6BCGNIRbvT4PG6OweXIYQyiyMg8RaMREmnZyosiMh2iXDpE2sAoIX6R90OHOtSsDqbx105Oly0cKRRQhEVj7UKeKHBQHO3jhwvj+uqeHy8QIPTJYCs/bu7dfxXA3CoRYbPyeP8Mgk3uGU80e3Ea8c1OEUO99QAtxWCefY1RUNnVMP/9Uh4vV5BV1hj6QTfV8rjihwuZQNFGsPIKOS4oWc3Xjr8/7B63icxx315yt3Y2fQX1PduwdU1D40odWDKF8rAiafj5iYDYkF3dw9eWL8eJ06cYN6rU5WMKBUJF4iH9BPZX6Lnf4DyTxkJLJKdPkI2UGy2A9/9znczIY4RtzE9v9IX3ahkZhjY9sqz2LLuz9CJGDARj59+d0ZUI9EYQI0wtAxlHOvLAkB/M43UZjdP/ZwldsSs008qaDP+07uK7UftNGdxKITRPqtmzD8Ht8+P6z/+NeQVz5hSyj/JMKX5ZQBbD72GAn8JKosGk2yRbF/e+xfMzl+MiuJZSVFJmw++jIA7F/Mqlo5oDk2WSinJa7J0NsV+0P1750QjfvjCm2jqDZrkmZqOnlAUnT1hKKSwUaF88aKI/PwcFBdmw+FyQfJlwRXIRldYQVtniL0dS7K9WFVVhHZZQUTV0NYZxOHmTkRlM2yOnknm/Y9GoMsxZkMT1RjK833gNeIEiELgBbz+hXtSHMHUPE3pPIHYP56A4+3fQlBaoOdI4H0aQwIwckBCA1BYABHi0Q854OiTjAGElrWNAOy+UFw/ZxoHrHUU3SFwXREzfj6+kG5Oiy/Vs8mobQOAkGzdJcXfUuhZOxQ+kNgmwfUtJALz+pNhgD4tWwEZASgMgGD/hLoiQkOm0MfF/Mcp/wz2H9IZ5J8jrz8dI4QAKf+iF9qKW8Ffci+k3Ipp5X9qTn+wNICqJqM32gGvMwCHaEKPqKSabq8FAt423FiBCIotGMpQdWl+btWdOCm5cIcYQiQWF7OSwnWH6lcYPCMZrJIMSDAQTtLucGNK5XgqaQAPdSt4LORgz+dH/Soqs9JT/m35H++U8ZNOCXuaDJYikIwAd1YauC7XQIFPZAa8lzp0/LZeR0OnCp4zkO8TUeQy0KNJeKdJQ8DD4/0VBkoFFZtlCcfCBho6FciKgeIcCZ+ZAZybwzPo2ViUTL6s97euw6bmn2HNvEdQKM5Jubvt4WOIqB2Y4V/Sz2CVcu3xPTGT8hrfno/91Zqam/HCunUsPGA8i6m4mKkHZdnkH0gk+6P+6JrWh06g7/GcBLqq47r3rMFVV181nl0fdK3p+ZW++EctM8PAkX3b8cKvvgMQx84EGQHiR57ofY9X9k1UjYluJeOA+XtyLhmT6Z/2mWaaP4Y0jTMcJD4no1X4+8YQnxbQ0HH3Q7+E1+efcso/jSeV+aVqGp7Z/nNcOe9OZPkCg9YfQhv9evP9+MCSbyQl+KP79NdtP8NFM29Ffm7BlN6wpyKv9J/yia1hP487Dx/HN555FQ3tXegORkGcOPazx4wChoGivCwUFOXD6fEyNIAzOwDe5caeYx1wOR2QRAGXzy9Hp6YiqGjo6A6h9lhz/wAJecPzMBQZWjjE2qffCz0C8nJ8iHZ1sHecz+nCi/d+aGIFMw5Xl3vbEdv6JBxv/BfEUBP0bAm8VwefDRhuQgRYIQEUFkCOPCIGJOWfjAG0LCYaAsgoYC6e5oLYHgQXipmefV7q9+ZTOwy6fyr9gK5FSACLzO9U8pAV06tvw/wprIMcEaT4m4t0v/Jve/3t5APUTzJSKAYMivUnGgMCOUYNU/knMkAyGNAleC+0lbeCv/jTkPKmbjaRcZhak/4SzABAvQxGO6FqMWR7+3PmpmoA2KY7ERMEnGsQ56hZTlWXDEu/4XJwORdGNaWzSCinqpusbbKL1XEOeKBjpsN8JifSAKApOrZEgSJDR1WWMOKXrSpr+GG9gWMxDs1hAXVtKpwisLRMxJdKFMwISBYSQMNLXRzebtPQFtTYc17s5aAIThxv1zAjR4AXMTQEdZb3ucAvYHa2iDU5Bs71j43n376lmXxZv1b3fdQLb+N9Jb+FJIwvedp4PcmZlNd49Xm8rkObkj179+GNDRsQU8wQorEs8V79aDQCRRmYxo+u3c8JoDHYf7xxoK++biA3kINPffpTKCgoGMsuD9v29PwaVkSDTsiIzAwDrSeP468/up+RcfUp4Gl62dPv/WlYwzagcDzySytxwye+BpebWLzGL+NCJqU63PyiudLR04L1e5/Abas+y0Kd4gsdP9lZh53vbsJ7zrsjqfc/HAvixW2P48ZVHxtUP5NjGY+2hpPXePRhLK5hvy/2Hm3At55+Fe+caEKMpbclRzMhyETkZnvhcZlQc3d2LnhRguFy40hLEIpAyr+IJTWlyPI50BUMI9TTa6b6I8YHilm3cN4GscZTLnlCeSsKAqKOsoIsqNEI8/6Toe7DSxfinktWj8VQJ1WbJHcl2ovY/tfgeOm7kJr3Q/M7wft0wGeSA3IeKySgDwlgoQFoyaFNeZ8hwOIEYEYA64fF54TAkYJNxKR2XtVTSYHIF+31LBXnXEzuV/QJLUKQK0KckcffNgqQcZa2TfQnPQ7yrxpATDcjBijFX8iM+SdPP0ffmfJPEQYcDFcOtPPvgrT6bgjZM0as20yqCXAGd4aFAND4KQ2gTOz8npI+cphUQgDawiqed+ZgidyLKjIPWWU4GH+Tw4XDkherQ+2DsmMOVzfxeDcv4rjgRI0SQRGxdg7BLUB/T7ftxLmRKgdApubUK20a/ueEhiIXh07VgXdOKmz9WFEp4dtlMnxeM0UgGR3eDBIiwMDxMBAKKcjzijjRw6M9qGNeiQgtEkFZrgM35AOrvICQYcK/ZGPO1MtaUaP48/6PoXTGYlyS/cVMiXfStZMpeU26gWWoQ8FQCC+9/ApqDx8e0/1+v/KvIxwOQ7Xyuifz/BOkUo7FBsQ09yv/OnRZw6233YaLLrqIGeAmskzPr/SlnzGZGUBvTydefuJRnDy0l3WE4nAp/na6pCYBlqiQxS5rWHjRGpy35gMQKT3XFFX+adTDzS8GDz+5GXK3gSULViUV1JbDL6EiayGKCvsdOPEnNnUdw7ETR7Bq0WWpCXoSnzWcvCZx11PqGt3vrt4QXtlzCE9t3ouDre3wuSS4nBIESxkkQ7ODiC5FJxp7ZIRUA0JWAIX5Acwsy4ccDiLSG8ShumbECA1r5++k94/tDWaefwUeTkN5kZ+x2lM9ekPluN340a3XYmZBXkp9nuonkcx1TYHSuB+R13+G7O1/gJYlwfCI4Lx2SADAsawAVmiAnSKQOAGYIcDKHEDhAaT8Mw+/hQQgmffGwOlJkLZ0nrmw9RsHqL5l6BlStuTxt7MExEj3oph+SilInn5CVtN3E5ZF8fx9LP/2FoQg/YQOIDoAUvQJ2h+k9H5WhIGNBtBF8LIM3VOI2OWfg2fF7eA9uVP9lk/3n6acbQAIx7qYASDgLuqLA0zFALAhKqJLcuIiuWuAIj+cou10O/Cs7sVsOYRqZpbqL8PVjT9O4S27BQ8C0FClxeA/RXrBqWgAeLdHw/caAJEDbvKqeLLLiXcaaUEHzqlw4P6CKCpyHH0xm2QICEU0dOvAxjCHFk3As8fASAGXzJDwcGEYRfn9YR5j/RRk6mV9qP01bGj6Ea6qfhhl7rPHutsT1n6m5DVhAxiHC+/eswdvvPkWojHTg5HpEu/Vj0QozZ8ZppTIoM48B4oCRR6MDLD7pKsaFsydj1tvvw15eRO/mZqeX+nPlkzKzJ5bG5/7HfZsWAvdmlvp9+rMq8H2yMQ77Qtg9XV3Yf6KC01lZgor/3QXU5lfL+98GufNvQZut2vQjac0pM9v+x3WLP8gy3ySrGw7+CZm5FWjKK90yk+cVOQ11QdprxNRRcEzb27Hb7fvY+haCuWIfxed7FYRFZ3gJQe82X7Mn1cFLhpmBulj9W3o7iVtziwsJM0KB2cpB2NReHkdlWV5zFMcC/aYxkgOuGZONb545YVwOaZGKs1M3W9mCIh0o+Otx5G9/psQDJmhATivDo7QADY3AEMCWKEA9MhRaAA51BinH9efMYB+Z7H+ZLQ04fksHIA4AgRLtgbtL0j5j+MRMG9Y/7AYWQsP2FwQLJ7fIvTTosxzzwpB/q3r0FeK82ep+uJtzNQsnc+yAAAGQfzJ608M/zLAUQgAHaeoAUWC2BuGXDoT0Zu/B//s1eAdyVOQZuoeTLczfhLoMwD0Rtug6TKyPf0viOEMACGDw5/gx9JoD6pp5sSV4ZR4n1vCPsOBE5qA5UovXHHEXsPVjT9ez0k4InqwQumFG8mzD6TTr+GuPd4IACID/HariKaQjg8VGqgRdPyiXcK6wyoL2Vk0Q8K3y2UU+5Pnaw1HVHynScJLhxS2ntw8R8RninS4KK5pHEomXtaqLmPtoQcRk3pxXeUjcPH+cej5xFwiE/KamJ6P31UJBfD359fiRH190hSXI+1JPOSfefXlKGhznTTeX9fNeP84sj97k0Xn+7P8DO6f4w9g1erVmDlz5ki7ldF60/MrfXGOicwMA831x/C3n30dskwwX4tXYhoNMOgG9aEkOA45+cW45fPfhcNJVN0Ti6ZJfyYlrzHc/NINHet2PoFrlnxwsGyIX6LpXZzsOIQLFlyfFJJL3uLndvwSVy/6EJyO8TP+Z0o+ie0MJ6+xuu54t2uHCRG/xks738FvNu1CVyhsZgWIKujsCkKX3Cz+3+H3Y1ZFIbweJwtDa+/oRUNLV5+DmLQ5gxRDXYdOqWkVIo4WUFqUDZEzIIdCDFVDBqQspwMPXXspllWWDWlQGm9ZjPf1dFVGz6F/wPX3++E4+S40n5NlBeBcOrgcIggEOMoSYIcEkDGAlHzaVw8wAFCMP8wsAvZ6xSD5Ojh5mDDGOD42Nn7G5m/VYSn7LKmQt5+l/SMFXmNErKT0s/0I/Y36w4gADabgM44AOj0G6FEOIHb/sAnz54j1XyY0hAhBVsAHFYSXXwnc8ig8gUI2hozxuIz3TZ2+3iAJ9GUB6Ao3IuAuhFPqz587nAFgt+HAO7oD18idfbH/9hWGU6TpeIfB4zXVxTIHFOv9D0Mqdek6rWEVL7lyMF8OocZKgZFq3ZGmCRxvAwAt2i+26fhLJ4fVuTw+nGuwcX+1zoFd9QpDGr13loBPFmnwe620IQm3ublHwbebHNhcp8Ahcri8RsRXilQ4CbI0xiUTL+vm4H6sO/IQZlddhnP9/wxuUNDIGA9iHJvPhLzGsbsTdqkjR49h7QsvIBKlQLVRdIO9N/vN40SmRUR/BPmPJ0qLJzajHO+k/CcaB2jzVD2zGvPmzkNZaSkzAAQCAROiPEnK9PxK/0aMmcwMg821t559HO9uepGlfWKGgPS7eHrWsNKU0aZTkhy4+I57Mevs5eDJU3YalVPNL1p3DjW8g85wC1bOuXTQqDVdw4u7f4vFxVegtGhwTC7Vb+powK5jb+CqJe8fMvXjVBLnmD2Pk1QIdA9VVcMb7xzGv/5hLYKhKFRNN1HjogMunw+VlcXwZ/sZoqizowf1TZ19TP/sDUdknboBzlpf8gIe5OV4GWRcpXeolZKT9MrbF87Fpy5dzfgEzlRlj4wo9D6PdTchsv4H8L/9Wxi8Bs0jgXNp4LwAn0WwfzNtYJ8hQCLvP2cq/FTokwwDjCgwYWWnrxqR7MWlQqeljf5OoADaNsRzpNvbFF0zCf3oO3nxLaOxLptGBo6FHliFvIT0Q3H+FBpgKf6EANCDFhKAVC/y+MesWH9NYMo/J0hovfkR5K++i8kikTh2kj4u091KQwLcS9tPGB2henicOXAz5b9/8pxKmXa4HVjH+TA31I0Si/k//rqpKOI0f99SHIjowAo91GdESKUuXevVmAONooQ1ceEHqdadKgYAGudbnRp+1QQUeAQ8VKDA5ZbQ1C3j3046sfOEwjKSnFvtqyl1UwAAE2pJREFUwEMlCgKUszRJ6Q0q+FKDE1uPyPC5ONyzgMcHmUFvbLebo31Z06Kz/vC30CTuxo0zfoSAWJLG9J56p45WXlNvxCPrMfNytHdgy7ZtOFhbC1Lc09Wc4pV6ao88/maKpOQs/0NB/unluGDefFx80cUoLCyEx+uFmEDUNbJRZr7W9PxKX6ZjLjMicTt6EG8++2u0HT9sxo+eyUiA+CwJuobFl92MxRe9B75ATvo3bwrUOKUBAAb+vOMRXFrxEeTnFg56X4eiPdi4+yVcvvymIb21G2qfRKV3GcpLqsb8fT8e4h7z53E8BpHmNZgCbxjYsPNdfPSxv8HQNKi6Dq/LgYqqUnizSBsFguEYjjW09e/j7XWEbfMICq6jMMeLgFeCZvHWsCwA1D6AskAWfn3XLfA4zyzo/6luhxILI3LgVTg2/BTCiV0ArwJuAxyJyMeBJ7WJyMeJG4ClCCTYv/VD322FnKFurf02/SpZe3VCZqg6ONrDkGJvl3jYvnVOfD/Jy88iNuJJAlkaQEvhp09S7C1jAUVa6xEeTOFiCj8ZEAxwBCCw0gEaqgFe9ECZvQry1V+Hv3TeabFmpPm4nTGncy/v2G/IWhh5vrJBKdJOxcbfLDlxSJdwnmaShiSWVJn8j0V0vMr7cLURRDZnTv5U6rbqPJ5XXThfC6KU739oUqlL1xhploBU0gBmevacCGr4fqvA2KO/mqeiONuE+4eDCu495sDuegVOCbhjrohPl+hJU/rRQvFuu4yHjztxqFlBSY6Af55pMELAsUoBSH0czcuaXkr729bh7aZfYHnNh7DQc2OmRTvp2huNvCbdYMahQyIn4tjxOrz+5ga0trZCJev4ECVe4adT6Dt58U3F3yLNiYv1t8+xP8nrT/H+ttGMPPtlpWV4zzXXYtasWVMCLjk9v9KflOMlMwoneXfzq9j+yjMIdbVNinSB6UtrlDUoNtbQIUoOVC5YjhXXvA+5QxDbjfJKk6b6UPOL1qfeSDfWbfsTbj7vnqTs/dsPbUDAnYuasrOSjocQJc9vfQJXnfM+SFLyMMFJI4gUOzJez2OK3Rm30+z31+OvvI1fb9wBWdXhdUsQRQG8JEExBDS29SJmp4GzesaUe00Fb2gozHbD5+5X7tm7zPL+53s9+PZ1l2F+2entZEn3htme73BrHYxtv4Njz99hdB4DBxWcx7C8/wDvNQAvGQEsLzyFBZAxgH7s8AC6eLzCRMo7HU/8O30nj31isUn/7OP2KTYagCn//UYARi9AZH8xw4T7E9TfOoeT2VLLUvsR/B+SF1rhTERWfhjeJTdDdPmYUWioFLDpynH6/MknAW7tf95nVLvL2Jw0yPNlkcjQ74KuI3r9RwcpyzI4HBDdKOI0FCqD0/jRMNNRxN8yPAgZwBV8mIG7h6srOiS8pTnZpv0CfiAR2HB1R3t8IgwAmqLhf5qBLb0cbi3mcU2cI2Rfm4J/OyriWJuGIj+Pj88Crh9CqaeF7ECHgoeOO1HbqKA0R8BnanRcmc+PGTv5aF7WXZEGrD30VQSKi3FF/r/BwZ3+5COjkdfkW17Gvke2vHrDvdizdy/ePXCAIQMUi7Xf7oHpQdEZLJI+CTFAP7plMEiGhLG9LjoRJMVifcgAUvyLi4qxcvkKLF+2HG7P1ImrnZ5f6c/JcZWZRWr31nNP4MDmlxENEU7z9M4WEB/jLzndKKtZgNXX342cgsIzAnZ6qvlV27gLUETMrhio4NPaFI6E8bddv8BNSz4Blyv5GtTW2YK6tnewbPYl6U/8SVpjXJ/HSSYDuu+hSAyPb9iK5/YeZPtljfbpsoJmS/mn1ICMUI7UN43SQusMJVpa4GeZBOwSr/y7HQ589oIVuGbR3EmLXpsMt4L2DLET28Bv/QP4w5sgdB9hCrwu8OAcBjgP8QQYgMvmCCBjAHnCLEQADcJW+MkowEABlgGA/h5vHLAZG+2B23B++k5KPH2P9/iTEq9RqIep1DNWf4L3E7Sfkf5Z5xM/AEUDyDo4jQwUbmj5NVDPugo45xa4CmZCECgczZj2/k+GSTeGfeBe/dw1xiwu29xkEOGVBV2l3yNzV6L7iruRCJentHtdLhdqDBlqJDmRRTpQ/B6Dx1p3HlZHu1AB5ZSp+mi+d7vd2G04cVasF3kseWV/See6yeQ6XP3x5gBgz7pu4I+tBta26jg7V8AXCg0ItKJbXsw9bQoeOiLieIeOshweD8zSsTKP4rcGj5Ae6udbDDxaS1lJdJZJ4OFyFXmusSEFHOnLOii34JVj/w7Z2YPLyh5Arlg1ho/B5Gl6pPKaPCMY354kyqu9vR373nkHe/btQ1d3lwltJGZfIj+yfsgAQGWo8Jc+MkBdZyEB9NK3/5aTk4OlS5ZixbLlKCoqGt/BZuBq0/MrfSFOiMwsdMqON17E23/7X8YYzYMDEcLZG/f0RzKJaliwYxZbSs4GgcOiS96LFVfcBMnhOKM2n6dCALyw4/e4YN4aZHkCg27ejvqXgB4PFs9fPaSX7qmtj2J11Y0ozjt9cnZPyPM4iR4d6ko4GsPHfvkUDjY2Q9cM9IQiZoy/9VzFK/m0Zy4tDMDnoWB1szDYv+WMJr3w0+eegztWLYUknl78Gpm8bfEKsRyLQD6yEdKuv0Gv2wKh+zB4cjA4yBBgcQNQWICDEAJkDKDfLSOAHQlAfAEsU6AdFmAZBOxO0w0iJb/vu6XAM6XA8vTT74rOUvwxZZ8MADJnKvz0Q7H/pCIZvPnJEAFEJshBc7igFy0EZl0IbcHVcJbOh+Rwn1Frbybnx1Rsi3vt82uMGsE0AJC1EHbsKhkA5qxA12V3DTAA0Na5VXAgyymg0FARjMQRWMRJYDhFOvH4Ps6Jk04vLol2ItdtkmYli9OPgsMWZwAlnIqZ0eCIyAeHapv+Ply/J8IAQP3a3qXhsXYeuS4eD+TKcFrpDtlaoBn4WTOPP+5XEZENrKiS8N1KBX5LjokTU1V1PNHOY0M7hxm5Ar6YHYOP0piMQRnJyzqqBvHq0UfQxdfhkop/QYl0+qb9SxT5SOQ1BrdtyjSZTF4E1W9oaMCGjW+h9lBtWmOxFX0WGmB5/U14FBi532WXXIrKyko4pmh6pOn5ldZ0YCdPpMxoPkbDIdTt34Xt659EV0s9IIgMtss28FOFKyBO4WApsHRiq9ZQsWAlzr7gahRVzILT7TkjPU7J5hfd99bOJmw99gKuOefuQeFFmqZj3Y4/4rJF74WTMiIkFKrf3tuC9bv+D7efd19f/vj0Z//kqzGRz+OkkYYBtLR34qbv/w5tXd19SmS8ksocyIaB4oIAAj4zfWSf8dBic892u/Chc87CbauWTJqhTaWOyNEwlKObwB1+A8bRbZCa90FQeqGLPAyJjAHkYQc4yQAnmMYA9BEFMksMOKbuGGaYwFCUXLYxgLH/k5efMxV6MhDIBjMAmFB+yzDA0AJ0rpl+kKNwAlLeSPfPLoFcfi7EmUugV62Go3QhC7maLmeeBLjXvrDGqOFTNwCo4NAlOVAh6kz5HimZXjJF+0khBzVGFBc66SrJ297LudDh8uBiIwgjOhh9MJwCP9rjE2UA6I1qeDIsIo83cJ2PiDoGrhTBsIqH6kW8WafC6+Dw8bk8bs2n85J79lXVQHNUh08EApQNYIy4ANN9WQdjbXil7jsI8i24sOLzKHcsO6OeynTldUYJJ8lgTyUvUuK3bNmCF19aD3WYfOvx/ADk9Y9Fo33KiCSJuPH6m7B61Sr2t7EmzhzLezo9v9KX7oTLzFLyaQ6fPLwftTvexLG9WxCLhMyNPynXjLjSSvKd/hAzX8PuS3z/aO/rcKK4egFmnrUM5fOXwp+dO0ApyXxHJn+LQxkAXj/wFMqc8zGrav6gVKRHm2rRFjqMFTXXDpkNceuxF1HiWIjSktIpvWZNG8kHz2H7ffXMP3bjW0+9jN5INC7ln4kM53kOBbk+BHxmeIjpbOaYHugURFxcXY7rF83F4vKy08pANBFPvBzphdZSC6NuG3RCBhzfDCHYAh46VEkAR1kAREL8azAofaAN/yclisj7yTgwjAGAgZ1t2D8p/PResJR6St/HYP2gdwF5+3VwMRW8hSDQ/EWIli4FX7IQzpmLIRcugjOnNCmvyETIb/qaEyOB9EMAJJGlIMmxUshl0gDQxonYI/mwio+igNMGoAtoQWviRGx1+HERF8YMTktqfBitgn+q+p1BGWUFLsyrmpiYX5bHlRbxxHQi1tw52a3g60dF7GjSUF0g4oEaDedkj41nP9Xpms7mub57F7Y2/hqaO4bVxZ9AqfPM8fzb8kxHXqneg9P5vOHkRRul+vp6rHv5JdQ31JvZAhKKvZmiWP/49H5erxdzZ8/BVVdexdj9T4cynLxOhzFmegyTSmYWRwARBh7cvhGHdryB9sZ6REPdbNNvw3onJIuABWVlXkj2ouLACwJ8/lxkF5WievEFqD5rKVweL7tF0zGm5kxNNr/IePnitj/i6uXvg5CQ9jAmx/CnzT/A9Qs/hkAgJ6lyH4vJeHX3k7h62fvHjN8n089Zqu1NqufR6vTG5m14/sQrqQ4hM+cRIlzjsOttDu/uD0MUKFWbyehPxM4lBQF4LcI/UvwJ9q8aBubn5+Lei1ZiXmkRXJJ0WhmHMiPYkbXCQgxVGXpPE/SWWsgn9oE/vglS/VaIoS5wHKVhNKC4RXCUGpj28SztH6V+1U9tALC7pBp0urnQW0XXBdMQQMcUhSn9xKuieXIgly+DXrESroqzYeTNBOcvhoPI/abj+0d2k0+zWtzGz19v5IleeAwhpRAAYhylnKRjoWgr4LCbd0NxOLAKYcDy8NPcbuQkbJN8mKNGsNypDYkQGIt+2fd8og0Aw809MhD8XzOHJ44Q6QuHO6uB9xcMbTAYrr1MHE/1Zb2r6S/Y0fg7FBUtxGWFX4ZTpNwqZ15JVV5nnmSSjzgVedHLrqOjA29v2Yxt27dDVkzkUF+sP8uzrIKUKnqJu11uxuq/5JxzGOzf7Z4Yg99Y3ONU5DUW153KbU5WmdmbOPpsPFGH3a89g4YD26HKMksRZuduZnnAKQWYOelHfytsOL9ljLDjjql9UjIITlpYMQc1yy5F9cIlcFnPD4tRHsJ4PfpOTd0Wks2vw43vojfShnOqLxw4MAPYf3IbQt1hLFuQcMw+0wC2H30NIi/g7Kohzpm64prQkJyhxPa34+vxqwN/nBCpioqEEztnoqNJgQAeDklCUZ4PhFxjhYGEOOR6vLhxfg1uXbYIAa9nWgkcw7tFiCxVDoMLt0NuO45o0yFwx9+Gt24T+M56RrBu3xtCBmhkvOGJjJvC9UWmwPPawPBqgx0UwFH4lKpBUDQrBMyE79IarwTyIJevgFp+LlyVSyHlV8Dw5EJ0ktF1aqMXx/B2nbFNc7WfvcVodeoo1z0pGQBsSY2Vok15APa5sqBwHKojvfAYOo4LLhwXnKhRo5htRBGw4t+ToQ/Gql807sluAGB9DKn4RbcDQYPHHb4YzgpMbgRAd/QkNjf8Bh1yLaoLLsHZee+FkzszlX+6f5NV2ZisK2Q68opEItizZw9eeGkdI/cjxYk8bZTajxR/n8+H+XPnYeHChaioqEDAP5h4a7LKIdV+pSOvVNs83c+bCjKzjQFkxKLQgK62Zpw4uBcn9m9He8MR6H2bSZ5tLsk7zyDB8c4kS6FPvJ/MZEAeoz7jgbl5FUQJgaJyFFbMRWn1fBSWVcDl88PnCUCUJMSUaF9WodN9joxmfPHzi+4jGSj/svVRvOesf0LAn93noWV8ENEo1u/9A65d8gFI4uC4XTonIofx3Nbf4IZl98DpdJx2Ht7J+DxOpAGA5p6oOBBqygHXkwNODUAnXDnz8vIQHVFUl3hw//k3YnaRGXIzRhGfo3kMTru6fWGFREJM669CTs0gwh2NiDW9C7FlL8S2g3A01IIPdYDXYuAYQbF1d4jEjx5xWoAJuMgSOJgrtiY6gawA1EApwkWLoBYvhlQwE57CKkiebBgOD3iRUhFYiBAru9tpJ+TpAY1KAtyXnnrW+ODrv0KM11EUEwdlAei5+p/GHWrvcDuwVXdiP+di8z5Pk7FQCaEEKsuacSolP9MGgIb2cJ+AifDw7JpsnFU9udPRxaIaQwS5nPyEv/yHe1k39O7EnransbzkLuQ5Z7IX1plchpPXmSybZGNPV16k8B+rq8Mrr76C4yeOI8vnQ0V5JWpqalBVWYksfxacDueEPzdjdZ/TlddY9WMqtTulZBbn4bc3oBTWEu7tRqi7HbFQD3q7OtDT2Yae9hb0tDciGuqBHAmBQmDIBSVJDriyAvD6c+HLLoDHn42snFx4s7LhcHng9Pnh8QXgdHtZbnkWdmBzYxiGacTkOMha8gxBU+nej0dfE+cXcT0cbd6NWSVLBq1DshLDyc7DqCpcMGTXYkoEHZ2tKCmoGDNun/GQy1DXmIzP40QbAOgh5AwOnC7CUCU4g1mAKgKSglhWN66sXI2vLPwncJpy2r7bJnJODndtyuRl4/ZNIkYK2NfYJ8eyDckIdZyE3NMMQ1NhhLsgnNwOSeuGITigBWqgBcoBhxeCJ4Csgko43D62XzYozyAp+GzvbCr8zFQwxfmKhpPp9PHRS+D/Azzxcj+S3XRF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rot="5563101">
            <a:off x="7994274" y="2546838"/>
            <a:ext cx="1447800" cy="1946999"/>
          </a:xfrm>
          <a:prstGeom prst="rect">
            <a:avLst/>
          </a:prstGeom>
        </p:spPr>
      </p:pic>
      <p:pic>
        <p:nvPicPr>
          <p:cNvPr id="8" name="Picture 7"/>
          <p:cNvPicPr>
            <a:picLocks noChangeAspect="1"/>
          </p:cNvPicPr>
          <p:nvPr/>
        </p:nvPicPr>
        <p:blipFill>
          <a:blip r:embed="rId5"/>
          <a:stretch>
            <a:fillRect/>
          </a:stretch>
        </p:blipFill>
        <p:spPr>
          <a:xfrm>
            <a:off x="7508064" y="5288489"/>
            <a:ext cx="2420222" cy="1158653"/>
          </a:xfrm>
          <a:prstGeom prst="rect">
            <a:avLst/>
          </a:prstGeom>
        </p:spPr>
      </p:pic>
      <p:sp>
        <p:nvSpPr>
          <p:cNvPr id="4" name="Rectangle 3"/>
          <p:cNvSpPr/>
          <p:nvPr/>
        </p:nvSpPr>
        <p:spPr>
          <a:xfrm>
            <a:off x="7048812" y="4156055"/>
            <a:ext cx="3528530"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Comic Sans MS" panose="030F0702030302020204" pitchFamily="66" charset="0"/>
              </a:rPr>
              <a:t>Yeast--3 micrometers</a:t>
            </a:r>
          </a:p>
        </p:txBody>
      </p:sp>
      <p:sp>
        <p:nvSpPr>
          <p:cNvPr id="7" name="Rectangle 6"/>
          <p:cNvSpPr/>
          <p:nvPr/>
        </p:nvSpPr>
        <p:spPr>
          <a:xfrm>
            <a:off x="6965931" y="6405437"/>
            <a:ext cx="3504486" cy="369332"/>
          </a:xfrm>
          <a:prstGeom prst="rect">
            <a:avLst/>
          </a:prstGeom>
        </p:spPr>
        <p:txBody>
          <a:bodyPr wrap="none">
            <a:spAutoFit/>
          </a:bodyPr>
          <a:lstStyle/>
          <a:p>
            <a:pPr algn="ctr"/>
            <a:r>
              <a:rPr lang="en-US"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Mitochondria--4 micrometers</a:t>
            </a:r>
          </a:p>
        </p:txBody>
      </p:sp>
      <p:pic>
        <p:nvPicPr>
          <p:cNvPr id="1026" name="Picture 2" descr="Image result for frustration gif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799" y="160336"/>
            <a:ext cx="5095877" cy="606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0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80">
                                          <p:stCondLst>
                                            <p:cond delay="0"/>
                                          </p:stCondLst>
                                        </p:cTn>
                                        <p:tgtEl>
                                          <p:spTgt spid="7"/>
                                        </p:tgtEl>
                                      </p:cBhvr>
                                    </p:animEffect>
                                    <p:anim calcmode="lin" valueType="num">
                                      <p:cBhvr>
                                        <p:cTn id="4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0" dur="26">
                                          <p:stCondLst>
                                            <p:cond delay="650"/>
                                          </p:stCondLst>
                                        </p:cTn>
                                        <p:tgtEl>
                                          <p:spTgt spid="7"/>
                                        </p:tgtEl>
                                      </p:cBhvr>
                                      <p:to x="100000" y="60000"/>
                                    </p:animScale>
                                    <p:animScale>
                                      <p:cBhvr>
                                        <p:cTn id="51" dur="166" decel="50000">
                                          <p:stCondLst>
                                            <p:cond delay="676"/>
                                          </p:stCondLst>
                                        </p:cTn>
                                        <p:tgtEl>
                                          <p:spTgt spid="7"/>
                                        </p:tgtEl>
                                      </p:cBhvr>
                                      <p:to x="100000" y="100000"/>
                                    </p:animScale>
                                    <p:animScale>
                                      <p:cBhvr>
                                        <p:cTn id="52" dur="26">
                                          <p:stCondLst>
                                            <p:cond delay="1312"/>
                                          </p:stCondLst>
                                        </p:cTn>
                                        <p:tgtEl>
                                          <p:spTgt spid="7"/>
                                        </p:tgtEl>
                                      </p:cBhvr>
                                      <p:to x="100000" y="80000"/>
                                    </p:animScale>
                                    <p:animScale>
                                      <p:cBhvr>
                                        <p:cTn id="53" dur="166" decel="50000">
                                          <p:stCondLst>
                                            <p:cond delay="1338"/>
                                          </p:stCondLst>
                                        </p:cTn>
                                        <p:tgtEl>
                                          <p:spTgt spid="7"/>
                                        </p:tgtEl>
                                      </p:cBhvr>
                                      <p:to x="100000" y="100000"/>
                                    </p:animScale>
                                    <p:animScale>
                                      <p:cBhvr>
                                        <p:cTn id="54" dur="26">
                                          <p:stCondLst>
                                            <p:cond delay="1642"/>
                                          </p:stCondLst>
                                        </p:cTn>
                                        <p:tgtEl>
                                          <p:spTgt spid="7"/>
                                        </p:tgtEl>
                                      </p:cBhvr>
                                      <p:to x="100000" y="90000"/>
                                    </p:animScale>
                                    <p:animScale>
                                      <p:cBhvr>
                                        <p:cTn id="55" dur="166" decel="50000">
                                          <p:stCondLst>
                                            <p:cond delay="1668"/>
                                          </p:stCondLst>
                                        </p:cTn>
                                        <p:tgtEl>
                                          <p:spTgt spid="7"/>
                                        </p:tgtEl>
                                      </p:cBhvr>
                                      <p:to x="100000" y="100000"/>
                                    </p:animScale>
                                    <p:animScale>
                                      <p:cBhvr>
                                        <p:cTn id="56" dur="26">
                                          <p:stCondLst>
                                            <p:cond delay="1808"/>
                                          </p:stCondLst>
                                        </p:cTn>
                                        <p:tgtEl>
                                          <p:spTgt spid="7"/>
                                        </p:tgtEl>
                                      </p:cBhvr>
                                      <p:to x="100000" y="95000"/>
                                    </p:animScale>
                                    <p:animScale>
                                      <p:cBhvr>
                                        <p:cTn id="5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251396" cy="995680"/>
          </a:xfrm>
          <a:prstGeom prst="rect">
            <a:avLst/>
          </a:prstGeom>
        </p:spPr>
      </p:pic>
      <p:sp>
        <p:nvSpPr>
          <p:cNvPr id="3" name="Rectangle 2"/>
          <p:cNvSpPr/>
          <p:nvPr/>
        </p:nvSpPr>
        <p:spPr>
          <a:xfrm>
            <a:off x="243840" y="995680"/>
            <a:ext cx="6096000" cy="2246769"/>
          </a:xfrm>
          <a:prstGeom prst="rect">
            <a:avLst/>
          </a:prstGeom>
        </p:spPr>
        <p:txBody>
          <a:bodyPr>
            <a:spAutoFit/>
          </a:bodyPr>
          <a:lstStyle/>
          <a:p>
            <a:r>
              <a:rPr lang="en-US" sz="2800" dirty="0">
                <a:solidFill>
                  <a:srgbClr val="262626"/>
                </a:solidFill>
                <a:latin typeface="Forte" panose="03060902040502070203" pitchFamily="66" charset="0"/>
              </a:rPr>
              <a:t>Remember, in order to be able to see them, we’ve drawn these single-celled microorganisms at 20,000 times their actual size. In our Scale Models, 2 centimeters equals 1 micrometer.</a:t>
            </a:r>
            <a:endParaRPr lang="en-US" sz="2800" dirty="0">
              <a:latin typeface="Forte" panose="03060902040502070203" pitchFamily="66" charset="0"/>
            </a:endParaRPr>
          </a:p>
        </p:txBody>
      </p:sp>
      <p:sp>
        <p:nvSpPr>
          <p:cNvPr id="4" name="Rectangle 3"/>
          <p:cNvSpPr/>
          <p:nvPr/>
        </p:nvSpPr>
        <p:spPr>
          <a:xfrm>
            <a:off x="243840" y="3318570"/>
            <a:ext cx="6096000" cy="3539430"/>
          </a:xfrm>
          <a:prstGeom prst="rect">
            <a:avLst/>
          </a:prstGeom>
        </p:spPr>
        <p:txBody>
          <a:bodyPr>
            <a:spAutoFit/>
          </a:bodyPr>
          <a:lstStyle/>
          <a:p>
            <a:r>
              <a:rPr lang="en-US" sz="2800" dirty="0">
                <a:solidFill>
                  <a:srgbClr val="262626"/>
                </a:solidFill>
                <a:latin typeface="Forte" panose="03060902040502070203" pitchFamily="66" charset="0"/>
              </a:rPr>
              <a:t>In the Warm-Up, you answered some questions about molecules. Sometimes, people get confused about the difference between cells and molecules. We learned that all living things are made up of cells, but what are molecules? What do you already know about molecules?</a:t>
            </a:r>
            <a:endParaRPr lang="en-US" sz="2800" dirty="0">
              <a:latin typeface="Forte" panose="03060902040502070203" pitchFamily="66" charset="0"/>
            </a:endParaRPr>
          </a:p>
        </p:txBody>
      </p:sp>
      <p:sp>
        <p:nvSpPr>
          <p:cNvPr id="5" name="Rectangle 4"/>
          <p:cNvSpPr/>
          <p:nvPr/>
        </p:nvSpPr>
        <p:spPr>
          <a:xfrm>
            <a:off x="6096000" y="368400"/>
            <a:ext cx="6096000" cy="2246769"/>
          </a:xfrm>
          <a:prstGeom prst="rect">
            <a:avLst/>
          </a:prstGeom>
        </p:spPr>
        <p:txBody>
          <a:bodyPr>
            <a:spAutoFit/>
          </a:bodyPr>
          <a:lstStyle/>
          <a:p>
            <a:r>
              <a:rPr lang="en-US" sz="2800" b="1" dirty="0">
                <a:solidFill>
                  <a:srgbClr val="262626"/>
                </a:solidFill>
                <a:latin typeface="Kristen ITC" panose="03050502040202030202" pitchFamily="66" charset="0"/>
              </a:rPr>
              <a:t>How can we know if molecules or cells are bigger? Well, we already know the size of cells, so if we knew the size of molecules, we could compare.</a:t>
            </a:r>
            <a:endParaRPr lang="en-US" sz="2800" b="1" dirty="0">
              <a:latin typeface="Kristen ITC" panose="03050502040202030202" pitchFamily="66" charset="0"/>
            </a:endParaRPr>
          </a:p>
        </p:txBody>
      </p:sp>
    </p:spTree>
    <p:extLst>
      <p:ext uri="{BB962C8B-B14F-4D97-AF65-F5344CB8AC3E}">
        <p14:creationId xmlns:p14="http://schemas.microsoft.com/office/powerpoint/2010/main" val="800390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50" name="Picture 2" descr="https://assets-prdd.learning.amplify.com/damAssets/3f4131fc-3132-4615-95bf-9e596671a833/7074083b-f096-43e3-a76d-ae011c25cd52/SCI_LS_MB_CU_1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54" y="477837"/>
            <a:ext cx="10460685" cy="571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890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552700" cy="657225"/>
          </a:xfrm>
          <a:prstGeom prst="rect">
            <a:avLst/>
          </a:prstGeom>
        </p:spPr>
      </p:pic>
      <p:pic>
        <p:nvPicPr>
          <p:cNvPr id="4098" name="Picture 2" descr="https://assets-prdd.learning.amplify.com/damAssets/c8f3f4b8-3b1f-4b17-9663-4ced0052e9c9/fcf1cdfb-8783-4735-b80e-10a96f7e431c/SCI_LS_MB_CU_6-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6376"/>
            <a:ext cx="12191999" cy="59616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homer simp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3079" y="1135380"/>
            <a:ext cx="2788919" cy="2788919"/>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p:cNvSpPr/>
          <p:nvPr/>
        </p:nvSpPr>
        <p:spPr>
          <a:xfrm>
            <a:off x="6263640" y="1021080"/>
            <a:ext cx="3596640" cy="1813560"/>
          </a:xfrm>
          <a:prstGeom prst="wedgeEllipseCallout">
            <a:avLst>
              <a:gd name="adj1" fmla="val 57981"/>
              <a:gd name="adj2" fmla="val 239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Comic Sans MS" panose="030F0702030302020204" pitchFamily="66" charset="0"/>
              </a:rPr>
              <a:t>That is 130 times the </a:t>
            </a:r>
            <a:r>
              <a:rPr lang="en-US" b="1" u="sng" dirty="0">
                <a:solidFill>
                  <a:srgbClr val="FF0000"/>
                </a:solidFill>
                <a:latin typeface="Comic Sans MS" panose="030F0702030302020204" pitchFamily="66" charset="0"/>
              </a:rPr>
              <a:t>world’s</a:t>
            </a:r>
            <a:r>
              <a:rPr lang="en-US" b="1" dirty="0">
                <a:solidFill>
                  <a:srgbClr val="FF0000"/>
                </a:solidFill>
                <a:latin typeface="Comic Sans MS" panose="030F0702030302020204" pitchFamily="66" charset="0"/>
              </a:rPr>
              <a:t> population living on &amp; in </a:t>
            </a:r>
            <a:r>
              <a:rPr lang="en-US" b="1" u="sng" dirty="0">
                <a:solidFill>
                  <a:srgbClr val="FF0000"/>
                </a:solidFill>
                <a:latin typeface="Comic Sans MS" panose="030F0702030302020204" pitchFamily="66" charset="0"/>
              </a:rPr>
              <a:t>your</a:t>
            </a:r>
            <a:r>
              <a:rPr lang="en-US" b="1" dirty="0">
                <a:solidFill>
                  <a:srgbClr val="FF0000"/>
                </a:solidFill>
                <a:latin typeface="Comic Sans MS" panose="030F0702030302020204" pitchFamily="66" charset="0"/>
              </a:rPr>
              <a:t> body!!</a:t>
            </a:r>
          </a:p>
        </p:txBody>
      </p:sp>
    </p:spTree>
    <p:extLst>
      <p:ext uri="{BB962C8B-B14F-4D97-AF65-F5344CB8AC3E}">
        <p14:creationId xmlns:p14="http://schemas.microsoft.com/office/powerpoint/2010/main" val="96084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wipe(down)">
                                      <p:cBhvr>
                                        <p:cTn id="7" dur="580">
                                          <p:stCondLst>
                                            <p:cond delay="0"/>
                                          </p:stCondLst>
                                        </p:cTn>
                                        <p:tgtEl>
                                          <p:spTgt spid="4102"/>
                                        </p:tgtEl>
                                      </p:cBhvr>
                                    </p:animEffect>
                                    <p:anim calcmode="lin" valueType="num">
                                      <p:cBhvr>
                                        <p:cTn id="8" dur="1822" tmFilter="0,0; 0.14,0.36; 0.43,0.73; 0.71,0.91; 1.0,1.0">
                                          <p:stCondLst>
                                            <p:cond delay="0"/>
                                          </p:stCondLst>
                                        </p:cTn>
                                        <p:tgtEl>
                                          <p:spTgt spid="410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2"/>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2"/>
                                        </p:tgtEl>
                                      </p:cBhvr>
                                      <p:to x="100000" y="60000"/>
                                    </p:animScale>
                                    <p:animScale>
                                      <p:cBhvr>
                                        <p:cTn id="14" dur="166" decel="50000">
                                          <p:stCondLst>
                                            <p:cond delay="676"/>
                                          </p:stCondLst>
                                        </p:cTn>
                                        <p:tgtEl>
                                          <p:spTgt spid="4102"/>
                                        </p:tgtEl>
                                      </p:cBhvr>
                                      <p:to x="100000" y="100000"/>
                                    </p:animScale>
                                    <p:animScale>
                                      <p:cBhvr>
                                        <p:cTn id="15" dur="26">
                                          <p:stCondLst>
                                            <p:cond delay="1312"/>
                                          </p:stCondLst>
                                        </p:cTn>
                                        <p:tgtEl>
                                          <p:spTgt spid="4102"/>
                                        </p:tgtEl>
                                      </p:cBhvr>
                                      <p:to x="100000" y="80000"/>
                                    </p:animScale>
                                    <p:animScale>
                                      <p:cBhvr>
                                        <p:cTn id="16" dur="166" decel="50000">
                                          <p:stCondLst>
                                            <p:cond delay="1338"/>
                                          </p:stCondLst>
                                        </p:cTn>
                                        <p:tgtEl>
                                          <p:spTgt spid="4102"/>
                                        </p:tgtEl>
                                      </p:cBhvr>
                                      <p:to x="100000" y="100000"/>
                                    </p:animScale>
                                    <p:animScale>
                                      <p:cBhvr>
                                        <p:cTn id="17" dur="26">
                                          <p:stCondLst>
                                            <p:cond delay="1642"/>
                                          </p:stCondLst>
                                        </p:cTn>
                                        <p:tgtEl>
                                          <p:spTgt spid="4102"/>
                                        </p:tgtEl>
                                      </p:cBhvr>
                                      <p:to x="100000" y="90000"/>
                                    </p:animScale>
                                    <p:animScale>
                                      <p:cBhvr>
                                        <p:cTn id="18" dur="166" decel="50000">
                                          <p:stCondLst>
                                            <p:cond delay="1668"/>
                                          </p:stCondLst>
                                        </p:cTn>
                                        <p:tgtEl>
                                          <p:spTgt spid="4102"/>
                                        </p:tgtEl>
                                      </p:cBhvr>
                                      <p:to x="100000" y="100000"/>
                                    </p:animScale>
                                    <p:animScale>
                                      <p:cBhvr>
                                        <p:cTn id="19" dur="26">
                                          <p:stCondLst>
                                            <p:cond delay="1808"/>
                                          </p:stCondLst>
                                        </p:cTn>
                                        <p:tgtEl>
                                          <p:spTgt spid="4102"/>
                                        </p:tgtEl>
                                      </p:cBhvr>
                                      <p:to x="100000" y="95000"/>
                                    </p:animScale>
                                    <p:animScale>
                                      <p:cBhvr>
                                        <p:cTn id="20" dur="166" decel="50000">
                                          <p:stCondLst>
                                            <p:cond delay="1834"/>
                                          </p:stCondLst>
                                        </p:cTn>
                                        <p:tgtEl>
                                          <p:spTgt spid="410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s://assets-prdd.learning.amplify.com/damAssets/3ab2497b-d531-4d17-bdb7-fb126b6708b4/27839bdd-dfe6-4647-9b3b-9c476927c6aa/SCI_LS_MB_CU_161-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59" y="518478"/>
            <a:ext cx="10607041" cy="576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332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of Supersized Microorganisms copymaste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323"/>
            <a:ext cx="12192001" cy="383902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png;base64,iVBORw0KGgoAAAANSUhEUgAABAAAAAIgCAYAAAAbYRuPAAAgAElEQVR4XuxdB5hV1dVdr7/pDEU62AuI2LAGBXvX2GuMxlijUWOJscVeY+/daIq9F6w/tthRARGQ3qQPTJ/X/m+f++7MY0QZYIbZ8/Z6XyYzzLyy91p3He9ZZ599AlWJZAZ8EAEi0C4IBLKfShG2C/z8UCIAapAXARFoXwSowfbFn59OBKhBe9dAgAaAPdKZsR4EOOjq4YKR2ESAGrTJO7PWgwA1qIcLRmITAWrQHu8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gPViWTGXtrMmAjoQICDrg4eGIVdBKhBu9wzcx0IUIM6eGAUdhGgBu1xTwPAHufMWBECHHQVkcFQTCJADZqknUkrQoAaVEQGQzGJADVoj3ZuAb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nAmtZgJpMBMhkEgkEkEglMnvQjnnv6aTz3zDOYOWMmEokGlJd3xnY77ICjjzsOO+28M0pKSx037rUAAgE/apOUrXbSNABWG0K+ARFYdQTW9KC76pHylUQgPxGgBvOTV2bVcRCgBjsOV4w0PxFYkxqUCbxM3utq6/D5p5/i8UcfwZdffI6CeCG69+iBrl27IhKJoLKqCj/99BMWL1qIbt26Yf+DDsJBhxyCPn36OBOABsDqXYs0AFYPP76aCKwWAmty0F2tQPliIpCnCFCDeUos0+owCFCDHYYqBpqnCKwpDcrEPZVKYeyY0bjh2uvw9RefY9iue2Cn4Xtg/fU2QNcunVEQjyMaibgJfkNDA36aNw9ffPEpXnnxWSxcuAAnnHQSDj38cHQqL89TNtZMWjQA1gzO/BQisFwE1tSgS/iJABFYPgLUIK8MItC+CFCD7Ys/P50IrAkNyuS/ob4er778Mi7929+wzXY74MBDjsK6a/dHMBhCMBhEKBh0q//ys5gA4VAY8VgMBfEIqmtq8PY7b+Pee27HehusjwsuuggbbrQxyVtFBGgArCJwfBkRaA0E1sSg2xpx8j2IQL4iQA3mK7PMq6MgQA12FKYYZ74i0NYalMl/XV0tHnv4Ydxy0834/Umn4zdDhyEYCCAcDiMmk/wCb+U/HI4gGgkjFAoh5IyBgLQLcN/j8QimTpuOm2++AalkPc694AJsOmgQtwOswoVJA2AVQONLiEBrIdDWg25rxcn3IQL5igA1mK/MMq+OggA12FGYYpz5ikBbalAm/9Lo75n//geXX3Ipzjz7fAwYtDkyCKAgGkVBQQFisSii0Sgi4TCikSjC4RAi4QhCoSACAfnymv5lMmnEYhEsXLgY119/Nerra3D2eedh4002oQmwkhcnDYCVBIxPJwKtiUBbDrqtGSffiwjkKwLUYL4yy7w6CgLUYEdhinHmKwJtqcF0Oo0xo7/DoQf+Fif+8TRsvtW2aEgkUFxUhFgkgng8jlg0imgs6n2PyMQ/5Mr/5btM/mVLgFQLiAmQzqQRCYcwa84cXHrxhRg0eBD+cPLJ6NK1K02AlbhAaQCsBFh8KhFobQTactBt7Vj5fkQgHxGgBvORVebUkRCgBjsSW4w1HxFoSw1WV1fjoP32Q9/efXHYMSeitq7O7euXiX88GkVhYYE38Y/Kyn8EsWikcfXfTfxzJv+yDUAMgVQqjXg8jI/+9yluvukGnHzqydhrn32cYcBHyxCgAdAynPgsItAmCLTloNsmAfNNiUCeIUAN5hmhTKfDIUANdjjKGHCeIdAWGpTSf/l6+cUXcNEFF+LyqzeOwh4AACAASURBVP+BWDzukBMDoNCV/sfcz7IFwF/9l54Afvm/bwBIc8BQKOCaBAayPQHkNAF53Hzz9ahYWoFTzzgD66y7LqsAWnht0gBoIVB8GhFoCwTaYtBtizj5nkQgXxGgBvOVWebVURCgBjsKU4wzXxFoKw3W19dj3z33xIBBW2OvffZDTU2N1/RPVv4LCrKT/yYDIBaNISINAIMh1wdAVvT90v9wKIigmADyPRBAMplCKBzCN6O/x5V/vxinnH4qdt19d1YBtPAipQHQQqD4NCLQFgi01aDbFrHyPYlAPiJADeYjq8ypIyFADXYkthhrPiLQVhocN/Z77LXbLrjmxjtRXFoG6Qcgq/rS+E/K/2UbQEE87ib9YgrkGgAy0fd6AYgR0LT6L9sAxACQh2wFaEgkcdFF52Od9dfB0cf9Dp07d2YVQAsuUhoALQCJTyECbYVAWw26bRUv35cI5BsC1GC+Mcp8OhoC1GBHY4zx5hsCra1BKf2Xhn2PPPgAHnvkUVz89xtQWVXl7efPNQBc+b+3DUDMADkFQMwAaQAoFQDy3MbyfzEE3Ov9aOGqAKLRMB7/52P49LNPccaf/4yNNt6YBkALLlAaAC0AiU8hAm2FQGsPum0VJ9+XCOQrAtRgvjLLvDoKAtRgR2GKceYrAq2tQd8AOPmEE5BOA0cedxIWV1R4Jf3B4M+2ABQUyORfGgBGf7YFYBkDIFv+7/OQSmfcloD/ffop/nHzDfjLhRdg2+23z1eaWjUvGgCtCiffjAisHAKtPeiu3Kfz2USACFCDvAaIQPsiQA22L/78dCLQFhoUE2CP4cOw3Q7DsePOu6CysjJ7rF+gsQmg1wBw+T0AfrYFwG0J8Pb/5xoA8u9JU6fjnLPPwFnn/BnDd9kFQZ4GsMKLmgbACiHiE4hA2yHQFoNu20XLdyYC+YcANZh/nDKjjoUANdix+GK0+YdAW2hQ9vvvuM02+O2hR2HQ5lujtrbWASdbA2SlX/oAFMbjyxgA0YgcBRhy1QD+FgCZ4DszwD8JIBRsLPGXCgAxGn6atwBnnP5HnHzaKdh9zz0bjYb8Y6r1MqIB0HpY8p2IwEoj0BaD7koHwRcQAcMIUIOGyWfqKhCgBlXQwCAMI9AWGhQDYIchQ3DoEcdi4GZbOgNAJv/yiEQi7hSAgljMGQFyDGA0EnET/2jU++5W+4OyZcBrANj8FAB5H98AmDt/Ic447SScdOrJ2EMMgHCYfQBWcD3TADAseKbe/gi0xaDb/lkxAiLQcRCgBjsOV4w0PxGgBvOTV2bVcRBoKw3uvMP22HWP/TFkux1RXV3deESfbwDISQBNWwBiiLqTAHINAK9poG8AiH8ghkAg2wgwnc44kKfPnIM/n3Ua/vTnP/EowBZedjQAWggUn0YE2gKBthp02yJWvicRyEcEqMF8ZJU5dSQEqMGOxBZjzUcEWluDfhPA4489BiVFZTjw0KNRsWRJowEgzQClAkB6AMh32RIQjUURi3hNAL0KADn+L+RW8kNSBZDdBiAmgG8AJJNpRMIhfPXdaNx4/dU497xzsN0OO3D1vwUXKQ2AFoDEpxCBtkKgtQfdtoqT70sE8hUBajBfmWVeHQUBarCjMMU48xWB1tagbwDcc+cdePH5F3HuX//umgCGw2G3Z18m9gXxuHf8X2MTwFj2FACpAJBjAMPZUwMC3vGBAfkecN+dAZABEskU4vEonnv+Wbz73ls48+yzMWDgQBoALbhQaQC0ACQ+hQi0FQKtPei2VZx8XyKQrwhQg/nKLPPqKAhQgx2FKcaZrwi0lQa//vILHP7bg3HtzXchGi+A9AWQh0zipfQ/Lk0Ao1FnAshRgNIE0KsACCMcEhNAegCEGif/Ug3gtgAEAs5IEANAnnvVVZeiU+dO+N0JJ2Ct7t1pALTgQqUB0AKQ+BQi0FYItNWg21bx8n2JQL4hQA3mG6PMp6MhQA12NMYYb74h0FYarFy6FDvvsAP22e9ADB2+JyqrqpbpA+C2AGRPApCfI27/f9g1BPQMAK8KwE38ZeXflf9LNQCQSmUQDgcxdeYsXHLReTj62KOw7wEHOGOBjxUjQANgxRjxGUSgzRBoq0G3zQLmGxOBPEOAGswzQplOh0OAGuxwlDHgPEOgtTXobwF447VXcc6ZZ+HUP/0F62+0Cerr6105f+M2gOxJAFIF4JoBigHgjgL0qgDkSwwAeY2YAN6XB346lUYsFsZDDz+AcT+Mxeln/gkDBm7K1f8WXps0AFoIFJ9GBNoCgdYedNsiRr4nEchnBKjBfGaXuXUEBKjBjsASY8xnBFpTg/7k/6svPsepJ52E4bvtjR2G7oJUOt04ifefI5N+VwHQaABEl6kC8BsBhrLHAQoHYgKkUmnE4xFM+GEcbrzxOuy9/744+LDDUFRUlM80tWpuNABaFU6+GRFYOQRac9BduU/ms4kAEXA3E1kYvMOE+CACRGBNI0ANrmnE+XmqEchkpL+de8hkVx4yYc59+L9vrTxaS4P+xP7HiRNxwnHHYf0NB2D/gw5FIOh19JceAMlk0v0sz5WV/gI5DSDHAIhGpfw/BDkq0DsNIOhVAQSkCsDDQvoELFm6FP+4+XrEC6I4+bTTsM6663L1fyUuCBoAKwEWn0oEWhuB1hp0Wzsuvh8RsIIANWiFaeapFQFqUCszjGtNIuBPnlv6mSv7/F9739bQoG9SzJ83Fyef+AdE46U47MijEY5EXQl/SVGRm/AvqaxEQ0NDY1l/NBptrAKQn2XiLyaA3wfAqwIIIoAAxBqRaoHqmho88siDmD59Mk446UQM2WZbyGv5aDkCNABajhWfSQRaHYHWGHRbPSi+IREwhAA1aIhspqoSAWpQJS0Mqh0QkInxzJkzMH7cD5g+fRoWLliAZDLlVsn79e+P9dZbD+tvuCHKyspadbV7dTXomxFVlZU48/TTMH/ufBxzwqkoKPRK8osKC1FaXIzi4iJ3fN+cuXNRsXSpy0Em/P5JAPJdJvKuCsCdBCCT/7AzC6QfQDwWxU9z5+JfTz6GGTOm4qhjj8HOw4ahkKX/K3210gBYacj4AiLQegis7qDbepHwnYiATQSoQZu8M2s9CFCDerhgJO2DwJKKCnz04Qd47513MPenn1BUVIzyzl1REC90Z97X1dWhtrYaixYucKvnW229NQ4/6mj069/PBby61QCro0H/s6W0/+ILL8SXn3+Oo447CV2793Ql/8VFRZ4BUFKCspISlJYUI5VKYNrM2Zg556fG57jJvkz05QQAqQJwxoBnDkivgLr6enwz6iu8+vILCEdDOOSww7D9jjuipKSkfUjr4J9KA6CDE8jwOzYCqzPoduzMGT0R0IEANaiDB0ZhFwFq0C731jNPpVIY9dVX+O+//oUF8xdg3Q02xkYbbIS+fXqjc+dyFBQUunPvGxIJ1NbUuIqAH36cjHFjv8G0aVOwx95744Q/nIR4PL5aJsDqalBMgNtvvQUvPPMsfnvYMVh7vQ3dxF7ikkl/SXGRMwDcV3EhIpEQauvqsWDhYoyRaodp09C7T1+UlZa6agdnAoRDEHzEHJn843h89uknWLBgHjbfcgvssdee2GTgpigsLLR+Ca1y/jQAVhk6vpAIrD4Cqzvorn4EfAciYBsBatA2/8y+/RGgBtufA0aw5hGoqanGKy++hLdHjEDnrj3wmx1+g002GYjy8nI3AXbN74IhVwEgj6BrCJhx1QDz5s7EyI8+xXvvjkBZp1JccvkV6NW71yqbAKuqQX/1/9mnnsK9d92J4bvvh4GbbQ7pWSir9sUFBSgtLXUT/06lYgAUucm//F3K/2fMmI7rb7geP/zwPYqKSlDWqQydyjq5Jn+JRAKLKypQXVWFzp07Yf0NNsCgwYOxxZZbonuPHm6LAB+rjgANgFXHjq8kAquNwKoOuqv9wXwDIkAEHALUIC8EItC+CFCD7Ys/P33NIyCr+f/997/w3jvvYosthmCnnXdFz569UBCLZSf8AbfyLwZAKBRwk/+gNMILBJwxIDPo2ro6jB79LR557DHU1izF1dddj35rr71KJsCqaNCf/Mu2hRuvuw5bbLUttt5uqAPTTf6z+/6lRN9N/ouL3NF90so/nc6gYvEC3HX3XZg0eRL2PeAASP+AyqVLIcZIMpVyvQBKSkpR3rkcffv2Q/+118Za3buz2V8rXa40AFoJSL4NEVgVBFZl0F2Vz+FriAARWD4C1CCvDCLQvghQg+2LPz99zSKQTCTwwnPP4aUXXsCQIdtjl932RHmnztmGdyG3si2TfGl8J3vixQBwXfDFBAhKL3y4CbQ3kU5j0qQJuOvOO1FVU4lb77oLZWWdnEHgzsxr4WNlNeh3/P9m1Ne47G9/Q68+62L3vfZFMCSxh7Jl/8UoLipEWWkZOpUWuQZ+En86k0F1dSUeffQRfPzJx/jzuee6ngbS26C2ttZ9pdMphMMR19xPyvylH4Dk09rHH7YQnrx8Gg2AvKSVSXUUBFZ20O0oeTFOItBREKAGOwpTjDNfEaAG85VZ5rU8BP738cd4+IEH0b//uthn3wNR3rmL63DvnXvvdb1fngEg7xWW1f/sQybhYgSk0mlMmTIRl156KQZuNggXXXKJm4S3ZLLsT+R/SYPLew//NZN//BGXX3IxRn83FqeddR569OrtPrNIyv6z+/1l73/nMtnXH3OT/1QqjUSyHs88+xyee/YpnHL66dhtjz0QzMbrv3cubi3Jg1fayiNAA2DlMeMriECrIcAbn1aDkm9EBFYJAWpwlWDji4hAqyFADbYalHwj5QhIE7+777gDs2fPxaGHHY1evXs3HoMXCYsB4E/+pSO+t/IvVQBS/i8T6FwDwE+1viGJQCCDkSM/wLXXXYmrrr0GO/xmqDtur3GPWw4uPzsxQKoFfFMh+91pMltB0GgS5Px77pw5uPrKK/He228jHi/AUb/7AzYZuJkrz/e6/Re77vzue1FB4+Q/k0nhrXffw/333Y3DjzwSBx96CKKy7WE5n+fHRAOgbS5qGgBtgyvflQi0CAHe+LQIJj6JCLQZAtRgm0HLNyYCLUKAGmwRTHxSB0dAJtKvv/oqnv7Pf7Hd9kOx7fZDXbO7WDTmjrqTn8UEcJP+UMhtAfC3AYSlD4DfAyDbFNCHQ0rq6+uTSCTqcONNN2DmrOm478GH3MS6cWKfyTRWBEgc8lVfX+/23C9etAiVlUtdc0F5yBGEncrL0alTJzeJlyP53CO7rUC68t90/XV4/tlnEY14nzFw0GY4/JgTsFbXbigpKUan0lKUFBejtLjA5SMr/4FgBp99MQrXX3cVdt9jN/zuhBNQVFzsXs9J/pq/uGkArHnM+YlEoBEB3vjwYiAC7YsANdi++PPTiQA1yGvAAgJLlizB7bf8A9Onz8ahhx+Nbl3X8gyAWMztcXcVAM4E8PbRuz3/gWwPgJwqANcIMMcESKUzSCZSSKVTGD1mNC684BzcfNut2HLrIW6i70+wZV99xeIKjPv+e4wa9TWkhH/BggWor6tHMplwjffkIZ8fjcZQVFSEnr16YsCmg7D5Fltg7XXWcSbAvXff5bYw+J3+pUKhoLAAO++yO3578BHo1rUrigpk73+h29Ig2xSCIeCHCZNw2WWXYODAjXH6mWeic5cunPy344VPA6AdwedHEwHe+PAaIALtiwA12L7489OJADXIayDvEchk8N233+KBe+9D1+69scuue7py+Xgshlgs6k26I1GEwyFnBkgfAK8CQBr/BV3pv1Tgy2RbjgX0jgT0HlIBkE6lUZ9IoqG+FpdcdjH69uuNC/92sft7KpXCrBkz8N677+Kz//0Ps2fPRkXFYtTV1iEQCCIelxhkj37IPT+TSbsj+BrqG5BBxq3Sy9GEmw0e7LYFvPj8c6iqrHKl/2JURKMRxGJxVy2w+55746ADD0Of3mu5WGXlPxINYdbsubj875eisCiOv5x/gdv64BsTec+90gRpACglhmHZQIA3PjZ4ZpZ6EaAG9XLDyGwgQA3a4Nl6li89/zxeeuElbLfDzthok4Fu8lwQjzsDwFUARPxtAF4FgBwB2HQSgGcG+CaAmzxnqwAy6YwzAVwvAKTx76eexuuvPofnXn4ZFRUVeOvNNzDi9TcwadKPbuIuJf7SWT/uPjvmTh3wTh7wqg5cOX4ggGRSDIV615W/YvFiV2FQsWQJEg0NKCjwJv8SsxgIvhkgRsHQocOx6+57YL21+yMcDmJpZTWuuuoKLFw0H+dfdBHW32ADTv4ViIEGgAISGIJdBHjjY5d7Zq4DAWpQBw+Mwi4C1KBd7q1kLqvwD9x7Lz766H/Yd/9D0E3Osw+H3SQ8Ho0i6qoAIs4IcBPykBwHKCcCZLcCZI8EFLzkWMDc1XO/zD/htgGk8dXXX+HSi8/Dldddi3feehuffPgBFi+uQGlZJ0hXfpmse0cKer0G/H4D8t03AprMADl1IOOO6BMzYerUKa4yICSVChK3VDEUFCAe88wE9+94HP3WXg+DB22Knj16YMRbb+G70d/gb5ddii223MoK5erzpAGgniIGmM8I8MYnn9llbh0BAWqwI7DEGPMZAWown9llboKArKLfccstGDNmHA44+Ai3Ci+N/2QlXb67CoCo1wfAMwFC2YaAXhWALMrLd2cAZL9LRYD/8I8DlFX76TOm48TfH42u3bpgzuw5blLeqVO5awooWwf8Sb//3a8AkGZ/shXBMwG8LQhecz5pGgjU1FTj+++/R1VlpXdyQdyf8Bc0VhPI79PptPsqL++M2bNnYeGiBbj4ssvdcX986EGABoAeLhiJQQR442OQdKasCgFqUBUdDMYgAtSgQdKNpVxdVYXbbvkHJk6YjP0OOgzRWNxN9BsrANxqesRN1sUEcAZAKIxwJOwaAfq9AAQ2vyeAPMfvBZBMpZFMplBXX4/58+fjd8cdjvnz5qJ3nz5uhd57j+Ay5f7+ir9M+GXinvvV1IPAMwHkS0yM7777BkuXLnVxyr5/WfWXLzEy5Hf+CQOS14wZ0zF58mT8/aqrcNiRRzrjgQ89CNAA0MMFIzGIAG98DJLOlFUhQA2qooPBGESAGjRIurGUnQHwj5sxYcJk7P/bwxGWhn+hkJs8u0aAOQbAstsAvJV46Qcgx+nJwxkHsQiCcjRgthmgXwFQX5/AhB9/xNlnnYKamhrXmE/KB9x+fXfEoFfyn7vvX352xkPWBAg7AyL7udnjCMUAyCCAKZN/xPTp01zDQFe9kDUA5LXyvmIAyM+LFi3GuHFjcfqZf8Ipp53ufufKGPhQgwANADVUMBCLCPDGxyLrzFkTAtSgJjYYi0UEqEGLrNvKua62Fnfedhu++3YM9j3oMBQUFEIO6JPJvDMBsvvp3b76xom49AJo2qcvJoB06Je/FxTE3BF7udsApEy/omIJ7n/wfrzw/NNN+/mzDf7CUlHg/5xd9fcNAX8/v0zUxQCQ736PAL8CQE4MqK6uwuTJk1BdXd04+ZfX+tsT5P0rqyox+tvvcNSxx+Dc8893xwly8q/veqcBoI8TRmQIAd74GCKbqapEgBpUSQuDMoQANWiIbKOpShPARx58EO+/NxK77rkfunZbyx3PJ/v5ZW++qwKIeFsAZCuAm4jLhD27Yu9W7UMh1DXUu8l2YTzuTICY6xsQcqcAZNJJ/Ps/T+G+++5yx/j5q/Kh7KRfDAT/d437/rN/yzUApLN/bgVA48kAWe6WLl2CefPmLfMZ8qdgKOSaBX4z6mvsstuuuPzKq9ClSxdO/pVe8zQAlBLDsGwgwBsfGzwzS70IUIN6uWFkNhCgBm3wbD3LN157DU/99ykMGrw1NthogJtAy+RaJuVuT718l4qAaNTt/W+cpDsTIAzRyeKKCldqX1gonfdjKHQd+KMoLIzgs88+xyWX/A3z589zFQZSHdDY1V8m+sGfl/77n9G8AiB3q0BzA0B4lEqApUsrkUgmkEomHbViAIz6+iust/56uOm227D22utkmwhaZ15n/jQAdPLCqIwgwBsfI0QzTbUIUINqqWFgRhCgBo0QbTzNiRMm4K7bb0c4UoChw3Z3q/bykAm2TMRl4i9d+J0BkN2XL43+ZOVfTIJkKoXZc35yfyuQCgBXBRBHYbwA6XQDrrjicnw48n2UlJa6ivvcI/3EQMgt/2/+s29CiBHg9wDwTQD/yMDm9Mlqf21dLepq61BXV+s6/3/wwUjss9++uOX2OxCJRmkAKL7maQAoJoeh5T8CvPHJf46ZoW4EqEHd/DC6/EeAGsx/jpmhHKNXg3vuvAPfjvoOu+21H8rKu7pJs28CyITbrwRo7Mgvq//OFIgglU5jxqzZ7jVSKVBUWOi2C3QqK8P7772NO267yW0bkOd7Hf+9hn9Nq/lecz+/CeAy3/3qg1is0QD4tW0APp+yjaG+vh6yLUBOCZg9axZmz5mFZ154EZsMHEjaFSNAA0AxOQwt/xHgjU/+c8wMdSNADermh9HlPwLUYP5zzAw9BD764AM8dP/96NtvPWy17Y6NVQA+Pm7l398GEM72AJCGffJzOIT5CxaiYsmSrCkQdVUAyGRw+81XY/z48YgXxN2qe+7Ev/Fn935NBkDuSQDulIBsI0L5LL8ZoN8IUL433wogHf/FjEgmk25LQGVlpesB8MnHH+HY43+HK6+9jrQrRoAGgGJyGFr+I8Abn/znmBnqRoAa1M0Po8t/BKjB/OeYGXoILF26FA/ddx++/OJrDB2+O3r27ttYBeBjJI0BZTLuJuKNHfy9bQCy4r5g0SLU1de7p8sxf6O/+RKPPXSvm9xLowDp1t989d+ZAM0MgNx9/s4AkNMH/M+NeMcCysQ/9yvXBPANAIlJVv+rqqtQX1eHOXNmY8aM6fj48y/QpWtXUq8UARoASolhWDYQ4I2PDZ6ZpV4EqEG93DAyGwhQgzZ4ZpYeAt+PHYt77rwTtbUJDB2+GzqVd/mZCeCvvHsr/02nAUh1QH1DAyqrqpwJIH975smH8NVXX6KgQHoBpLMVAP5KvxwVKIaA/29vUr+8fgCNJkD2GEI5DUB+5xsA/uTfrwaQzxITQCoApKGhHA1YU1PtTIq3RryJx/71L+y7//7uOfJaPnQhQANAFx+MxhgCvPExRjjTVYcANaiOEgZkDAFq0BjhytOVCWvzh7tGW2kSKxPn9955B0889hiKSjphyHZDUd755yaAfKS/T98/DlC+S7f9dCrlJtrzF8zHHTdfjaqqKvdcf7LtGwjL9gCQ3gBeT4Dm5f+5z/MbAnrP8QyDXCMgFxuJQb7EBKivr3MmgMTwxRdfYPguw3HPgw+6LQqthZ3yS6dDhUcDoEPRxWDzDQHe+OQbo8ynoyFADXY0xhhvviFADeYbox0rH5mwZtJpt4otpezylUwm3LzVddwvKEAsFkMsHneTYc8LWL0Vbdkr/85bb+HZp59GMBTF4C2GoFfvvq4EXybULqasEeGvuLsmgf7qfDjsVts//L938NLzT7vy/tyHbANoKvFvqgLwVv+9ZoC/ZBL4BoHfiNA3DXIrAfzPajIAEm7/v4ddEjNnzsSiRQvwxTffIl5Q0LEuCCPR0gAwQjTT1IkAb3x08sKo7CBADdrhmpnqRIAa1MlLvkdVV1eHBfPnYfq06Zg+fRoWLliA2prFSCaqkEnXQ+oAgsEo4vFiIFCCbmuthV69e6Nf//7uuxgDq/OQifKHI0fiheeew/z5C9Cv/3pYd/0NUN65qzMbZBKf+5AJuFQP1FVXYe5PszHq6y/xzajPkU6mEQg2GRJNVQCy2t+0eu8m/dnV/1C2EqB5s8Dc7QFiAOT2CfBNhVzzwzMrPPNEDADZnpBoaEB1dQ0++uB9jJ4wEb379FkdmPjaNkKABkAbAcu3JQItQYA3Pi1Bic8hAm2HADW4atj6q1NVlZWYNGkS3n/3HTz5z39izqzZyCCD7j164qCDf4s999obGw8YgE6dOrkPWt2Vs1WLlq/SjAA1qJmd/IpNxq3Fixdj/LhxGDP6O8ybMx4LFozD0iXTEEgvQnFxEp06BVEQl256QCIB1NVlsHBREAEUIF64Nsq7boyu3TZ149qAgQOdMeBXBqwsWhLPhPHj8drLL2PsmDFIJlMoKilD127d0alTOeKxmBszk9Jor6YG8+bPx8L5PyGdbMDbb41AOBLGWmv1cBUL8rzc7Qu5VQD+sYD+BF+MADEBcrcC5Db783sEeM9r6hkghkDuGC6GhL8FQEwAMTXECJA43nzjNbz34cfYasjW7AOwshfGGng+DYA1ADI/ggj8EgK88eG1QQTaFwFqcNXwl5u+Jx9/DDddfz169eqDYbvuhYGbDkL3bt1cN+qKpUswacIPGPHW6/hh3Fgcf+IJOPPsc1FYWLhqH8hX5S0C1GDeUqsqsYqKCoz+9lt89eUnmDT+/7B00Xfo1asOG28UwzrrFaFn9wxKSsKIF0iJvKyce1dmOp1BTXUCFYvrMHlKGmO/r8eEiSHEC9dH37WHYuBmO7pJbrdua61yvtI9f8zo0a4iYOLEiUgmEm61X77kIZN1BIFUKo3Oncux42+G4srLL0NlZZUzVxMNCWe8+iarXwXgr+Dn7uP3y/9dNUDOsYD+Pn+Z4Dc+J3sKQO5rmpu40o9AJv+5RoA85/333sGjTzyBfQ84kAbAKl8ZbfdCGgBthy3fmQisEAHe+KwQIj6BCLQpAtTgysErN5affvIJrrvmapSWluOII4/DRhtt4laqvOOrIoj6navDXlOqCT/+iCefeBTffz8Gp55xOvbed19XWspqgJXDPl+fTQ3mK7MK8spkkEgmMenHH/HB/72Nrz57AYm6MRg8KI0hW8XQs1ccRcURt9ofDAbcVyQScoHLfvwAogiGgggEoojF5PcZ1NbUYsH8Gnz77SKM/LABSyr7Y+NND8COQ/fAoMGDEYtGV63pXSaDVDqNisWLq0qDhwAAIABJREFU8dNPP2H6tGlYtGihm/SXFBeje4/u6NmrN3r07Okm6NtssQWkAqu0tNQZBfK7aLZzfyolTfnq3WvdKn7zrQDZib1/NGBjZUBQcvUMAH+Mln/71QHyu+YN/cQA8CsBfBNAnj9y5Pu47c47ceQxx9IAUCCF5iHQAFBICkOygwBvfOxwzUx1IkANtpwXaZT10Ycf4ITjfofb734YvXv3cTd2RX6TrGgU8VgU0ai3d1TOopYb6kTCu0GcMn0GDjloL5x73nn4wymn0ABoOfR5/UxqMK/pbb/kMkB1dRU+/+wzjHj935g9fQQGb1qNHbYrQNeuUYQjQdehPhwJIRIV8zKEaDTkGQABmTSXIBiUrUtShl/kTAAxADKZagB1CIUWYsH8pfjis/l49Y0kMqEh2GPv32PosJ3RuXOXlc678bg8aQCYfXWuSSrl9bJ9YfasmZjww3j89bzzUFJaipKSUsTjMVddVVBQ6MZeea6cDLB48SJIrwOvkV+w8XtuV38xAXJ7AuQ2B/Qn/7nfmycmcfuVCmIAyBYA6R9AA2ClL4E1+gIaAGsUbn4YEVgWAd748IogAu2LADXYcvyfe+ZpXH/V1bjg4qvQq3cf15FaumMXxGKuAqCgIO5WvyKRsPtyBkC2W7bcINY3JDF7zk8495wzsN0O2+IvF/7V3azyYRsBatA2/22V/cKFC11vkldeuA8lBd9i150DWG/duCvvl6Z50Whwmcm/TPydARCNACh2k/9AoBzBYLl0L3E/e4+0MwEymSoACwDMwY8T5+P5F5dg7Li++M2wE7DP/vuhT5++q5Ra7j5+Ka2XioAZM6ZjyqTJmDhxAn6cMBHfjx3rJvk9e/VCUWGRG4eb9yEQE2HpkiWYNWsWGhrqEQp5nf9z+wHkruz7fQFytw3IxL95JcDykpKJvzzku8Qs8fzf++/i7vvvx6FHHMkKgFW6Etr2RTQA2hZfvjsR+FUEeOPDC4QItC8C1OCK8Zcb0qlTpuDgA/bHNTfdhUg44ib88iU3eoVxb+JfUFiAeDTiVn+cAeBKZ+XGuak5VU1NHRYursBxxx6O62++EVtvsw0rAVZMQV4/gxrMa3rbJbkFCxbg1Zdewqsv3o0N15mE3XYpQHknGY/kaL8gorGQK+kPhoOIRLzVf/m9mACRaBGCwW4IBIpzDACvCsAzAqQSwDcCKpBKzUA6PQtLlszFiBEL8OprcWy+zTE48ujj0bdfvxbn71cANNTXQ+KfNWumm/RPmvQjxowegx8nTID8rby8HOVduqK0pMSV90tllosm+z33A+V38+bNw9y5c7PH/gkG0t+g6XQAZwJkm/3lmgS5TQF9c8E/krB5UrkGgPwciUTx7jsj8OyLL2HXPfagAdDiq2DNPZEGwJrDmp9EBH6GAG98eFEQgfZFgBr8dfzlprSmpgYH7LUndt3zAGy2+Vbemdiu3N8zAKQCwH0viCOerQDwtgEEXV8A/yFGgNyQLq2swTfffYMzz/gj3hk5Ep27dKEJ0L4yaNdPpwbbFf68+/CKisV4+YUX8crzd2PQxpMwbCc5ys/b4x+LyVF4ss8/6AyAiHxly/6l6Z/8PhTuhFCoF4C4W/33yv87O5wCATmeT4wA/yHVAJVIp+cjmRyD6qqp+GDkXDz9XBE22+p3OPb4k9CjR49f7Angr/bX1dZh4cIFbqV/6uQpGD/+B4wbOwaTJ01xY6acCNC5c2e331/258upADLxbz7pl/fzS/L9ffkyfs+ZMwepZBIhty2ryQTIbQ7oVwD4E//c1X9/4u9vBci9aJpvAXBmQCCAke+/hy+++cadltC4vSHvrraOmxANgI7LHSPPAwR445MHJDKFDo0ANbhiA+Ddt9/GbbfcilPPPN/ddEZl9T8qTbGajAC/IkD2osayVQCuk3a2qZR38+xVAtQ3JLBkaRUuueRC9OvfB3+95BIaAB1aRasXPDW4evjx1U0I1NXW4s03Xse/H/8HNl53HIbvFEYs5s2/ZaL/awaAt/9ftgd0RzDYObv670/85d9SBVC8XLgzaEA6Nc2ZADXV0/D+e/PwzAtl2HHY6TjqmGNRWlbWOMa5SX8mg9raWixYuACzZs7C1MkTMHPGWHz3zSiMHTMDCETRpUtn10tAJv0yAfcb7OVWVPkGgj/xl+f4z2v6OQHZDtFQ3+C2PngTfM8IEFMkt+TfTfTl965KwGvUmmsISPK+GeBP6v3Vf/mbf3JBdU21O2px7MSJzuDlQx8CNAD0ccKIDCHAGx9DZDNVlQhQgyum5dCDDsRuex6ItXr0cjeF/t5/qQJwpf/xuCv7l+/SBFDMANkC4DUCXNYEkJtGWb2qqqrFvAULcdaf/oDX33lnxUHwGXmLADWYt9Su0cRkIvrVF1/g3juvQknsA+y1WxSFhRk3Brkvt+r/yxUA/laAYLALgsG1mhkAUqUkWwL88v+fp5bJ1COdnupMgKql0/HKq/Pxxjvr4LCjzsU+++7rVu5l0j9//jzMmjkT06f9iJnTx2DqlFGorhyPddZOYq3uXTB/QT/Mm98diUTY7fPPnWD7RqpMtGUslb/lduD3J/25v/caAla6owLFAPAn8U1GQNMkf5meANlKAWcaBJq2c/mv9w0A33yQ36fSKfdc2b5QWlaK9z74EOGI9FTgQxsCNAC0McJ4TCHAGx9TdDNZhQhQg79OypzZs7HbzjvjqhtuRwbejaIYANFo1H2XFX85esptB8huC5Dyf78ZoLe6JCZA9kxtMQCSadTW1rkb19PP+CP+cfutrpkVHzYRoAZt8t7aWc+YPh133X4DZk15EgfsHUSX8oxbwY7FvdVu6fTf3ADIPQFAVsPjcTEIChEM9kIw2B2BQAkCgUh2C4CMf15FwC89MplapFITnQkwb/4sPPnkYkyYtCWOPPZMN2ZOnzYR06aMwvQpXyKVnIb11k1j663LMWCTKLr3CLvGhFOmFuLlV7tg9JhCJBLeUaq5K/2/NOGXybccySdH/8nPUvLvVQNIZ/56pFNpZwD4E/fmlQDN9/w3lvtnqwAC2fF/ece3yrkFbvU/u///u2+/wR9POxWXX3kVy/9b+0JvpfejAdBKQPJtiMCqIMAbn1VBja8hAq2HADX4y1jKDd2Lzz+PO267HX8+75LGm1BZyZIVf9kGkFsNICaA/C0mRwGKSRCJuJMA/FJSMQLk5lTet6Ehgdq6Otx3/z3ov3YvHH/iH7gNoPUu6w71TtRgh6JLXbBuW1F9PZ7+z3/w8rPXY+h2czBgw4A7Sk9W9YMhr9GfNP6TbQAyDslE2/s54CoD/D4A3ikAsue/DKGQdPGPZvsAyMR/xQYAkHT9ABKJ75FMjseE8Qvx2OO1mD67N4qLEsikZmLAxgFsOySKgZsWo3PXAoTDclSqZ4xm0kAsHsS06UV44l9dMWVqAZLJptL65ZX4NxkCSVcxkGsQeCX5Mjn3uvTnbh9oOtrPOxlADBBpECjfc80A18g1ZyuXVw2w7GXgKhLkkERXmQCMGvUV3n7//1yTV+7/VycZ71qoSiT94yZ1RsioiEAeI8Abnzwml6l1CAQ6sgZzb6xyj47yV2ha48br6iv+jmlTZ2KfAw9rNADk/SNhWa2Kui/Z8y9VAPKz1wRQKgQi7rSAqNsK4N1gek0AvZWihkQC1TW1eP+9t/DWW6/hyaeeogHQIRTT+kF2ZA22Php8x5VCQFbHAYwdMwZ33no1gok3sNeuMj6l3cReJvgh6fofDTkDQCa3Xi8A/+fs5D/bCNAzAKTRX+fGib/XCLDEmQF+RcCvxZjJ1CCVmuwMgKrKyfjyy6X4YXw9Nh8Uw8BBZehUHkcoJCvzGSQS3qRfGhN6jwxSyQziBSG89EopXnqlBNXVEbeSn/vltgZkV/z9Cb8/+ff34edWDviTfz/u3P9eLDvZ940AzwRoMgm801yWt/qfi4UYBfPm/oSS0jK8+8EHKCgoWCk6+eQ1hwANgDWHNT+JCPwMAd748KIgAu2LQEfUoH9jV7l0qTviSUpfZ06f7rr1F5eUoHuP7u74qe49eqIs23xqRTduv8TC2Wf+CdFwHNvvvHvjU+TzZVXfHfcnK/7ZSgB/W4B8l9+7LzkNIHv2tHxPZzwDIJFMoqamFt+M+gK33noDPvz0s/a9EPjp7YZAR9Rgu4HFD/4ZArL6/8Tjj+DNl67CnsOr0Ku7twodjYr5GEAoEnAGgF8NIEaA/Nt1/Y9KbwDvb2IMND1PjgEsz5oAYgDI5F8aAEpFgJgBv7yvPZNpQDr9E1KpCairG4+62kpnOBSXRJ0B2lDvxecOSHFL6VLiD1cBkE55poD87YcfUnjgkV6YvyDW2AtAVvI9I0BW9r2f/VX+ZDLhWQjyZtlH7rifu2c/txJAntrU5b/JrPUqAn7+5R8J2JwI9/7BoDu94Obbbsdxv/89V/8V65UGgGJyGFr+I8Abn/znmBnqRqAjadC/gZs5Ywauu/oqjPr6a/Tq1Rsbb7IZevXpi6LCQtTV1bsmU+PGjMKEieMxePPNcfFll2OdddddpZuxs//0J0TCcewwbFkDQFiVcn8p8/eqAbwVf7f6L7/L/t7vMB0OhaSCVv6HVFrKXZNuC8C3o77EnXfejI8++1z3hcLo2gyBjqTBNgOBb7zKCEycMAH333UNElXPYo/hYaRSSTe5dx3uw97e/0jEK/2Xn73Jf/b3jdsAZOXfe55XBVCAQEC674sRIH0AxASQXgDlMl3OmgDh5cQsk/k6ZDIVSKVmIJn4HtVVc1Fbm0RRifRKCbmKBW+iDrcvP5Xyyv+TiRQSDbI9So74y2DJknrcef+6mDbDOwHAW+mXL6/M3y/tl7HUfyxvcu4bAr9kAuf+3ZvwN20HWNYA8IyC3If82zek5WQBOcqwuLgIb7zzLrv/r/IVvWZeSANgzeDMTyECy0WANz68MIhA+yLQUTQoN1lLKipw1x2347WXXsGee++HPfc+AL179nSr7LIvUzrvy0Rbvstj7vyFePnl5/DM0//F8F2G4bQ//Qk9evZcYRlnLiM3XHctxo0djwMOOWqZ1/k3jW6VP2fC7+37934nschXKBxGMGclyS9ZrWtowIcj38WoUZ/hgUceXam42veq4ae3JgIdRYOtmTPfq3UQkFXwF59/Af95/G/Yebs5WKc/kEykGw2A5tsA3L5/2QawvCqAXAPAHQcYRzDYH4FAOLslQIyATq4XgLcdQE4FkJ99I8Cf/NcAcixgeo5rCFhXNxPVVQ2uyqCgMOIm7okGadKXzk78027VX8wA+S4mQCqdRk1VEnc93A9Tpjb1AJDXNhkA8vqEMwckjkQi6Sq+ZHz1V/hXVPmVWxXgM+KbAP7k35/0i6HiPTxzZdlHwDUbnDF9Km67+y4cdsSRLdoy0DpXAd9lVRCgAbAqqPE1RKCVEOCNTysBybchAquIQEfQoNykTRw/HnsMH4Yjjvk9jjjiWASzx/H53ff9xnu5TfcEkkTCu0F89PHH8MB9t+PZl17GJgMGtAgtuZEc8eYbuO7Ka3DOXy9fpoIgt8zUNwFk4u9XBbjJfzh7FGDOedLywfK+chSgPP752EPY8Tfb4KBDDqUB0CJW8u9JHUGD+Yd6fmQkpuj999yBLz+6EUccLEeUyuq4V1nvSvyzTQBdoz9XBeA1/XNVAK43gPd72YPvnwggf5NjA6UiQI4D9HoAyMp/BMGgtw3A2w4gE3/pJVDkwMxkUshkqrMl/bXIZOYilZqKhvo5qKmudqv38plemb+32u+MgOy//fJ/r7w/g6qladzzaE/MmNVUAeDM02TSbaEqLCxAUVER1lt/A/Tr3xfPPPU0pFN/YVHRSpkAuVdC8+0Dvhkgz/Em/U19ALy/eZUMoVAYM2dMw4477YQHHnkExcW+OZIf11k+ZkEDIB9ZZU4dBgHe+HQYqhhoniKgXYNyQ/b1V1/hovPPx6GHHoVBWwxxq+qxWMw13JPvbg++O3rPW333TICgW3WXmzMxARoSKXz48Ye48opLcNkVf8cee+3Vogn3ooULsdP22+Pv1/4DgWD4ZyWg/g2jm/D7q//u6L+Q2xog32UFyT8JwLtRziCZSqIgFsff/noOHn3ycXTp0jVPrzCmtSIEtGtwRfHz72seAX/c+WHcODx4z5UIJV/BLkPDqK9PNI5rbv+/TOzDQYSjMgYFsxN7f/9/bi8AGb+atgvIZNczCQoQDJZlTQBZ/RdTQL7LdgAxAeTqDeUAIAX+csTpEmQyi10vgIaGOaitrnbbAJIN0vxPJvEZJOR7Skr/02iolxJ/6Y+ScZUAYkZM/DGEx/9bjAWLwkg0NLj99TK+FxUXYeNNBmC33XfHkG22wTrrrYdMJo1777wTN994Izp37urGXPldSysB/HG5eW8A+b1fRZBrBni/d//vxvalSypc6f+/nn4G62+4IVf/17wkVvoTaQCsNGR8ARFoPQR449N6WPKdiMCqIKBZg3KTO23qFOwydCguvvw69F17XRTG427CXxCPNx7BJz9L2b/83m0DCAdd4z2/hFPeR1aOKqtqMH7yFPzh+MMx4r330b179xZBdsYpJ2OjTTZH37XlRtM7W9t/5K4Y+fv95bszIrITfzEkGstJA0Fv/2omg6WVlXjgrpvw/KuvtigOPik/EdCswfxEPD+ykrHn/XfexaMPXIAtBv6IjdcPuONFc8vT/SoAmfyHmlcBxDyjVMZLdypA9sQAv0+AqwxwfQQKEQxKPwCpApDtAPJzWc5WAK8CwHskXRVAJlOLdHoxMpl5SCbmoa6uBjXVCVQuqXdGgJT/+5N+yUMMAXmkMwE0JIKoWJLCq28WYtRoMRwKUFpahs0GD8ZOw4dh6yHbYO111nET78ZxOJ1GVVUVLjzvL3j9lVfQqVNnBIJiAHvjdUtPhPmlk2X8z8kd+735fwDlnbti3PejcdbZZ+Psv5yHaCz2M6M4P664/MqCBkB+8clsOhgCvPHpYIQx3LxDQLMGpbnTUYcdim223QmbbbG1u+GTSb4r+29WASBbAKQCQAyAiKsA8G4Oc1d0pOy+qqoWb709Arfeej1ee+ttlJaW/nolQCaDTz/9FBedfwH+fP6ljaWluRdC7k2mVB3I9gRnAsjqv/wsv8saEo39qTMZ3Hz9lTjgoP3wx1NPa1E1Qt5dfEzIu0azOPBMal4QK4OAjI/P/Pe/eObJ83HgPjXoXJZ05fQyafcb4edWAcj+f1fq78r7/e0A3nev8Z/X/E4m/uGId1yg/F7GUM8EkB4AZdmeAGIAiEFQ+rOQM5mEawLoVQEsQqKhAnV1dairTWLh/BpULJImgRl3/J9rBOgm/QFUVCQxe3YA02bFMGV6EapqumCzwVth6LBh2Hbb7dGzd+9lJtbNm/vJv3+aMxvnnX0O/vfJxygpEaNi2aZ9q2IESILNtwa49wFQUlqKddddD1OnTkU8HsEDjz6OPn370gBYmQu5nZ5LA6CdgOfHEgHe+PAaIALtj4DWyYfcYD38wAN46j9P4azz/uaa/Pnl/l7Jf7RxC0A8HvOqAbJbAWTFPRzyKgDk4XdqlpX3uvoEKiurcc65Z2DwFpvh3PMvWKEBIPtND95/P2w6aEtss+Ow5a4mNW8m5Z8t7Y4AlB4AMtHzb0alsmHyRDz8wF0Y+b//ubxW1Kyq/a8URtBWCGjVYFvly/dtHQTk2NNHH3wA77x2KY47Qpr7ecfg5RQouX97x/15E32v+3928h+Wscmb/MvRgDL59/sDyOq51zfA6xcgNpX8OxCQ0wFkS4BnAEg1QPOHHAMISBWANAJcgERiCerrks4AWDCvBosX1kEa97tJ/+I0Zs0JYPK0MGb9VIxEqic22Ggwhg0fjm222w7de/RYdqU/62wsb7z0J+mzZs7E3y+9BO+98w6KiopdQ9bcCXxz4+DX2Gg+8ffNADF6yzt3Rs+evdx/i6TR69sj3sDpZ56FM885B/F4nGN661zmbfYuNADaDFq+MRFYMQK88VkxRnwGEWhLBDRqUG66Kisrsc9uu+Kk089FaVm5u8lyX+GwqwCQnxurAOTnrAkQlQqASMS72c2uuufil0hKFUANFlVU4JSTj8Prb7+zzA3mL2G9YP58HHLgATjx5LNQVt6l8ein5jeiPzMC5G48WwEgN41S+l9XW41brr8S//z3v7DhRhv9/I69LQnne6tDQKMG1YHEgJZBQMaZJUuW4PGH7sZXn1yDw38bQTrVdBxe7pNdGX+2vN/vCeCqAfwJf0x6lWQbBjb+zlv5900A+dmrDJAVdekL4DUB9E4CaL7KLhUAVZ4BkKpCQ0Oda/onJf9z59Ri4oQaTJ4CTJ4ex/SZBQiEemPQ4CHYZbddscWWW7nj85Yp7/+VSf/PzQevjmbe3Lm449Zb8OLzz7uqCG9C3vTs3Im9Z5os29V/eX/3ficVFCF07tzFbSGT/9aIsSwGgPSLGTXqazzz4ovYesgQGgDKNUsDQDlBDC+/EeCNT37zy+z0I6BVg19+/jmuv+Y6nHDKWaivr/e664sB4K/0y/dsA0BZ+XdfMe/vXh8A7wbXrcRnb+685ntp1NbWoa6+AZdcehEOPGg/7LnPPi26Wftw5Ej88YTf4/Q/X4B+66yPdLaT/y+ZAP5qkX8VSCxLKhbhwXtuw6lnnIZjjj2uqSpA/6XCCNsIAa0abKN0+batgICMZfPnzcOjD92GiaNvx0H7RNyReD8/ns77MJnge/v5vRV9fyuAK/mPBhGNSYPTJhNAVv7lqEB5iFkg//ZMgKAzLGV8BWJyIB4C2VMAvM0sMkmWPgBVSKcbvAZ/DSn3JX/6+JNKPP5EHWoTG2HHobtj2PBh2HSzzVBe3vlXy/tXBbLq6mqMeP013HvX3Zgxfbp3ckxUqq1W/t18Y1f+GyRbC2TrmJgKYgD428wKCgrwxRdfYN3118Oj//wningSwMoDvQZfQQNgDYLNjyICzRHgjQ+vCSLQvgho1KDcbF1w7rko69wDAzYd7FbbZT+93GzJlz/hl59dNUAk0tgQ0GsG2HQagH9Uk4+ydKCWUwGWLK3CByPfw22334hPvviyRQaAxDF92jTstduuOPKYEzFkux3d3lb/4RsBzasA5N9yc/j9d6Nw52034tEnnsDwXXdt0We279XBT18TCGjU4JrIm5+xagj4q9Nzf5qDh++/BdMn3IOD9ouivq7hFw2AXBPA6/bvGaRuou//nPM73xjwqgC8/gByncrPMoGWagB5yK6mYEgqAORLjgWU8n8gk864lXdZHZfJf32dHHuawetvLsVX32yG4078O7bbYYemMVB6AixnJX7VEGp6lXz+7Fkz8cxTT+HZp5/GvLnz3H9L3BGtYTnW0K9eaOrA4Sb02RzSaTmdIJ1tlhhxk35nPMfjKIgXuHFdTAF5jr/V7PXXXsX9jzyMA397sAuE27tWl8W2eT0NgLbBle9KBFqEAG98WgQTn0QE2gwBjRqUc5632mwznH3+JSgpkzOo5SYt4yb5ctSeP+H3jv5rMgD8CgH5vd8I0B0HmL3Jcw2n0ik0JJKoqanDrDmzsf8+wzFmwgR06iSf07KloR8nTsQN11yDmTNn4/iTTkdxSSkKCwrcjWVNba37khtMqTxoSDRg0oRx+OD9d1FaWoTz/vpXbL7FFi3+rDYjnm+sBgGNGlQDDgP5GQJNBsBPzgCYNuFu/HbfKOrrf90A8E0AvwKgsRogW/bvTfo9YyAqE35Z8XdNAJsm/l4fALgKgFwjoHmQcpyfmK0yMU4k0kg0pNz7jnh7Kcb/uAOOPv5yDBo8uM0nyL4Zm0qlIL0B3nz9Nbz1xpuYOHECamtrs2EHvPE4EGhqyJlJO+NZ/tshJm9hYZGb/Mu4Lt/j8QL3XQwAMQT8Jq/y91mzZ2P2rBnupJm1unfnWK9UwzQAlBLDsGwgwBsfGzwzS70IaNOg3HTJXsotBw3CTbff71Zpcs9hlkm+rPxLL4DGLQGxGCJh6f6f/Z1UAPhH8WWbAcoNmjt+z92YJt0WgKrqauyz9854bcQIrL+Bd3ZzSx4So9w87rP7bjjz3ItRVtYJ/Xr1Qv++fVBUGMXMWXNxz713YMzob/DVV1+iV+/euPu++7Hl1lu3+DiqlsTB5+QHAto0mB+o5ncWMgYtXLAAjz50O34YdQt+u18EqVRyheXt/lYAOQnAP/bPGQI5JoBr+heAOxpQfpAGgfL4JSNgeUhLfKlUGumUVwkgBoAYsG+OqMSk6b/BcX+4HJsO2qzNDQA/ttzu//V1dZgxYwZ+GDcO474fi2lTpmLRokWoratzxkZxcTF69OiJjTbeCBtvsgmef/ZZvPryK27y71ehFRYVOfPZNwFcI8BQyP134ZDDjsLzzz2F/uv0x5VXX+P6A7T0vy35fdXqyo4GgC4+GI0xBHjjY4xwpqsOAW0alEm6lNnvMnQobrr9gcYGev6qV+5WAJnwy3YAZwhIdYAYANltAp4B4B3Hl9sHQJrwJRJJNCQSaGhowHHHHIy77rsPm2+55UrdpElTwKMOPRTn/PUKFBcWok/PnujbuwdisQjGjPkeV19zGY474QRsuOFG6Nevn6tc4E2gustfRUDaNKgCFAbxqwj4jVIff/gefPp/V+KoQ6QM3TsFYEWPRhMg4h375x8LKOOTrPy7lfAA3MTf+112td+dBuCV/YeyFQBeU8DlP2QbQDLpbQNI1HsGwAsvLcXCyv1w0mmXYZ11111jBsDyjIBlopYtCBKgy31ZI3jmjBk458wzMfq779yKv/w3xW0FkEqAmFcFUFRU5AyPwYM3x18vPA8TJs/C8KHb4IVXX8FWQ7ZZESX8ezsgQAOgHUDnRxIBHwHe+PBaIALti4A2DcrN4tTJk7H7sOGuAiCT7aAvKPkmgFvtz0703ap/dvLvfpf9mzMKpAw/GHQ3q/5DKgBki4Ec7SeVACeMXG3xAAAgAElEQVT8/nDceued2HrINis1QR83diwuv+RSnHjq2SgrKUGfnj3Qp1d3d7P86BP/RQB1OOZ3xyOTTrPRX/te4uo/XZsG1QPGAB0CdbW1eOzhh/H6CxfjuCMCiEak+76Ura+4kml5JoAc/dfY7C+7BUCaAzozIDv5l91Yufv/c8fW5rR4fQDSrgIglUy7LQGPP7kU4cLjcda5F6PbWmu1K5O5xwEuT4O5JwH864l/4tabbnLbLKSRoPSakYm/bAXwtwFsPWR7nHLyKSgtKUY8HsJVV1+L115/Ba+8OcIZBDSA25Xun304DQBdfDAaYwjwxscY4UxXHQLaNCg3XbK6PmTzzXHz7fcjEPIm8bkGgNeN2lvx9wwA+e43/gt75f9+oyepAJBVnex7iMEg+0GTqZRrBnjU4fvhqedfwCYDBrT4Bk1ifP6Zp/HxR59jt732Q7euXdG3Z0/07N4F4XAAp55+Og4+7BDX6I8PIrAiBLRpcEXx8u86EJCx7Lmnn8aTj5yL/fesRo9uKTfJbokBIBn8zATI6fSfu/9fTAB55BoBMpxKQ8Dch7uOA2LUNv3WM1zT7hdLlzTg4cfr0G+Dv+DPf/mLW0XX8liRBqurqnDOWWdh5Pvvo7Cw0P23R75k/3+3bt2xy2574MjDj0KXruXOYJb/ZiUTKey08w444aQTceIfT3b/faEJoIVxgAaAHi4YiUEEVjToGoSEKROBNYqARg021Ndji003xV8vvQaFxSXLHA/lGwFyg+XvyfQn+2IGSNM/ZwZkS//lu0z+3VGA0t1Z+gBkMm4LQGVlJY44eC98PWasW41amZuz0/54EtZebwA2HbQ5+vTq5SoAunXp5FbgfrPTdnjw0cew0cYbr9R7rlHi+WFqENCoQTXgMJBfReCjD0bioXsuxEbrjMXmmwZRX//LRwEu743EsPSP95MKANfkD03N/6QJYOPkP2sEyOTfrwLw39MNr3LMYDDgTAhvnPb+KlUA8pg2LYHnXy7CDrtcjN/9/veqxsZf06DfP+DrL7/EuWedifnzF6C4qBhdunXFwAGDsP1Ou2KrzbdAcVEhykqLEY2E3HGzRYURvDxiJM4+7QS88e676Ne/P69mRQjQAFBEBkOxhwBvfOxxzox1IaBVgycccww23WJbrL3uBj87H9o/d9k3AZoa/mWPdwoFEc5WDsh+TXl+bhWB3NDJ/v+J47/HtVdfim/H/eD2dbb0IStvm228Mc698FL06t0PfXv1Qt/ePVFSXIjFSyqw7ZDN8fk336JTp06qbnJbmh+ft2YR0KrBNYsCP21lEPDL06dNnYL7774OVQv+jb13jyDRkFhhI8Dmn9NoArij/mQm763u+3v/5fnLbAGIZisCnDPgHXMnWwdyH/4pAM4AyFYlfPl1Pb78dgAOPfpyDBs+3CspUPJYkQZ9vK+54gq8+fob2Gf/g7Hu+huiS5euKCmWkv84OpWVoWt5J5QUxx0mYgLEokH88eRTkEg24N4HH2RDQCV8u0u3KpHMKVZRFBlDIQIGEFjRoGsAAqZIBNoVAa0afPvNN/HvJ/+DQ4463k3Wl7c676/MiAEgnZbd92z5v1QChJwJEEAw4B1p5T/kdfL1xOMPYeNNNsDpZ57Z4om6vG7+/HnYYuBA3HHv4+jatSv69+mDnt27us/+5rtvcOopJ+LTL79yjf/4IAIrQkCrBlcUN//evgjIWCRH1D143334vzevwDGHeX0AZPK9snNraQTov6b50X/+5N8ZAdkTAdwEKtsg8NdQkNV/qQiQaoDnXqxFQ+BwnHP+Zejdp0/7gtfs01ekQf+/NfPmzsWJxx2HAYO2wg5DhyGVTrseAJ3LylBaWoLysjJ06VSGeDziDADpFTB56gzst++uuOve+7DTsGHuk1em2kwVUHkUDA2APCKTqXQ8BFY06Ha8jBgxEehYCGjUoH/E1V677YqLLr3W9QFoftPk35D5KzP+xD/YaAB4e/9dE0BXBeDewU38ZQU/Ho/hL2edjBHvvYeCwsIWkyav/fLzz/H7XYbj2k0Gokv//ui51dbou+vuKNpkEzz+7H/xwScf476HHv5/9q4DPKpiC/+bze6m94QAgdA70hERkCpdQEWRItJ7R2woggqC7emz4LMiluejFwERlQ7SBEFKgIT03nu25H3n3J1kE0CSbALJZq5f3LC5d+7MuXfK+ec//5GLvBJbtXqfWBn7YPV+IlWr9Xt27cK6z55HpzahaN4YyMu7czrA27VQAAECBKDzRBhAAQtAVfhdSSxFWgNR0Sb8uEmF9l2exax580rFuCrJPaw9pyR9UMw5mzduwL//9S88Pmo8agUE8hzj6uwMN1dXeHp4wNPdDe5uztDYqzn8QaNR4ZO1/8EPP3yL7Xv2cJpBedx7C0gA4N4/A1mDamyBkgy61dg8sunSAhVugcraB8nRfmHJEkRFxWLEyDEFdii+c2Kp1MwOv5kFwI6/nR3H/6uF+JLFttjuHZthNObinfffL7WNv/z8M2yfMwfTNBp4OzmhpqsrvJ1doPXxwUtJSXjgpZcw7NFHJQBQastWzwsqax+snk+jarWaxr+oyEh89MFqxIV9hWED1cjPN1jVCEs2gNjxFyAAFWzJCBDArIbSBxY7hPo/sbAOHM7F5ZBOmDJjObp07WpV/Sri4pL2QbI3ZY+ZMuEZGPUGDB85Fiq1hkMAKBsMsQCIDeDh5sahAHQQS8Cgz8bjI0eiW4/uWPTc81IQsCIeYinLlABAKQ0mT5cWKE8LlHTQLc97yrKkBaQFCi1QWfsgLbSyMjPxcK+emDB1Lrx9a/Du/T9RJwUYQM4//dC5BALQ9j99ir8nxMXg1ZcW45cDB1Cvfv1SOepUxvOLF8Hhs89Ay1g/V1f4u7jAk2JAtVo8euMG1pw+g4A6dSpVjKt85yuvBSprH6y8FpM1s7QAZTX5/tv12PT9y+jfOx2BtfOh15edBSDKFnH9lrR/ivkXAoCEpxYXA7SslwhFSEsDftxoQEDj6Xjh5VeYMl/ZjpL2QTEHXb1yBWOefBKPjhyDZi3vA8WSuzg7Mwjg6UEAgDs83V2g1dozAKDTqrHvwDHMnDoem7fvQJNmTZmJVnw+k6EBd+/NkADA3bO1vJO0wE0WKOmgK00nLSAtUDEWqMx9kBZbRw4dwqTx47Hsjbehc3Bix/52QEDxsACRdonBAIDV/wkIeGPZc3j7X++ha7dud3T+Le9lMhqRmZmJCePG4tHDh+FnMsHP2Rm1XF3hqtPBXaPBwORkbLoSxEwEeUgLlMQClbkPlqT+8px7ZwEBakaEh+OdNauREr0OI4aUXgPgdi2wFPcrAgSY0wIWTwVYvBza/T98TI8LQe0xfc5ydOvR494Z6x/uXJo+KOaEN1euxL6ff8bk6fOh0TlAp9UqLABmArjBx8sT7q4K2GHkdIjZWPbqCoSG3cC6774rAhCLuUoI3NI1Egyo2FdFAgAVa19ZurTAP1qgNIOuNKW0gLRA+VugsvdBWmx9/umn+G79t5g8Yz6cXVz/kQlg6bAXCQ+ws0NWRhrW/vsdDB32CBYtWXJHJ512aK5dDcKhAwdx+shhRJw+DUNMDLxNJkwhrQGVCj5OTvBzcYGTVstxreO9vbF+9x5+UHIBV/7vqy2WWNn7oC3a3NbaRGPdti1b8PV/XkanNjfQtjXloacd5vJpqSUQwDv/5vSAxUunVIDk9JPyP4USRMUC237Son2XuVi4ZAmnbq2MR2n7INk7OzsbQ/v3R4vW7dGn/yAYDEY4F7AAPODu6gJvTw84OihisCSEGBoailGjR6JDp46oXbs2cnNy4e3jjSZNmqJx06aoVbs2tBoNh67Jo2ItIAGAirWvLF1aQAIA8h2QFqjEFijtwueeNIUWt9u2YsKYsVj6xlto2qQ5q1+L1H63qpMAAsiJ1+l0iI4Mx4qlz+Lt9/6FkU+N+sdrqbyE+HjMmz0LR3buxNM6HYbXrAnK4qwjQUEl+xU7+CwqSMwClQpRAPolJeHDtZ9iwKBBMs7znrwsVe+mVaIPVj2zVqsai5Cpd9eswYnD7+Hx4Xbw8aLY8/IDAYRBi6f8I6ff8jui/tNhNNlj+096ZBgGY9Vba1A7oE6lfSal7YNifvl93z4smDsH0+c+hxr+Nbl9FP/v7uYGNwYAPFkQ0F5txywAOzsTtu38BV99/hE8PT3Z0U9PS0NkZAQSExNQr149PDV2LAYNGQpfPz/FXoQclBeSU2mfwN2vmAQA7r7N5R2lBQosUNpBV5pOWkBaoHwtUJX64JnTp7D6jTeQlZ2HgYOHoWZAYEFcv9htp4WZ0ACg38NuXMe+PT9Brc7H7PkL0LNnT1503W53PisrC2s/+hC/fvYZ+iYloRfF91OKQZWK0wwSAKCl3X8HB6gcnWFH8awqO+Tn5cGQlYHLSYlYm5qGtA7tsWj5CrTv0EEyAcr3lbW50qpSH7Q549tIgwTbKSQ4GCtXrEBu2mYMH2wHjb2hwvxH8klpl7/4walX1WocPmbAuSttsfj51/Fg9x4MmlZWR7YsfVDYfNa0aYiNjsH4KbORpzfAUQgCurrCy8MDHh7ucDMLAhI0kpObh7j4ZD6PGBFkL9JsiI6OwtEj+7Fly0akZ6Rj5uw5GP7oo3BydraRt7RyNUMCAJXrecjaVDMLlGXQrWYmks2VFqhQC1SlPih2Xb5d9zV+/P6/mLngBd4doUUVxefT30kQKyIsBNeuXMKRw/uZprl02St4/MlRd6SfkvO/cOZMJG/cgMW+vnDQ66G1t2en38Henh1/R3t7qB0cYOfuCZWLG1QEBOgceGGbbzQgPzkJ6qgIbE9JxrNpafh840Ze/P4TW6FCH7AsvNJboCr1wUpvzGpcQRr/rgZdwTurl8FR9RP697aHXq+vMADgVqYmZ5ZCoc6ez8cvh2rimSkvYOzTT3NK1srq/DMuYW6Mwl0o2SHmo5joaPTt0QNPjZ2Atp26IC9Pz0KH3h4enBXA090d3h6u0GjsOUzgRkQMcnNzoOWwMXtoaG7R2LOGgIODlnVmdu7ehW+++g9atm6FJS+8gFq1A0pWKXlWiS0gAYASm0qeKC1Q/hYoy6Bb/rWQJUoLVF8LVLk+mJ+PvT/vwdbN2zF0xJNMsaxZww/+fj6wt1fhyLETeHPVcjw1ZjSaNm+Bps2aFeRdvt2uPy3kUpKT8czYMWhx/Dge0WqhUangqNGw008AADn+AgxQu3vAztMbKlcCAJwYBIDaHiDhP4MepvQ0mG5cw+XoKEyMjcWMt97GhMmTq+9LJlv+jxaocn1QPs9KZwEaw4hKTkKAF89+jNEj7eHtmY+MjDzk5RrN4UgVV21iqdNhZ2ePP88Dvx7ywqixCzFlxgwGBCq7HkpZ+2C+ycTAxvqvv8L77/0Lzy99A2qNhsFmNxcXDgXw9PBgMMDFWYfwqDhkZGWys6/VKLoxxCxTq5XMNWRHEqp1dNLiyuXLWL16JestvPzqcjRo1KjiHmA1LFkCANXwocsmVx4LlHXQrTwtkDWRFqjaFqhqfZAWup98+G/Ex6eiU5du8PfzYwCgpp8356f+z5fr4eHhiOGPPXZTeMDtnlROdjYWz54F182bMYREqsj5t7eHhnb+CQAgFoC9PX9Hn2oPL6g8PGHn6g44OSsMAAvhJqaGpqfBcO0ywmOjMT4+Hv/6aRfayXCAqt1ZKqj2Va0PVpAZZLFWWEBJBfgt/vftqxjYNwX3tVRz/L+Dkz30eUakJufCaCy/7ACiqjTUUcy/2l4FlUqDQ8dNOPyHD8ZNXIhJU6byLved0rda0exyu9SaPkjtozlkYN++aNqsOUY88TQyMjMZeCY9ANICcHV2QVZONvR5ejg46GCvtmeQgAT/FOdfbU5dS00ibRkTHHRqREdFYNWbb8LBSYcXX34FNWrUqNRMinJ7IHehIAkA3AUjy1tIC9zOAtYMutKq0gLSAtZboKr1QVpszZg8Gc1adUDTZi1Qy98ftfxroIaPJ8dSPvvCixj6yEBO8VeSg0QCV73+Gk6uWoUZDg7Q2dmx40+7/uz4m+n/9DuFAdAPMQBUnt4KAOBIDADHAgDAMvOAKSkRxit/43RCHEYkJOD46TOoGxhY6XfDSmI3eU75WaCq9cHya7ksqTwsQGPOqZMn8P7br8Lf6wiGDNBwaBTtHDs5a+DqpkVOtgGR4enIytTzOFkemnIEKFBZOp0aaelqbNyRi/DohnjxlRUYMHAwNFXE+VdcbuUoTQhAIQhCwIoK5//6C489MhRzFy1FncB6oLmFGABOjo78d9rpd3RU0gXS7r+9vZoBAOH8K89FxeES9HwIXCFxxUtXLuGtNWvQunULzF24EA6kOyMPqy0gAQCrTSgLkBYouwWsGXTLfld5pbSAtICwQGXvg2L3SHxSnH7v7t0wbdYi1KpdBwE1a6K2fw14ebpBrVZh2IhHsGLlSjRv0aJEjnZ0VBTGdn0A81JToTWZoLWzg86C+k8OfxEggCibrm6w8/CEinQAnFwKAYBiKa7yc3Nhio2C/uplfB4Xi+DhI/DOhx/Kl09aoIgFKnsflI+rclpAgI1xcbF4/913EfTXpxg/WgN393x2aF3cdHB0sldAAHcdjEYTIkPTERmWBr3eBI2GxOfyeQefDho/73QIFgGJ/zk66pCdAxw7lYef9+WjYdNeeOmV19C8ZUtoNErqu6pyWNMHxdwUFhqKHl26YO6iF9GkWQvk6fVwdnKCg07HmWicSPTPHOuv0+pYE0Ch/yu7//RD9H8B0BAQYDCa+Lns3rUdm7ZswqgxYzBw8JCqYtZKXU8JAFTqxyMrZ+sWsGbQtXXbyPZJC9wNC1TWPigWt7QjEhcbi40//oivv/oSwdeuwcXFFWveXwsvLx/UIQCglj/cXJxgNJnw4IOdsWXnTvj4+vLC6h+PfGD0yMfQfO9etCHnn5x7Ozv+FKJ/vPNPyv/mEABmB7AIoBfsPD0BzgTgBAgWgHlrjetvMCA/LQWG60FAShL6h4Zi/fkLqBUQUCJw4m48f3mPe2+BytoH771lZA3uZAGDXo/v1q/Hj+tfxMjheWjSSA2T0QQHR3s4uWh5958+HR3sYa+lGPN8ZKTn4fQfKUhJ1sPdzQiNvZqF60igjhx8Ec9veW9yQmk3WqH0A+kZ+Tj5Zx5+P2iAnbYxZs9bjAGDh8LNzd1MZb8zmHCntt3Nv1vTBwUAQNkAIsLCMX3OYmRm5/D8Q2KALo6ODAAQEKDVKbv/ivAf0f/VHAqgpswJ5uw0ZGsCAii9Yr4ZnElNT8fbb6+GvUaFuQsWwsfHR4YCWPmCSADASgPKy6UFrLGANYOuNfeV10oLSAsoFqhsfZAXU1BxTuR1X32FvXt240ZwCFxd3eDm7gYnJ2f41fDH0EefgpeXF2rVqIHaNf3goNMiISkJnTq0xmMjn8D0mTPRqEmT2zradJ+Lf1/AI+3bY7WTE+z1emjMzj87+Wb6v/gUoAD9m8AAexdXcyYAV6icnBkAUGl1pIJVuDCjrABZWTDGRCD7RjC+SUrC0QcfxDc//PfO4IR8QauNBSpbH6w2hq/iDaUx7NiRw3j/nRfQqO55DOinhVFvZOff0VkDZ/px1cLZRQOdgz077jQ8paflYcHCSBw8okfjBvloe58G9erao4ZPHhwdtNDpKE1qoXHouszMHCSnahAeacTZv/JwNVgNX/8WGDt+Mnr3HQD/mjUZHOA5pTziC+7ysylrHxTOP81RA/v1xex5z6JO/UYwGAxsBwEACBYAAQA6pv/bQ6vVQGMvNACU3X8GAlgTQAkHoH8bDCbYqYG9e/dg69YtGDHycfTrP+AuW8j2bicBANt7prJFVcgCZR10q1ATZVWlBSq1BSpVH6RNc6MBu3buwKyp0+Ds7IwGDRvBwcGBd65ot4R+fP380W/wcPh6+6C2vz9q1vCFRqNGaEQ4liyaj4iIcNwICcHzL72ECVOmsBjTrRala1atRPAbb2CwSgUTlU9xmhQCQDv+ZhCguB6ASAVIuzcqV3clEwBnAzADAER9VSm5sSktILKzYEpOhCE0GLF5eXg4NQ2/nzwBf/+aVXKhXKlf5ipauUrVB6uoDatbtWk8jAgPxycfvo3I619j9BMaUGg4OY5K3L9C/ycAwMlJAzu1inf3HR3VWLUqApGxPdB3wBiEhlzF0cO/4+8L5wBTIpycTHByUIESm5Afn5MDpvlnZuVDb/RE/QaN0OWB7ujVdwAaN2kGDw8PaHU6c5aBqrXrb/nOlLUPUhYAlZ0dvv7yC/yw/lvMnP889AYj7+YrTr6WGQBFAACtDroC578wAwADAObdfwIByPmng0I0iA0QGR2LVW+sQJNmjTF15kxmFcij7BaQAEDZbSevlBaw2gJlHXStvrEsQFpAWkDZrTHboSziR+VpQlrQEtV/yoRncP3adfj6+sLR0amAIkmLKfqh2NLk5GQ8PGgYevbsAz8fb/hTBgCNCj/t+hmbt2wELcpSU1MQHBwMnYMOn37xBZo1L9QEELs2Yx57FEP374djXh4rLpEtiAXAYQDmLACcDYBAAVrMmYEBER6g0elg5+IGlbMLawFAp4VKo1VSAtJBDICcbOSnJsMUE4Wc3FzMjYnBpM1b0K1Hj/I0nyyrClugsvTBKmzCalV1Gr+ys7Px3+9I9X8pxow0ol5dRcDO2UXLAAD90M4/0f+Jum8y5kPnoMYvexPwwUfAnIVr0aNXb1D2gJycHKSlpiAmOgpJSQmIioxARkYaF+jk7AxvL1/41wqAj48vvH18GJAlIToaj3kOqYI7/sVfGGv6ID2PUY8/jhq+NdBvyKPIzc0roPPfkgFgBgAIzL6JAWAGAJTMAIWACgHUer0BH374ATKz0zFxylTUqlVLhgFY0fMlAGCF8eSl0gLWWsCaQdfae8vrpQWkBWibWnH96f9iIWcZf89/vwsLvJDgYEx+ZjwS4uI5fp+UkVkkiSmSSpwk/dCuR2hoKDv4PXv1Q4+HesPH2xvXb4Tgz5PH4OLqCoqLJbHArKxMhIWF4dLFC/j6++/Ru0/fIm0c0LQJFsXFIYvomuaXwZIFwHGa5rAAYgXQvzk7AP1OYABlDNBoYefqyiAAdA5KGIDQHjCZQEKA+empMMTHItdoxObMTOBFhZkgD2mBygTCyadRNSxgMhlx8MBBvLd6ATreF4JePbQw6I3s4NPOv5OLxiz+p+VwABrcdQ52iAxLx+LnEvBgr6UYM34SPNw9kA9S8le0AYwGA+uoEH2d89vTnGAWplNTnLpZrI7U7WmusAXHXzxxa9aiaampeLhXL4wYOQYtWrWB3mAoAEbKCwAgAUcCBTZv3oBjfxzHk6NHy7SyVnZXCQBYaUB5ubSANRawZtC15r7yWmmB6mwBy7zMMVFROHzoIP44fhzh4RGcpqh2QAAe6tkTXR/sBmcXF14c8mKwAoAAKpvUk4f0fxg6nQPH+NNChxxrSpNEAIDY+RefQUFXeDeE6Kfu7u4cKkB18/bxhaurK9eVFrGUmzklJRmpqak4d+5PZgL07N2H/56eno7H6gRgidGITABE2mcQxMwCIDqm2PGn3X9iAYhwAMtPFg6khTE5/8SbpU9iATCqko/8vFzkp6XCkJ3FQMNZoxH7hw3DitVrKsSe1fm9rqptl/NgVX1yd7/eNF6GXL+O9995HSnxmzFuFI2P+dCaU/6R8+9CtH9nDRwcCTxV3i4Sk3tjZSRSs/pjxpyX0bhJE3b8LQ8e52nMukWzxNhfEXPA3bfizXcsSx8U82hUZCQeGTQIU2bMg59/7SLzJQEAjjodnM1CgKwBoNXxnHFLDYDbMAAIAKDMC/sPHsCWLVsxdPhQ9OqjzGXyKJsFJABQNrvJq6QFysUCZRl0y+XGshBpgWpqAUG137JpE37btw8Z6ZkIrNcADRs25J30/HwT4uMTcCXoCmJiolC7di0MfuQRDBg0iOMZy3UBmJ+PxKREjH3ySURFRnGsPu38C8dfMACKAwAXL15kkIAUpz09PVloiXalatasxb+Lg77LzMzkkIH4+Fhcu3YVG7du4zRVEWFhmN6yBWbb2SHPvNslAACi+NMOmAgFICefnH4WCTSzAgoYAObMAXQu7ZLZkfNvrwarNlEIgMEAU24u8ohqazAgNDcXX3Xrjo/Xr6+mb6BsdnELyHlQvhMlsQCN3ZmZGfjx++/xw7qXMHlcPgJqq3jX3sWlcOefhf+cNdBo1Rw/TqJ+GzfEY/N2b0yctgYP9epd5dL0lcQ+1pxTlj4oAIDLFy/i6TFjMGPuErhTeliVikEAIQLooNVy2ASBAMVFANVmpptIAWiZAYDSAIowAAEA/HHiBNZ/9y0GDh7Ic7I8ym4BCQCU3XbySmkBqy1QlkHX6pvKAqQFqqsF8vPx19lzGDKwP/oPGIyZsxfB28uL40CZZm/elaDFiKODjh3xS0HXsWTRLETHROHnX39jtefyOGiBRA7600+NYvaBl5c31GqF5k/3pd9ph0SEAFDsP/3Q3ylmlaj9xAAgAECoT9etW5evszyobQQCJCUlIjY2FrFxMTh++gwSExIwtXEjTFWpkEMpAFUq1HR1RX1iFTg6IikrC2eiojj2n3UBzPH/xZkA5PgL3QDO4UyLNosKGKmdFL9pNHIIQEReHtZ26IAvNm4qXzClPB6KLOOeWEDOg/fE7FXupjSWHT18GKtWzED3+6PQ40Et0/ZJ4d/JuTDlH8X+k/NPY6xWa4crQbl4Y2UyuvV6AU+NfQZubm5Vru0VXeGy9EHh5F+/eg1jnnwC080AANVVsOZI/M/JQgRQZ2YA6LSUDlAJbyMwm+Y1mjtY+d8sAGipA0CZAIgBcPLUSXzz7TcYMGggBg4eXNFmsenyJQBg049XNq6yW6Asg25lb5Osn7RApbRAPrD8laU4fPAwps6YxwrOrFKs0VkZE5gAACAASURBVJgViomaqCmyKBGLmMysbOz//Vd8svZDPDNpAp58avRN9NGytPnE8eMY/cQTcPfw4MUP50MuiPdXFkeWjr9gAlB4AKki04KYFlIkSOXk6HRLhgK1gWIyU1OSmQlw/vxfaNqsKYMCqqCreNLdDT3y8+FPjruI3adQgPx8JGRl4XxcHDMBBAPA8lM4/+T4EwhA+gG8k2MOlaDFHO3OEQhgMJmYBRAOYFOvXnj3P59JAKAsL40NXiPnQRt8qOXcJBrHgq9fx1srX4Qpdw9GjyQFeGMB9Z/S/rkS9Z/i/x0pE4lSgdwcA15fmQi1w0hMm7kQgYGBHNcvj6IWKEsfFABAeFgYhg0ehJlzn4W3bw0hq8M3oPmJWGlODg6sX6MAAMqPvZpEbQu1FW7FAhD1Mpg1AA4fOYRNmzZi6PBH0Pfhh+VjtMICEgCwwnjyUmkBay1QlkHX2nvK66UFqpsFcnNz8ez8+YiIjMGLS1cgN4/yPTsozrNOx78TNZGoirQgoZR65HxT/2Qn1mhCRmY2wqKiMHH8k1i6bBkGDx1qlQOrz8tD186dkJ2VzU6+SPEnxP4U51+pj2AG0E6/+J4WU/Rv+hGhAiRWSDv1lgftvhPTICszg7UACASIi4tF3bqBnGUgKz8f9XNz8NLVINgjnx12ctRzDQb+vBQfzzGxAgTgsAAz7Z+cfgIuCBTgFE4EAHDu5sIFNt2bFooGEtkymXBWpULQhIl47qWXrLJfdXuHbbm9ch605adrfdto/CChue/Xr8fW/72OmZP18PJSxhhHRyXVH326uutY+V9tr6j+0+7/D/9NwL7f62HcxFfR/aGHCpT7ra+VbZVgTR9MT0tD7+7d8cToCWjavCUMRmNBGADNbcwA4DAAHYMB7PybwXfBAiDnn3/MtH+aQyibrAi5UxgAauzYsQXHjh/DyKdGoWOnTrb1EO5yayQAcJcNLm8nLWBpAWsGXWlJaQFpgTtbgBaPaz/8EL/+uh9Tps9hoT1y+slxpk/xIwAAnY6ccYXyLtSh6S5UTlZ2LoJDgvHM+Kewcs0a9O7bt0xMACqLNAimT5qIgDp1lXhJM82+KBhAtP9CAECwAQgEUAAA2lGhUAUldIB28IU6tXDCWd3aZEIupbpKS0NaWirfj2IyxUH0/CGJCegdHoZsvR45ZgAg22BAYlYWn0bOPe/+m7UAhOPPsf9mp59+pzFNUDmF3RiEMMeErk9PR9u1n2L4Y4/d+eHJM6qFBeQ8WC0ec5kayQwmvR6H9u/H6tdnYkj/JLS/z45BWRL5c3RSHH8l7Z+WMwFQ3D+l/jt7Jg0ffJSLbr2ex6gx4zlDijxubQFr+iCBvKNHPo7ateuiz4BhyMrOLpgXOZzO0REuZhFAEQLAwLW9wnAjHQCF7k9zrgIg06cA4OkXet6k0fjZZ58gOS0REydPQUCdOhJEtuKFlgCAFcaTl0oLWGsBawZda+8tr5cWsHUL0OLxr3NnMXHc01ix6j3YqZU0eqRKzHREMxWR2QDEANDp2OHWau15EVI81RNR7tPSs3Dy9Cm8tXoFNu/cWUR0r0T2NKcVnPj0OJw4/gc77lRPwQAorgMgaP8iHEA4+/RJTjxpBCggAC2e1CzEV1yokMrPy81l2j8BAMSIoGspUwD95OXlwSczA7NuhPB5JNZHzj8BA+S402FP7AJzKACHK5iBAJE2kHduCAgwhwFY2oIWiBQGAHt7zM3IwPu//oZWrVvLxVuJXhjbP0nOg7b/jMvaQho7rl+7hleenwMn7WGMH+MMk8EAjdYOLq7Kjj/R/+mTAAGKPtLY2yE5KRtr3oqHvdNoTJu1GHXq1pXjzT88hLL2QREGsPajD/HT9h2YNHMhDAZFU8dSCJDmXJpfec51UD615kw3Gk51S/OtMueq7RTxPzH/EqBDbIDExGS89dabqN+wLqbOmFH6ubesL6GNXicBABt9sLJZVcMCZR10q0brZC2lBe6hBcjp1esxbOBAPNSrH5q1bs+OMuWyJ4E/WnzQvy1ZAA46hU6viO8VhgBYtiI3T4+srBysWr0SDRvXxaQp025qpNAOuF3raWHTtmULrgPtbtFB39EOPgEPipOv1IEAASH+ZwkCCK0ABgFIIJAXUUoGAVpI8UpYHPn57PSTeCCpaGdnZ/PvBoMeeXl6GI0GuGdmYuqNEGYAGAHk2NvDWa9nh55KIhiAd/rNQAABAOJ3wQBg0MTMALBsO11LtNBIlQovOjvjxNlzcHRykgvye9g9KtOt5TxYmZ5G5akLjaMpKSn45MN/45svP8DIEW4Y2Dcder0Rrm7Krr+Lm5Lyj+L+SSSODkrk9+23CfjjdEuMm7AUXbp2ldT/OzzWsvZB4eRfCwrC8CFDMGfhC6hRszaHnYmD51gRckcAALHXSAuAAQCzDoCZBWAJAigAAM0dJgblDx06gA0bf8TQ4cMwePBgqeVgZVeVAICVBpSXSwtYY4GyDrrW3FNeKy1QLSyQD1y4cB4L587HnEUv8k43xRtqC3b+SfBPW8AG4N0JnaJMrAAAdmYqYlHBKBbUS8tEcPB1DB/WH6fO/cVq/LRTTgwBk9HITj3vuuflgWL96XsCI/LycmHQGxAdHY1pkyaiRg1/XijRuZYsAEUMUMkGYPl7ITugUCyQwAFFG0AJF+BQAAv2AqU1pM13qguBAFlZmfxJegDEBhAsgNapKRiQnMzAgYZSABIoYfGiiNzYYpe/wPmnEAARu2kGCASgQdcLBgEt5j7OykL75csxe9586fxXi05YskbKebBkdqpOZwnq//7ffsXcmTNhr7bDfa3UGPdEMnx8KQRKDVc3Lcf/EwCg1dlTnBaP28ePp+Hr9Ro82HMRRj45Gk7OztXJdGVqqzV9kDVeDAbMmDoFGelZeHridGRl5xSwAGiOYr0d3v13YEFAewLazQCAluYtzgaghN0JEMBOpcwfNHdk52Tjg/ffhcGYi7kLFqBmrVpyDinTky68SAIAVhpQXi4tYI0FrBl0rbmvvFZawNYtQIuSVa+9hjw90K5jF46DJ+dYpB/iXQjKAEACgOZMAMonCesp6fZoMalQEhUQgBYjJEaUm5uH9IxMTJ40BmdOn+SYU9pNp0VQ8UPQ8UWqQVrgUOy+p5cn6xGIg4AAOtfS4aeFUHENALpehAWwarJF1gChH2DHaZQKxQCNJiODEARG0O4/gQEZGemIjolBvsmEBokJmJSVxZR/OoSzz468uYL0nWAC0KcQ/ONwAMFeMLMOLEUAubz8fE4nuNDZGQeCrpZJN8HW39fq3D45D1bnp3/rtrPq/7VrmDppIkJDbsDDwxPOTnkY0Dcbg/obzDH/Gri4E4tLGevU9ipExxjx738nw9H1CUybvRj+/jWlo1iC18uaPihYAGdOn8b40U9h0tQ5aNSsJbPMhLhfgeaOVsuigCwCaJ5nRSgAZQVQqP8i/A4MkNMcuP/3fdi4+X8YNmI4hg4bLhkdJXimdzpFAgB3spD8u7RABVrAmkG3Aqsli5YWqPIWIGe8a6eOmDl3CVzdPRWKvZ2dokBMjr6WdiUo5l/ZnWBgwPxJ6QAVR1xxsNXqwr1wAgCINk9hBKnpyUhKToRWQzGNGl682GsUUT4lpRHto+fjtddfR1xsNEwmo0Klt7NDUNAVFuUTh2ABCKf+VloAwtkXnwIMsMwgQNdxBgNze5VyTQwA0M4/sRPINgQEnDv3Jx4bORIn9u3D4xERqEcAANEuzXH/t3oJigMBRWL/if5vBkuEECAzAOzssDIrCxPWforR48bJBXmV713l2wA5D5avPat6aaz6n5aGVa+/hm/XrYOfnz9TwUmgtXYtYEDfDDzc1wQPLwdW/KedYhrvaGxe/20q/rzQEZOnPYcOHTsWSW1a1e1SkfW3tg8KxsanH32I9eu+wYIlr8DF1Y0z7tCcwPOsTgdnBwf+nedaM+OOwXYzA4CAa5pHCW6mMon6H3w9CJ9++jEC6tbBtJkz4ePrW5GmqDZlSwCg2jxq2dDKaAFrB93K2CZZJ2mBe20BWjjEx8XhgY4dseZfa0EKQmInnjQANCxARI6/EgbAbABiB7AIoBICQH9XFiVKaiJagVK5LEikUsHJUav8m7fLle+KHwr1PhvzFyyAPi+HdzMUx1yNixcvsBNueQgQQAEfzKJ+5rh+wQywBAEEZbIAcDA7/uJay7Ipzp9ZAGYAgLIOZGSkYdcv+3DowAHMGjEcL1OYBIEARMMsIQhA91CWawqwQQc7/2YmAf3+u9GIP9q2xd7ffr+lSOG9fl/k/e+tBeQ8eG/tX5nuLhzJ3Tt3YvGC+czQ0jCoqubfHR21qOGnRtcHNOjbJx2BdbPh4EDjjgq/7kvBd/91Ra+HF2LE4yOlSFwpHmx59EF6dkmJiXj5hRcQFHQNM+Ysgs7RiZkAgn3HKXfNYIACxlMoAOnXEAigAO40R3KmGp0WUVGRrPxvMukxY/YcNGnWTDLISvFc/+lUCQCUkyFlMdICZbFAeQy6ZbmvvEZawJYtQI72xb8vYOTwR7HynQ8LnHZ2Tmk3goWHlJ1/y08CATg9EYEAtCihGHyzMJ+wF+1ok6NLOxOFPjLtsitUdyEASP825Zs4zv65JQvY+ScHXNThxo0QXhjdCgAQtEllZ1/E9ReGBwgQoDBkQImdLIyhVBSULQ9xf/okBgCdm5ScgF/2H+TTfvz+O3wyYwbmkY3MeZxLwgYQAAB9CnYAX0flADgB4Ey7dvhx9x4Zi2vLnc6Ktsl50Arj2dClYvwMvn4Nz4wZg4T4hILUfSzY6uDIIAD9eHpoERAABAQYUb9eGvLysrB1axJq1XkEM+c+C18/PxuyTMU3pTz7YPD161izaiWDAKPHTkRA3XrINocDUEpA1gIgzR0C2Wn3X2PPczKD4yqaWxVG3rVrV/Ddd+s4vG7ilMlo064dz83yKB8LSACgfOwoS5EWKJMFynPQLVMF5EXSAjZoAVpInj51ktP/LX/z/YJ0RMI5ZzV9MwigMAEUp58df479Nyvvm+PrBSVRMRUp6uexqj3T28057pU/KfnuxUHOdm5ONl5Z+iz0+rwiyshJSUkci2/pqBeCB/kFsZOWO/6FlH/BEFAxQGDp/NP5dAgqvmVdqHwCIQgAYEDAZMBPe39RmAxGI95esxq73n0XU/Ly4GYGM27mNdz8whQ4/kI/gHZwABwFcLJ5c3z9vw2oGxgoqf822NfKo0lyHiwPK1b9MmgcoiwlC2bPwc+7d8Ovhj+HL3H8uNnxFyAAfadQy/Oh02UjPPwGvL0bYe6iF3FfmzZyrCnl61DefZBSN37z9VfYtXMXevd5GB06PwB3D68CkJrmX2YAEOhunnsdHChLjwYpqSk4evQw9v+2F7UDamHU6NFo2bo1vwfyKD8LSACg/GwpS5IWKLUFynvQLXUF5AXSAjZoAXJuL138G489MgxvvvMxKCFR8R1xkVKPgQDzIkQRJtLyv0VcohLLXxhCQA5+RmYmklJSCnb7SWCwOABA51G+agIP1qxchvS0NNYAEAdR8ckZL+6o099FCiVLx16EALDOAO+WCAFAJe2f5e6/ZRYABZdQmAkCAKDy6f6+fr745ocfCgAS+v6Xn3/G5JGPY6pajfuNRmSRCrOZ2k9l3So0IN/MNiA7aO3sYNRosCYnB7X69sVn36yHu7u7XJDbYD8rryZVx3lQgH23suGtwonKy9aVtRwemwwGfP/tt3jpuSXw8vYtSGtKu8aCASB+pzGQrqGxjrKq0C7xtFkzMfSRYZzpRR6ls0BF9MGoyEieT3b/tAMJiSm47752aNGqDacJ9PTwAIUDiNh/ypITnxCHSxfOsbCu3qBHz1490btPH9Rv2FCK/pXucZbobAkAlMhM8iRpgYqxQEUMuhVTU1mqtEDVsQAtDBMTEtC5XTusfu9j2KlJoK8wnZ9QLS4OAii7EeT8K/H/HFtvFtMT15OTTIuV66Gh7KjTzrmSai+fFfU5FaBZdM9oMLJA1Y6tG3Dx7/MsZCXCADQaSt1XqNRf3LrCQRDhAGL3n/QDhDih8rdC+r8Q/hN1Lc4uUDQMjFxvSgPYrUd3vPn2Ozc92OtXr2LFq8sQs3UrutnZoblaDUcCOWiRXixLAFnVjr63UyNBBRw1mRBUqzaeWbwITz8zQcb8V51uc89qWq3mQWII3UIv5FbGF+PUPXswd+nGYqy7eOECxj41CjnZOXBycmLQkBx/RycnFmxVNAAUBXkx1mVkZCA8PAz9Bw7AnAUL4OXlfZdqbVu3qYg+SM81KyuLw/H+PH0Gf509i2vXrpNiDry9vOHq6spzIInTkugjMeJq1aqBlq1boXWbNmjVqjW8vL0leFxBr5oEACrIsLJYaYGSWKAiBt2S3FeeIy1g6xYgJ7dzu7aYPf95zgJQfKe9OAhADr8iRqQ42ERFLEKtNwMIdB3T/00mnDr9B155fiEvXPgwx76b/8HrfLGIVZvZBY6OThzzGB0ZiZq1ajMgcKsdPyEYSGWJHX3L2H9y/EkYi9MUqgsXxFR35ZqbwQXh/FMbLl26iFdfex0TJk++6VWge9M9KZZz5tQpOP/HH7g/Px9dNRoEqtVwMIc56FUqJAH4Oy8PvxiNiFGrsWLlSkyfNbugTdVxN9PW+1Z5t69azINmx5/6Ho0XsTExiAgPR3RUFIuBUn8jRk6t2gGoVbs23N3cFAX7UgAG5f1c7mZ5GenpmDBuHI4dPQp/f6L+E7VfV7Dzz0CAoyMztITzT2NnSEgw6gbWxdJlr6JZixZ3s8o2da+K6oMC3CEHPzwsDGGhofzup6enIy+X0gSq+Zk6OTvDz88PAXXrIiAgAB6ennLXv4LfMAkAVLCBZfHSAv9kgYoadKXVpQWkBYA1K99AeoYeHbs8eJOjLRYmigNtFvuzSEfEDABzaiKx4KRPWnQKOv3zi2dh3DPPoE+/fqwfINT7eYfKHDpAi3jBIqDvREaBfj0fQkpySgEj4FbP63aaAET5V5T/lZzJnKmAwxTEpyICeCsGgMICMOHUyT9w4uw5NG7S5LY7LOJcWrid+/NPXL58CTHh4UhNSEBebi4cXFzgX6cuAuvXQ6v7aMemFYt2Sadf9r7SWKA6zIM0bsTFxuLQwQM4cvgIUpKS4OTkDBH3TKwhSpmWlZnJfblJs6bo3bcvWrZqzTvftnoIIPaD997Dm6+/Br8aNXlco/GU2k10fidHJzMQ4FDAmqIxJjY2hkOZ5i1ciP6DBkmH0YqXpKL7oJjLaO7Jzs5CdnYO9GYNHJrLmN3h5CSfoRXPsLSXSgCgtBaT50sLlKMFKnrQLceqyqKkBaqcBa5cvoTpkyZj4QsreKFIR3Hn1JJqLxx4ZgHY2TEAICj4lqxdg8GIpIR4zJo+Hn8HXYWrm1uRcv/JARZ/W/r88/hu/Tfw8PD8R7uKBbLYlS9kAxQHAJT8ycLxv10dKI0h7bZpHXU4ePTYHVMqWQIl/1TRkp5X5V4iWeEKt4CtzoOi72ZmZmLf3p+xbfMWVrKvU7c+AuvWQ62aNeDm5goKB6IwouycbCQlJiMsLAzBwdcQFxfDQMDwRx9Dk6ZNFee3hOEDFf7QyuEGwj4n//gD48eOobQp7ATSGMcx/6QYr1NU/0WKVh7f7OyQmZGBqOgoDB32CKbPnAU3Nzebsk05mLdURdzNPngr/QsJGpfqcZXLyRIAKBczykKkBcpmgbs56JathvIqaYGqaQFaZJDT/+jQIWjf8QG06dCFF463U7UXi9HCWHtF/E843CKEgKmpWi3WffkpunV/gBkApV28UBnXgoI4RKFuYL2bdutvZXHBOhALYCFMqGQBUJgAhQAAsQFu/dzoeoqZ/e/GTejQqVOp61413wZZ68psAVucB0V/JYr/Z2vX4kZwCFq1aoOOne5HYGB9uLm5cyrRQvFO8xMy5TMQEBsbhTNnz+H48aPIyclkEOChXr3g5OhoU45uSnIyxj7xBC5dusS0bzoUwT9y/JW0f5wWTqcrQv2nNKr1GtTHK68uR4NGjW4J7lbmd76y1c0W+2Bls3Flq48EACrbE5H1qVYWkINutXrcsrF32QK0CP/7wgVMfuYZPPviCqjMcfG3YgHQd5a72EL9vzgAQE0Ivn4Vm//3DafQsyY10eL587Bj2zamAt/psNw1od+5XubsBEqIQXEGQKHooSibQIGcnBx4eXthx+49Ui37TkaXf78rFrC1eVA4/xFhYXhr9ZvISM/EoMHD0bFDpwLhM0umjsI4oj5MPwqQR0dWdg4zAXb9tAMXL17A8MceQ/+BA+Hs7FwpQYBb7ewWf4HE2CvOXbliBT764APWPSCWE1H/FaV/RfBPAACWmU1iYmJY9f+5F19Czz69C0Dau/Ky2uhNbK0P2uhjKtdmSQCgXM0pC5MWKJ0F5KBbOnvJs6UFymKBb776Cp+t/RSLX3qNWQFiMVm8LMECoO8tf2edADs7UGo/Q24Onls4E99v3ICOnTrfkUJ/2/rm5yMhIQG9u3fnRa+BUwbe7LTfro6WqQKFtoBl3P+tRADJsbh+7So2b9+Brt27y93/srxM8ppyt4AtzYPCsaUsJMtfeRkZaRkY9/QkNGzUlHexydFXhEbN2TvMLCPq+sw4UissJS5HRSlB8xEbG42Nmzbi5MkTGDNuLHr17VsghlfuD6OUBVqOkyW9VFzz857dmDN9OnQ6EvdTRFctqf+WKf+obEH9j4mJwshRozBp6jQGCUrLwCppPavTebbUB6vTc7OmrRIAsMZ68lppASstIAddKw0oL5cWKIEFcnNy8dqyV3Du3Hk8M3km1Bot7zYVVe2/uSDLHS1anMZGR+D7dZ9j4ZLFeGT4CKsXnlT+/374AQvnzoVfjRolaIlySvGdtgJGgIXwnwh3EMwGcjgS4uMxbsIzeGX5CqvrXuLKyhOlBe5gAVuaB6kvksr/u2+twbHDRzFn7mI0atKM+xulGCWwT8MCnkp4EbF3FFDA/G8zE0Dp5xQWn8/9PSEhDl98/hlCQoMxY/YctG3Xjh3iSnFQurfsbCQkxPMYQyrvpDOi7OhrOZbf19cH/jVrwdvHh512yoAw8elxuH71Gjw5dZ+i+m8Z90+7/2QvIcJq0OsRGnoDTVs0x7IVrzFrQDr/5fMG2FIfLB+L2H4pEgCw/WcsW1iJLSAH3Ur8cGTVbMYCYsdpzapV+M8nH2Pp8jW86KR0fmIBeTtxQLqWFqHBQZfwwXtvYu3nX6Bf//7luvB87601+OiDf8PN3f0m5/6fHoKgGgvmgAA1ONOAheAh/T0lJQW1a9fGz7/9Bp2DQ7nW32ZeFNmQe2IBW5kHRX88fvQIFs1fgKnT5+LBB3sgn5xbrQ46rZJm1F5tzyk8BQDAIIC9Qv1XdEeKCngYDCZ+LiE3gvH226tRt14gp+/0r1nznjwvcVMSNwy6chlnTp3GxQsXQNR8CjGiH6PBwKcRo4GAViHmV8PfH82aN+fc8Js3boKvry+fx0CBQyEAIHb/LUMloqOjmPr/yorX0K1HjyJj3D01hA3c3Fb6oA08irvWBAkA3DVTyxtJC9xsATnoyrdCWuDuWIAW5+QgHzp4EG+/+SYtTTFgyDDUCWzIqYdEej/qk0ypt7NDTnY2gi79hd07t6NOYABeXPoyWrRqVb7Oc34+MrOysHL5cqxftw6+fn4KO6EEh2ACEEDh6uoGFxcXGE1KujGR9YDakZycjM73d8Ynn30OTy+v8q1/CeopT5EW+CcL2Mo8SP0xOysLUydOhIurJ2bMms9inLSzrbXXMG2fdv9FCIBw9llvRG12/tUqZgUUTeEJ6A1GDg3Ys3cvvl3/FSZNnYyevXvDXqO56y9XamoqTp88gd/27WPxvsT4BGRlZvGYSSr+1E5OoWqv5rrR2EohTllZWTy2abU6REdFglKk0i4/CZmS8092cjSn/CMAgMY1kf2E8sZHRITh6WcmYOKUKXyuLWVEuOsPsdgNbaUP3ms7VqX7SwCgKj0tWVebs4AcdG3ukcoGVQELEEX3fz98j/+sXYt8Uz4aNm6GmrVqsxNNi9W01BSEBF9F6I1geHl749nnX0Dfhx8uogtQ3s0k54HyYH/wr/fh5+fHTsKdRLWEaJaXlzfc3d1ZHIyui4iI4BzZdKSmpqBZs+b4YeNGuHt4SOe/vB+cLM9qC9jKPEj99Y9jxzBlwgS8/uZ7qFM3ECqo2LnVajTMAqCdf409MQEE5V9kGxEigObPYiCAwWiC0WhisPDVZS8hIDAAT0+YyGPFXTnygdy8XBZV3bl9G7eTdvyJzUAp+EixX6TqE+ENQudACJbS2Eq53yk8IDQsFCajCfYa+wLVfwIGhPAfOf+FzCYjrgcHo3Wb+7Bs+Qr4+/tL57+cH7qt9MFyNotNFycBAJt+vLJxld0CctCt7E9I1s8WLSAc69zcXMRGR3NcaXRUNOLj4nhBWqOGP2rXqcOU+Ro1akBtb39XHGfatT914gRmT5+G+Ph4+PnVYEBC7IIVfxYc+69Ww93NDe7uHrwQp0U37bSdPnUSSUmJePeDf2PMuHG8UyjjZW3xba76bbKVeZD66ZIF8xEeFoGFS16B0WSCI+ewp51/wQAQAIBZBNAMBHAWAM5xbwEEmEEAZi+xtoCRUwdu2rIFu3Ztx7yFC9CmbdsiQGFF9XFiEe3buxebN2zA1atXeSyhVIZOTo7cNhZKtRA3JFYVhzuYPwUIQIBBWloqLpz/CwaDEbpiO/8EItCPpep/ZGQEM5tWrnkLne+/v+q/8JWwBbbSByuhaSttlSQAUGkfjaxYdbCAHHSrw1OWbaysFmBtAHOsPMfvWlS0eFrAu9kGEtJ6e/Vq7Nm1C+npaeZUWDquAtdLVMYsEEaOPzEAlNziWl48Hzp0ANt+2oXmLVtWKHPhbtpF3ss2LWAr82B8fByGPPwwHntiHB7s9hADVUdtVwAAIABJREFUd05OTtARJd7enj+FCKDiGCssACFyJ0AA0gAQQAAxCGhkomwARoOJY+pDQsPw3JL5GPv0OAweOrQgnWfRsIHC0cxaUCA6KgqbNmzA1k2bEBcXp7CNXFzNegUUvlDo6AuHn9tp/iGKP7VVpbLj7+LiYvHnmTMMSnLcv4NDAYNACP8x6KlWIz0tFTdu3MCM2bPx9IQJbEd5lL8FbKUPlr9lbLdECQDY7rOVLasCFpCDbhV4SLKKNm2BytgHBUMhMyMDu3/aieXLliE8NJQXvyQUSHRb+p3ialk528GRF+UeHh7scBAIQCnDvt+wAc2aNZN0WZt+g6t+4ypjHyyLVamvLp6/AC8tX8PUfIr3ZwYAOf5axSHWaQgMUPPvajtKB6g4xqT7p1DnC5kALIBnrggxAAgEoJ88vR6vv/YK4hNi0bR5czRq1AgNGzVCQJ068PD05LIFWFiIFSqAAJdnFgktSRtJrf/bb9Zh2+YtyM7OgYeHO5dPaUaF4198t5/+TWMQawEw0EGihwqLir4jDYETJ45zey1V/5WxzKGA0UDsJxIZfKDbg5y5xNPTs1R1L0n75DmKBWylD8rnWXILqDL1estNj5JfKc+UFpAWsNoChYNuUdVfqwuWBUgLSAuUyAJVYeFDC+HQGzdw4cIFBF+7iqTEJHb+/zh+DLExsXBwdGL6P4EArq6uvLCOjIxE7z698fzSpZL6X6I3QZ50ryxQFfpgSWwze8Z0nDpxGi8sW8m71+T80w87/uwQa6DVKEKAGo1ZDLAABFCE/0gYUFG+B4cEWHpmBAKQDgB9Xrp4HqdOn0JMTDQMhjzk5ytpTUkHJDCwLho2aoy6gYGsYULfCVBRsAGK//um9uUDMbHR+HbdOvzw7XcwGvPh5uGmpC1kgT97czaDQqq/JRBQCAAowIfQA6BPqOxw/q+zSExMgLOzi1n8TxH947+bmU7hYaHQOuiw5p130bJVq4IqWstoKMmzrG7n2EofrG7PzZr2qr56uwjr8R/LcvNojG4DvynR/VR2SifONxlLdH5JT6qocnnAkXUuHGAryBbVwc5Hfp6A1KTLJX2l8eQ8PRQisjykBaQF7rYFqsrC51YL9u1bt2LOzBnw9fXjRT6JGBIIQAtxSsV18tQJXLkeXLAjeLdtK+8nLVASC1SVPnintjzQsQNcXD0wf8nL3P9I0M7JwUERAKTYdjMIQP2T4uaJCcDOtJ2iB6CEAihAQPFMALyeJgDARGKARjg66qBS5SMpMYEV9SOjIhAWFoWYuDjk5mYD+craW6vTIaBOABo2bIT6DRqA0vBRthCyOe3+3S5sgFT3t2/Zgg/+9R6yMrPh4akIiBZkMCgGAJDzTu2idhRlAChtFwAAlWGv0SIlOQnBwdfNbXHknX+6TlD/szIzceni33hh6csYNWZ0EdNLAOBOb2Lp/24rfbD0La++VzAA0OuRzXB0Lt98otKZLnypKsoW99qZJipaenoGMjOz4OHhxmIwxQ8azBMTU5CbmwdfXy8WwxH2yMvNRVxcIqPiXl7uBcgvlUFUs6SkVDg7E7XVtcgklZ6RibTUDP7excWp4JamfBWSklNA5Xp7efC9xJGXp0dSUgrf45b3Sk6Fo4MOnp7uBfeiyTYtLQN0Py8vL64LAVr0fUZGFp9H35V1MsrJisNv24Zh5JxswO7up/KpvsOebLm0gMX4bP61qlHh8k0mBAUFoXf3bqhZsxYvoEkDgAAA+p3GpZ07tmH/kaNo3qIFpzaUh7RAZbSArTgfrZo0RkCdQMx79mVkZmZyP2Rau1arAAAUE0+hAOQ8kygg73jbcco8otQL519hABRNBSgAAFpT0Y+LM7ELtEV29nP1RiSnpCA6KgKR4aGIiIhERFQsMrMyYAdFP4Di7ilUgMCAevXqwcfXl7ODWGYdMej1OHrkCFa99hpCQkLg6enFdSvu/FuGAJDzfjsGgCUAYLnDn5KSwkKlLGZqMT7ROYmJiQgKuoLR48aiTt260Okc4Ovry3WvHRDAIIY8ys8CttIHy88itl+SBAAsnnFFOeoVVe69BABoAroSFIKDh06yc0+O8OCBPeHv71tgUb3ewH8PunoDuTm5qFXLD717PwBfXx92rH/66TfExyfypNK0aQN0e7ADO+3R0XHYuWs/gwAkENO50324r3VTniBuhEZi956DIIfe1dUJvXt2QWBgbZ4sDx4+jfMXroAmr5r+fhjQvzvc3FwYoNj7y2FERMZy3Zo3a4jevbpwebFxidi//zhiYhN4Im7friUe6NKOJ6RLl4Pxxx9nkZGZxSj6wP49UCfAH1euBOPg4ZNo1CgQPXt0LgJclGbIkABAaawlz5UWqBgLVNWFD41RuTk5aN+6FTsTlD+bnH/LdICnTp3E1BkzMGvu3IoxnixVWqAcLFBV+2Dxpvfr+RAL9S1+cQWyc3LYIRb0fwfBACgCAihOs8ZCJK84CGB5j/x8YgGYeH1CAABtnlAaUxYzJdYAiQqqFKYA/Zs2adIyMhBJDIGwG/x540YEUtNSEBamOPbk/BNDoF79eqhXvwGDiaT4/8G772Ln9u0MEFAMP62XaI1U6PQrdP3ijr/4961CAMT5vHY16xDk5uUhJzsLlAGFwhvoa07FmpaG6Jho1KvXAH41/GE06lkOkYBM0gJo064tOnTqxBlb5GG9BWylD1pviepTggQAJABwy7f9TqAF7YB/tW4TO9N+ft4IuhqCqMg4zJ3zdEF55/66jJOnzrPzTo78hb+DGPEeMWIANm/Zw4N8q5aNkZmZjbPnLqFN62bo0KEV3nrnc7Rv3xIBtWsgNjYRN0Ij0K9vN9Su5YeFi1dh2CN9mU0QEhKO5OQ0jBjej2Pi3nnvSwwb2hf29nY4/sc5tLmvKTvzp8/8jT9OnOXfKe3Mrt0HMHnSSPj6eOHAwROIjU1A69ZNuR6btvyMJYunwGQ0Yu++I6jp78vARWRUPE6dOo+F859h0ODYsT/h6OiAIYN7llmVVgIA1WeglS2tvBaoygsfWug//+wibPjhR3h6eRUwAEgPgBbitAvp5u6Gz77+WmYCqLyvYLWvWVXug5YP79WXl2LH1u1YumJ1QVgfOb1E/RcAADEAWBTQQhxP+Z1CAZSsAIUgwM2sHdp8IRCANAQEg0C5TgkfoLUQgQIinIDWQ/QdHRRWkJ6RjWvXrmDFiuWIiYlhEJFSn3p5e8LPz5/HEUrTd+jAAWYlkMCosvuvKPmXJP6fQQ1iPXDWAyEEqIAFSvsK22WntofJaChId0rto/AJqgOBKD0e6oPu3bshMyMdSYnxuBEajuCQEOTkZMHXzwc9HuqJTvffz+Kn8ii7BWylD5bdAtXvSgkASACgTADA9eAw7Pzpd8yeOY4nBdqRf33lx3h+yVQOBSDnfsOmPWjSuB7atW3Bk1F4eDQOHzmN7t0747//24mnxwxj8IAWsYcOn2Jafbu2zfHdDzuwaMFEvoZYBN+s34JWrZqgbp2aWPftVjy3eAr/jZgHr7z6PmZOH41Tpy+gQcNA3sEnmj6FHaxbvxkL5k3A+/9eh1FPDC5gJ/x1/grOn7+CAf17YMOm3Xjs0f4MBtDx2+/HmTFQp05NnDt3GaOeHKyEEqjs8OFH6zF44EOoXz8AF/6+ivCIaPTr07UIAPDz3kNwdXXG5i17EXIjAtOmPsWxdtSGevUC8NyzUwvCFiQAUP0GXNniymeBqrzwobHz7/PnMbBfX/j51YCTkzPc3UkHwIPVtmnx/df5szh26nSZQ5Uq3xOTNbI1C1TlPmj5LI4eOYxpEydh4ZKX4eVbg4U6RUy8AAFYAJCcY3PMPDnfFALADrbZOWYhQJENwEKxn/o7OfO03jKajHydklZQ0RKgT7FTLzQEGBQwmQEAOxVvkKSkpmHZsleQkBDP66/c3FxkZWUxYJiZmYHs7Gz+nhx2+lScfyVjgQgDUHb6C1kA4nsh5EefCgtAV8ASEACASHsobGcpTEhrR6pPRkY60tLS0bhpM8yeNQc+3l4c+mAwmBAXH4ezZ8/g8KFDSE1LxoPdu2HAoMHw9vGxta5x19pjK33wrhnMBm4kAQAJAJQJADhx8i+m6tNuvDjee/9rPP5Yf9QJqImcnFx89sX/mNZPAAAdKSlpOHz0NLy8PBEaGokhg3qys0zHxYvXmIZP/05OTsXD/boVlLt9x68ICKiJvLw8ntwoJEAcb675FGNHD8MHH36D11YsZKaBEJ6cPXc53n9vKWbNXY4P31/Ggjt0UN1WvPERpk99Cu9/8DVWvbGYqXR0JCWn4rvvt+OhHp2VOg7upcTi2amx79ejcHLUMpPgdgDAF19uQEJiMqZMfpIn6WXLP8CgAT3Qt09XfLz2ewwc8BCzHrgeUgPABoZQ2YSqboGqvvChBXq7li14oU0LdREGQDtitEA/8ccxbN6+Aw0aN5IgQFV/WW20/lW9D4rHkpGRgRFDhqDz/V3RrVd/0L/JMWbhO3v7QhaAOTSAdvCLAADkYJsFAS1DAUT51NdZmyg9HTm5ubweoqwCQkxQ0RZQmAH2FO/P/1buryZxQWYJ2PFaa8XypbzLzun5iN5vZ6eIDBqNvNbKzMpCVGQEr2OU2H5l594SABCZAAS1v/jnrVIBFgcBiosQ0v0pHCA7OwspqakwGU0YPWY8BvR/GLm5emg0am4bASFh4eHYtWsHTpw4iS5du+DRkSNZJ0AepbeArfTB0re8+l4hAQAJAJQJADh95gKuXw/DEyMHFVxPFPynRg1BrZp+vDtPznDXru3Rtk1zPocce2IA+Pv7sQP96Ii+cHdz5b+dvxDEgoDe3h4c5z/cDCwQc23L1r0IDKzFkrWpaeno3esBvoYmqzdWfYLx40Yw2LDk2WkMIAihvgWLV+KdNS9g/qI38O5bzxcoYRPT4O13v8DkiSPx0Sff4tVX5hYIBhK9n3bvH+jSFsRyeHT4wwUAwO49B+Dt5YZOHe+7LQDw44ZdaHtfMzRp0gAZGZlY/902PPP0CGZFCEZEm/uaSQCg+o65suWVzAK2sPCZMWUyjh89xjv+xAAgMUASyWLdlBsh6PxAF7z51tsSAKhk756sjmIBW+iDYk3y1qpV+Hn3Hix4bhkovl04uPRJDroQAyQxPsVRVzMIILIBkMPOgoAWGQEs35PcPD0r/RNNnhzwAiYBswAUNoFIMUisA3be7dTQaol+r2IQ4ur1EKxe9SrvqFs64CITAd2Pyg8NvYHMjEy+T3ENAFb1p7rTPc0hDMU/mZ1g/hFsAQESFA8FoHoww8FkYgCAWADpGenIzMjAffe1wdx5C+Hk6EgLP66zIhyoQkpaKnbs/Am/7N2D3n1747GRI+Hiqqwr5VFyC9hKHyx5i+WZEgCQAECZAIDQsChs2Lgbc2c/zbvnJJS35u3P8OJz03kXngbxLVt/Qc2afri/cxtGj4kSf/TYGfTt2x3rvtmEMaOGonbtGnzugYMnecLp2KE1Pl77HV56cSZPZAQk/PDfnWjdugkC69bGW+9+jlWvL+aBn+757ntfYuIzj+PS5eucA/fhft0ZAKBwAxILnDL5CXz+5Qb0fKgzGjeqx22lcAPa6e/RrSM2b/0F/fo+yOEFdBDYQAtoHx9PEMjxxOMD4ezsxPF877z3BUaNHISAAH8JAMixU1rARixgCwufTz/+GCuWvcICXhQG4OHhwUwAWmTTuHrkyCFcCwvjeF55SAtUNgvYQh8UAMDlS5fw1OOPY/zkGWjcpMUtQQAOz6GdenLQGQDQQEtONjMA7NixVpgAKtB/4iDHNyMzExHR0cwAEGn5NBZifAVOuAgPMIMMBArQeODi5IhjJ07gq88+KsgWQuUXd8jJAQ8PD0N6WpoFAKCEGIh7KM78zWEARYAAMyNBaAEIFgGdI+4rPilkgg76JBZCVlYmsyhcXNwwa858tG/bGnq9kdkMdFBoAwEB6RkZ2Lh5I44cPoiRo55E33792KbyKLkFbKUPlrzF8kwJAEgAoEwAQFZ2DtZ/u5UnMFbGDwrhVICjRw1BfHwS087Iyd6x83c0qB/ATjRlA2jUsC769evOdPpz5y6iXbsWyMzIQlh4NHo+dD+aN2uAz77YwBNAi+aNmKqmz9Nj0MCHmB2wcvVa1PDzQYP6dVgEkNL2Ea0+H/lYtfo/rAHg7OyAv/66jP4Pd2cBwouXrmHrtn1o26YZDEYTzp69iFkzx8LdzQVHjp7B2bOX0KxZQ05pSGKEixdNhtFgxM5dvzProE4df4SERjEYMXnC44iLT8Tv+4+zQCGFOBDAIVB0yQCQg6q0QNWyQFVf+NAC+NzZs+jR5X40bkKCqw7mMACPggX+nt278MuB/WjRspVkAVSt17Na1Laq90HxkKgv0u71qy+9hDNn/sS02YtYP0io8otP4fRzWkBzOICInWcxP5Ud1MQEsIj/J8fZaDIhNCQECclJ0OocWUuABfWIKmk+V0kpaKeIDBaEA5CjrnxPu+jbt23Gvr27mCUk0g3yjj5pD3A2ATWnUw4PC2MHnLML2Ck6A4rTb9YaoBADMxNAY68pAgyI8kQmBMEEUAAAhfEgAAxhP5HikMIADAY9srKzkZ2VxY7+iEcfw1OjKLSyEACg64wEAphMrGfw2eefISk5ETPnzEbDxkqopTxKZgFb6YMla608iywgAQAJAJQJAKCJLCoqDseO/8kx77Q73/WBdnBxceaMACScF1i3Fi5fDsapMxeQnp4Jor63b9eC6VnZObk4eeJPXLhwFU7OjujQvhWaNa3PE0hqajqHChDLwM/Xix1s2nWnySIxMRn7Sbk/JgF1A2vjgfvbwNvbk9tw6UoITpw4xwI2LVs0RqeOrZmNQI47ZQLgLARaDd+L4vCpvLT0DJw6dQGXL19nAIPu1bBhXZ6wqX1/nDiH6Jh4TjXY9YEO8HB3wZ9nL+LX346ylgBpExDFX6ja0vl169RCzZq+/HcCGLp368j3Jd0ESpMo2AZSA0AOwtIC994CVX3hQ2NVTnY2GgTUho+vH6th0+6/CAOgMfXChfOYPW8exo4ff+8NLmsgLVDMAlW9D1oCAOSMBwUFYfrkSWjX4QH07NMfBqORTxHUdSGCpwj4KTH7IhOA2IlXHGjFMnQ+nXPx4gX8+stupGdkwtXNA17e3vDx8eW+7uxKmT8Uyj1J/vGVpF/E8f/mXXtztoB1n3+MkJDrisI/pw5UYvtFveh32oGPjo7iFM6kHSCc9SLZAMyAAIceiEwGBd8VAgYsUChEDy2yH1AVizMPaPOHfoxGA2cBoCwFBKp06tQZ8+YvYqHDQk6EYnkSBiRNgD//PIOvvv4Cnbt0xphx4xggkUfJLGArfbBkrZVnSQCg+CRkp4jECRG58npF7pRSz5r7VFTZJSmXQGdlsDZyfBkN8spgbGQwmv5Ni1MSkSFkl0ABRpjNdjYaDBznxUI2Wk2RnSnKB0sTECHNNHFYHnRPyg6gTCjKPZVZUslGQCllqDzLVDN0f/obT6Q33YtEb/RcXyEGKIqk+9D9tDoHvhe9G3q6f57ePDHbwdFRV1AFaruSjodQf8U+RL0TdhF/o39LAMCaN19eKy1QPhYoycKHxjEeYix25JR0XKSQbTEGmbVJLM8rn1r+cylUjyULF2L7li1wdVM0ACgVIAEBVD8ax9w9XPHhp/+5G9WR95AWKJUFStIHS1XgPTyZ+iLN+5s3bMCnn3yCXn0Ho3Xb9rxLzY65OX6dqijo8KyYb+FA086/pUNOznVURBi2bvkfVKp8Vrsnxf68vFzQWslozIeDIwF/XiyC5+7pDWcXF163WI5PdJ+wG8H47utPC8YuJdxA2eG3BAAodCgxMYFF+MjjVv5msfsvHH1mASjrP0uRQMEWsPxkUUJzSAKBBgLgoN/pUDQAaPdfSQtIGgoCAAisVx9LnluKGj5e/DdxLV1HDAG9wQhipn7x+aeIjo3ErLlzEVivnmQ8lbAv2FIfLGGTq/1pqm3ftMtv9+Br0Dl4l6sxSuJAluWGFVWu4j9KAEA8k4qyhbRz4Vufl5uCM4dfRN+nThTkDC5Ln5DXSAtIC5TdAnda+NCilGiwp0+dxJmTpxB05Qoio6JgIBBQBV78urq5olHjRmjTrj26Pvgg/GvWvOsLz/N/ncPwQYPh4enFIVcEAhAAoKQD1OD06VM4fvq03BUr+6sir6wgC9ypD1bQbSusWBozSMX+P598jF/2/IJOD/RAy9ZtodXp2Hm1PAp31hVHnFXy2dlWaPz094jwUPz+6x6o7e0wccoUtGzZkkWGIyMjcO3aVQRduozIyEjkZGVzekA7tRb2Gi2PBd7ePjwOuLgpIUF7f9qK48cOsxihACGUXXiFcSB+z8nJZpDB8hAOvhIOUJgRgEINSLOgJCBAcWDAMgxAhAAo6f4UHQDa/acfbx9fLHr2RTRtVA+5uQZOZygOZaNJAQWOHD2M/234LwYOHoghjwy76+Nwhb1UFVywrfXBCjaXTRSvio08pmxtlPNRUQ5kRZUrHdOiL8C9sDPtwtOPk5NDkd37kr6a96LOJa3bP53n4tdRAgDlYUhZhrRAGSxwu4WP2PX/Zc8ezJo+jen1z0ycjvvv7wp/P1+QwjYtgunIzMrGlcuX8M03n+Onn3ZgwuTJWLl6TUF8bRmqVepLiE3V8T4Ke3JkJ4IAAE9PT17006L7yJHD+O/GjWjTth1TeuUhLVBZLGCrzkdqSgq++vwzHDp4GDVrB6J9h47w8PZlqr5QvLdkFwmBPU7Np1IhNysT165ewbmzp1jviGjtbdu35/5teRCokJaWhqiICFy9GoSQ68EICw1lcTyi0ttBBXudMwMMRw/vZ+YlifLR+KWUpVD8SfRIYQyooNfnwaA38FhRtI6WO/2FIIAQLrwTCCAcfgEmCM0Bbo85C4DQUhBMAAIAXFzdMX/REnRs0xIZmcQOVcZeZlSY8lnfiY6omBi8//67aNgoENNnzb6JQVpZ3vnKVg9b7YOVzc6VqT4SALB4GhXlQFZUubYEWiQnp2H/gePs+Pfp/QBrCZT2uBd2zszM4gmI0vyV9ZAAQFktJ6+TFrDeArda+NAClHb831r1JrQ6Jzz66BNo0rQ5p9ASO3OUuovzbpuprxQiRHRcWoBu27oJu3Ztw6QpU5S4ewuRLutrfHMJIj/4k4+OwNWgq7zrTyEA9OPq6sZjVPD16+jQuSPe/eDfclesIh6CLLPMFrBl54N20Xds24otGzdCp3NEQGADBAY2gIeXF1P0VSpFeE8AAkaDHtlZGYiLiUHojetITkpA0+ZNMfLJUWjatClUJPpnPm4VmqT40fksnhcdHY3rxBC4EoSQ4OuIj4tHTEwUp2TmEILcXAthP9rFpxBNpXzahRcOtiiTPgVDgMADEb/PrAUW91NSGIpd/uIhAeJ8ITYowhMIPBCHycyQUIQADVwPEgR0dHLG3PmL0bVzB6Rn5Cp1pRfHDADweUYThw18+OG/oFKbMHvuPHh4esrxrgQ905b7YAmaXy1PkQCABABu+eLfbWeaBPc2bNrNjvSjwx9mxf/SHne7zlS/M3/+zeI8rVo1KW11C86XAECZTScvlBaw2gLFFz60kNz/+2+YPmkSnn1hOTp37sILUUcHB+7r5Fw76BRavaLgrSx+lZRd4Hh7UutOTk3H1Mlj0aRZE6x6622m3Fa0NsDK117Dxx98gBo1a8LVxbVAB4AW6CSOSnThg8eOwdHJqcLrYvWDkQVUGwvYuvOhz8vDxb//xrYtWxAUdAUaey2cnF15V9vR2RlajZZDAyjtXVZGOrIy05Gnz2XntXefPnioV094eChix/903A4QoGsopj8pMZGBgMuXLyOYWAI3bnCcf3JSMjIzMpgZoHMoZGAWH69E+YUggGADWDABLNIYFmcDCI0BwWAQGQiEXpMAMgUAQTah8ZgYAKRpMG/eAnTtcj8DAAxGEAKgUvBV0gEQYovrv/kCMfExmDx1KurUrVsgiHgn+1Xnv9t6H6zOz/Z2bZcAgAQAKgUAQJUgEODk6fPo1rVDAQBAEwKlCLx2LZSzA1Cavs6d7sOQwb04D+7Jk+dx4NAJzpU7buwI1KpdAyHBoZyK8OSp88jMzMaE8Y+xKj+lJdz7y2FW/Ke0fyMfG8gTS8iNCKSlZeDgoZO8mJ8xbTT27juMM2f+RrcHO7KKP02Khw6fxG+/H2MV/0EDHuLsB2+/+wXycvXo2LEVpk8bjaioWOzafYAR9keG9uHMB8HB4UhJTcP14HC4ujhhQP8eRWwuAQA5NEsL3DsLWC58aLxZ9+WX+PSTtXjuxVfh4+cPyrFNNHqi/BMAQCwAEgulfysipSSApeTvFgtmYgLk5OYhKTkZ7/7rHWRmJOOjT/9ToSEBVPc/T5/Gw716om5gvSLZABwdHZUwgKOHsXPPHtRv0NCmAACRXo3eIuGkiDdKPJN/co7u3dsn70wWsHXnQ7yf5GBfuXQJx44ewaWLF5m2z8qABQJ4Jjg4OrB4Xaf7u6B9h/bw8vIuc1/9J4aAQa9HamoqhwpcuXwZf545zSKitJFC4wU53pYAgGW/Uhx3seOvMAFoLBQOPwMELC5YVBfAkv4vyi4uomppCwIAlHCAPGYyzZm7AB07dERWdl7BeEsYgMKeyGcGllqtwsYNP+BayDU8PWECGpnTAVY0+FrVe3Jl64PFx/Hi9pXP0/o3TgIAEgCo9AAApdbbtv1X9O3zAE80m7f+grfeXILEpBT8/fdVODs7cprBk6cvYMmzU7Fn937ExiaiefOGSExMwZWgYCyYPwEHDpzAjdBING/WAFeCbsDZyQGDB/XCth2/MpJct24tThVIoAE57oQmx8TEo0+vB5CekY3f9x/Dfa2bIjY2Aa6uzmjdqik2b93L13bp0o5BBgIRXFyc4OrijDN/XsTY0Y/g4qVrOHj4JDp1aI0mjeujfv3aXEtuAAAgAElEQVQACQBYP3bJEqQFysUClgufv86exYyp0/Dci8vh5OoGB7PTr+z669jpp2wmBATQ7+T8KxlHlFRblgctYLKyczmV1cJF81Crlh+Wv7HypvjdcmmEuRDa5WvZqBGcXV3goHNk8S8PDw84OzszY+HSpYt44eWlGDz0kfK87T0ri2xMTgLtYlLO8vDQMERGhCPl/+xdB3gU1fc9u9mabHqlV0GaoogUQbECoiBYAKUXAUVFBAUUBUFBRBGxd/0rP0ClKyJFijRFeu8ljfS+2Wz7f/fOvM0kBAiQTZ352G83y+zMe3fevHn33HPPTU2Dw+VEWGgYIiIjUbtuXdSqVQuRUVEedfUya7R64ossUN6cD69cIkUaEI1bAgMyM9KRlpbOZTzJYab7lEr7UQokUelLeivsxIvj0/eUKvDsiBE4eYJKIgcx64nBGUXlE+XvBY1fEg8kMCAfEPAAATIIoMz3Fw6/h/6vAE5Fe4RQogAAqC3BwSEYPnI0Gje6kcsW0jxMG62/mAHgdjFoQSlZv/yyACdOHcOAwYNwQ6PGKgOgGAOpvNyD4t7Iyc5BdnYWM9doHND4MhiMDGzTy2Q287UWlTWK0UV1l0IWUAEAFQAo9wDAf7sO4OChE+jb+yFecE9/+xOMHTOYqbjnzsVi3V/bsG79No7SffH5dGzftgtBQQFo0bwRbLY8PP/idMyY/hKWLV+LXj0f4P/LyclFr8efxcL/zcWOHXuYEVCrVjUcOnQch4+cRI+H72NUed36rWjYsC4W/bKKWQbh4cGsvkuL6cd6dcGBQ8fYMSCWwLbtu7F85XrUqB7JTsHZszG4/747eMFJYEXn+zvAbDZdZG+VAaDOy+XBAlU1QsrSV243EhIS0K5VK0yYPB01atVhyr5Br4PRYOT7nRx+KfovpQAIAIAiXzp58SuuozKnl0CA9IwMDB/WH5PfnIrb27T12uWmfrz6ystYvnQZz4cUNQsMpFcQL9Ip4hgRFY5Pv/zaa20orQPTYv/fHdvxztszcHTfXrS02XCLXo96pH9AwmYaDXKdTsTYbNiVl4c9Oj3MtWpiwquvoetDDxUQNiutNqvnKdoC5cX5KI3ro2SrXO58xd3vetss5v3o6PN4fdIkrFuzFpGRURx1v1SUVZkKIMoDFgYBlJoAktAfsaQksECkAojji++oL1I0X9IfEAAAvYdHVkP/QU+jZo3qCAoI4JQsCVORxAuJAUC/IzB2/k/f40JCLIY8/TRq16lzEZBxvTarjL8vy3uQrltOdjbi4+MRff48Ys6fQ2pcPHISE2BNTYXLbodWp4PRYoFvSCh8w8MQXqMGp3fUqlUbwSEhXgXWK+P1ZnBPrQKQf2m9lUPurePyBaxEpQsvlQJAVPwTJ8+i9xPd+GLNmPU5nnumP46fOIsFC1firjtvR8ubm+D1qR/i44+m4N9/9iIiIoSj7ZSPO2r0G5g2ZQx+WfwHRj/Tz/NQ69xtCBb8+AF27zmI5s0aISIiFEePnsKJU+fQrWsn/i0BAPXr18Z7c75hhoDRoOc2UBSfmAGUsiAAgI2b/sGKlev5OELNt2uXO5GSksZAxJ0dWxdZ3UAFACrr9Fr++6V0+kXER0nJFI5sZabbCQDgtYkTkZSUgm6P9OZovnD6Jbo/gQGC/i8BAPQ3AZK0HylSK1MAlFfe7nAgIzMH+/btxfjxz2Pthg3wDwjw2uDYsH49hgzoz9RhipQQCEARPWonLZK3bfsbew8dhq/f1Quteq3RV3FgKg1Gffx+3ofI3LoVD/v6or3FgjCNBgaKOJKzodFAR1FJubY6HT6dQACrFd+npCC1QUMMGDsWD/XowYBOZR7fV2HaMtu1LJ2PMuu0fOJLpayUZruoDSkpyfhk3jx88uE81KxVC/Y8+2WrhRQEAaQ0AKUwYAGVf4VAoHD+qX9Kx1/oAAjnXwABguVTt35D9Hz8KVSPjES1qEgGE8jxp1QE2sftdvF7nt2BL7/4GD4+bjzz/PPsHKrblS1QFvcgXWsqsXv86FHs/+8/nN71H87t3o3cmFhYcq2ortUiRKuBWaOBAxpk0zh1u3GB/g4MRGjjxqh3exs0btUKTVu04PK79JxTt+JZQAUAFHaqTM508S7/pffyli0uBVoQwksO/e49h9C+3a2oWYOomtLEXhQAMPLpvtiz5zAjxK1aNWcne/rbn+KzT6cVCQC8/+5E/L5qA5o0aYg6tasjNS0Db0z9EB/NfR07/9t/RQDgn3/3oWbNarj5psZcGoecpdDQYGz+eydyc224687WOH0mhun+7dq0RECABWnpmQgM9GfNARUAuN4Rqf6+pCwgIkv08KX60fPn/4g1q/9EfFws3C4XLAEBaNf+DvTp2xftOnRgJ7K0olEl1cerOQ4tfIiOe2e7dpg6cy5ycnIkcT+i+1Pkn519AzuKgvrPbACT0SMCKFgAQtRKeX4XpQLk5CI9IwtjxoxC2zva4oUXx3rF6aTrFBMdjU7t27OAmFQNIJBTASivlxbZ69auwY8LFqDDXXd51MfF9S3PjrBwOEaPHIFN336LD2rWRF1SK3e7YfTxgUGng4GAG/qs10NrMkPjZ4HGaAJIZdzlgjsnG9r0NCRac9D3/Hn43HILFq9Y6VVA5mrGYlXdtyycj6pq66L6TfcWpSEs/vVXjB8zBtWqV+e1Fa/XFCkA4reFQQvJkS8aBBAOP6U4sAaAggUgjl/UOQQQQO90vlat26Dzg4+gelQUggMD+L6nVADWAJDZAnSc5ORkfPLxXDRoWJcBAJoD1e3KFijte5CEMU+eOIGtGzfiv99WImHbdjR2OXGL2YymAQEI8vGBhbQlxJwus7ocLhcynE5E5+RgT2YmtufmIjMqCo07d0Gbzp3RslUrBn0EoHTlnlfdPVQAQAUAihz9pQ0AxMYl4KtvfkZyUioaN67HAn3h4SE88R84eBxnz8XgoQfv5rZ+9vn/8NRT3RkAIME9ivYTFezI0VP4aN4U7Nt7mEUE69WtyY765Dfm4u3pY1mxn/L9AwP8ER0TjxefH8T77d13FI0b1ePPJNh39lws7u7Uhn+7ddtuTg2IjAzHG1PnIjIilNt0S8umHNE/cfIcPv/if2jd+ib06H4vVq/ejCPHTsPXbGRBmqeH9Wbxv7w8O25v3UJlAFTdubbc9Jzq1X/20cc4duwYoqrVQovmLdCgQQMEBYUwem7LzUF0dDT2HzyII0cOsHBlvwEDcV/nzlKeexELwnLTuWtpiNuNmW9N53u5W4/H+P4mlWqh+J+f76/3AADKSgCUJkCsCUkESyspUys2WqjabHZkZefgxKlTmPHWa1iyYmWBcl7X0uxLLeQJzHigUydQDXIqMyZSACwWC7fz5MkT8A8MQKe774avrx+qVa+GRo0bo07depyDXF5ZH1TGcNSggWhx9Cie0OlgJptrtez8m+h6keMvv3z8A6C1BAB+Fmh9/QCjkehyHDEkEMCdkoScxAv4OT4eC6Kq4Y05c9C+QwevgDIldW0r83FK2/mozLa81r5JKTU7MGzQILicLhhNxouEAAsf+3KaAJ7KKMTI4Sop+S96hkjOu3TlPc4ai/rnl0Sk/3O5nDCZzHj08b5of8ddnlKsXHVFBgBoP1pv0Ry8d88uLF68CJ0f7IKejz56reaocr8rrXuQxkxWZiZ2bNuKP+bPx4mVv6Gty4l7LBZEUYodgbUEFGk00BMAwDoSWuhMZsBglJ6b9Dfc8HE6kZqbi72JCViakYHEOnXQtk9f3N+jB+rWq6eyAa4wijUJcf/IGqQlO941GknAxO2WUMSS2rx1XGqft47treNWpjZTtPyff/bwMKFSgDff3ISF9Ggj9f/s7BxUrx7Jf1NFAKLgk1NNTj9tjRvVx5Gjp9kxT01N5aidn58Uudy3/yiL+tFnSjOg3PwbbqjLAIPD4URaWgb8A/w4pzcrKwc5OVam8dP+iUkp8PM1w2Lx5+/37juE4KAANGhQm50E2mfPnkN8nFtvbcblv44fO8NVBW6++UbuC1UEoIdrSAjVo734TvALu4WIbCV1i6jHUS1wkQVonJJj+P03X+O9We9iyPBn8fDDj4CcQqfDwY6hFPXW88OW/hbpLlt27MBrE8aifoP6mDNvHsIjIiqNo8SUUZsNzW5oiPETpyA0srpnoUpOPgEiHFlWRP89qQFySUCykxDAogWotDCVaOjk/BPtnuYqqzUXLjcwdMhT+OnnBfDzs3htpL4yfhwW/jQfISEhsg5AIPz9/blvNA4IBKC+E8hJugDWnGzu46NPPMFgT5OmTTlFoDwwAqidZ0+fRud2bTEqLw8dTSZeBNLikBx/eicQwChAAKMR2oAgaAICJQaArwUgmr/eIIFXRBe258GdEA/XuVPYmZ6OZ202/Lr+L1ZfLw999trAKKcHLi3no5x2v1w0i+4zqggwZfJk/LVuHcLDw7lK0pXuByUIkF8dQDAC8p1/UQGAOiscfn5XLIpoHJBTT4J+sgPBa6e69RpgxLMvIiIsTBaEk7QEBIhA9H+aW90uJ379eT7iLsRgxDPP4oZG116euVxclFJsRGncg3QtqRTlquXLsHTePESdPYteZjNq0rNUFvQTTr8AdWldQnO3hp5Hfv6A0STN5cQIoCoR1mzosjKQmpGBdXGx+NWai9qPP4beQ4ehWYsWKgPkMmNIBQAUxvGWo+6t41YmAKAk5rmKaGfqtwoAlMTVV49xKQtwfmdyMoYNGoiw8Op48qmBCAwK9kS4Wdneo26vY2CLHFoRCabISkZmFlauXIaPP5qD9z/8EHd26lQpDE62OX3yJO6/uxPenfulZzFKffewAORcf0oDYEBAvDwVAqTv8lWwZQBAq2HnX3K0nbDm2hgImPPBbDzQ+R7cc//9V1xcX62RmcoP4M/VqzHgyb6oVasOgoICOYImsRQEW0HnATrEAp8qCKSnp7EQE6V9DBsxAoOHDSvz9A+bLRdd7rwTDx07htsIqCLHn66JEgDQ6WCi/yMGAAEAQSHQBIVw9F9DDABaMOr10FB0Sd7ceXlwJcTBeeo4dqSmYKjVil9/X4VmzZuX+HW52utY1fYvDeejqtn0avtLcwelP/26aBEmT5zI1QhoK07616VSAoQmAMX1CRgVLICLQIBLNJaOS7+5v3M3dH/kMQYDaB6T9FYkRoFoI4GvZ06fxPwfv0PLVi0x7OkRPBeoW/Es4O17kNILKT1jwfc/YNmsmbjHbsfdlJomg0y+MghA11Y4/8Tw0hmN7PhrLP4M5mp8fSXnX6eXUruoWkWeDa70VOhTk7EvNgazEhJg6dwZQ158ETe1vEUFAS4xBNQUACUAUIkE9Yp3y196r9JOAbje9jIY4qXr5+1jqyKAJXH11WMUZQFaQGVnZaF/nz6o16AxHu3djx1ELmlnNHKZO3b+TUbOdyfBOxK2E2XtBAhAwkrkvO7efwCvvvwC3ps3F7e2uq1SOEp/b9yIN994A8+Nm+wpfSUWnhR90JEOgLCNjmwkCwDKzAAWAqT9ZAdbSX2l49CLBEVJDJDSAP5YtQJHjx3Ae3M/LHH78QL+50WYPmUK0/ujoqoVcPqVIACBGXq9gYELgF4uptE6HFJ98P379uKGxo0w893ZaFpGTrEtNxdDBw5A1B9/4EEfH2ZVCJo/Rfw595+i/4UZAAQABARBK6JGhQAA4dQwCBAfC8eJI1iWmoKlTZviu8VLWP9B3UrPAt52PkqvJxX7TMyY3LsXr7z0Eo4fO4bg4GCeE6/EAvCAapSLKesGCD2UfH0Aju97gAAlCFD4s3DqqT3hEVEYMGQkateuzakJNM9SRYHCYoI0Vyxb8jMSEuMwavRoNGvWnE6nbsW0gDfvQUH7/+m77/Djq5PQT6dDa5MJDrf7IgaXAACY3UXRf9JyCQpm55/Tucxmdv41BAIoS+8yCJAGXXwMTiVcwOy4ODg6dcKoSa8yE4DAb3UraAEVAFABgCLviYroTFfENpPxVQBAnZa9YQF66JKQU6c72uOOjvfg/i4P8wNViNopAQAqTynlvJOivZTLLlTtRXSHnMP0zGzsP7AfT/bugdV/bcCNTZoUe3HojT6WxDFXLF2KxT//ikefHMyUV2XEi1Mj2FHWc3RZcvbzQQBajHKqAAEA/JKcVMmpljZaEzucTgYBsrKzsXf3Tsz98F1s3LqtJJrvOQZdawJ6tm/bhrp1pfzHwlF/qWKBVLmAygT6+Ii0Dyl1gdpKNiClfarBnJSYiKNHj+D1aVPxVP+BnsV9iTb8Egej6/DT//0fPh0+DBNNJpC2M0f4C+X8C+o/gwCyGKBPYBA0waHQ+gcAJl9eRBIDgBaMwpkRbAl3dhYc507DHn0Wk+LjETB8OKZMm17hx3VpXKOSOoc3nY+SamNVOI5w1Ob/+CNmTJ+G4GBJQb+4LAABGAtbCRBAitZLOfu0CTaA2K+wYJs4jlbrg7vvuR/3d+3OArVU1YMBgMKlBN0u/Lt9C9avX43uvXriiT59ee5Tt+JbwFv3oEg1W7FkCd5++mkMcrtwm8kEu8vFc3nhFK4CAADl/Pv6eqL/AgDQ0PcE6ioBABqn9jy4kpOgizuPhJRkTDh3DubuD2P8lDe5soUqDKgCAJe8I7zlQHrruNQRbx3bW8dV23zx8FMBgOI/pNQ9i28BevB+/sknWLZ0OZ57cYKc12/gyL+H9i/Xti/MABBidvTAVNI7OR0gKxvr1q/D4l/n49sff+LjFjdCVPzWl96eRHld9+dadH2kdwEGAC9UyZmXHWbWSODPEgjAoID8neT8y/R62R60yKWNaKtkN2IAEM3+0MF9ePPNV/Hfvv0l1snz585h5LChIKE8ivrTQlty9KlNkoaBADPoe6PRxONAJ7MXfHQSWMDXkVIWnA7Ycm3IzMxg2uaRw4cweswYjHjmmVJbRDnsdnTv2AGDjh6Fr8PBC0UBAAgWAP0tov/Kdx+LP7QEAvgHQmP2Bcy+0oKRQACNlKIhHBumjyYlwn7yKM6kp+GxpCQs3b4D9Rs0qNDjusQGVykcyFvORyk0vdKdgub7A/v349VXXuF3AgFIiK+4QIAwiHhuiHtN6APQrSeJ9wkBQOld+QyhzzRv1qlTH4/37Y8ASuchbRqihOuk9CUWiqN3lwuHD+3Dn3+sROs2t2P4qJGse6JuV2cBb92DPJ727cPwR3vh7vh4PEjOv9PJz84rAgCU+08AgH9AAQbApQAAHqPE6kq6AOe50ziVkoIx58/hoSlTMPDpEfCzWNQ5XTEsVAaA0hheopCrznQh1Em1cwGDqADA1T2o1L2LZwGiRLa77TbMnPMZrFarh/JPziABAKxkL94pHYDK3bGgHUW6RZ6llLeprM1szc1DZnYORo0cigcf7opBQ4ZW6Ifq8iVLsGzxUvTsM5Cj38pNRL4kx1+OnpMDbTCwXciGrFJM9H/xTrRFWQRQHIsYAESlteXl4cC+3Zg7dxb+3vFP8S7kZfYSi+zuXbvg7JmzCAgIAEXNpOsoMRJ0uvyov4j+U0lAorkLNgOV6BILbHE6uua5uVakpacjMyMD69etwZtvz8DwkSO9fr2pXz8vWID/DRuKYVotnDJVlEEAmfpPzr8QAVRWAWBQwGiClmijlgBozGYpd5TKARINVAYBZI+Gc0jdaSlwxpyDPSEe32ZkwPH8C3h+7Njrvj7qAYpnAW85H8U7u7pX4TmPhFF/X7mSBQEpJYjuJ5oPilMhRMkWUILHhYEAcU4hmir4+hIG6WbR0od7PIaGTVowI0k5/woGgD3XiiOH9mPzpvW4+ZaWDFCSSK26Xb0FvHEP0nXMzMzEmJEjkLxkCZ4zmZiVyGy6IgAApQAgAbq0n5bA2+CQgikAxACgNIBLsDxcWZlwxUVzetem2BhMsdvxzqKf0eaOO1RmiAoAFH1zeMtR99ZxGTVVnWnPxfSWLbxpZzq2CgBc/cNK/cXlLUAP3pdfGov0tGx07f6o5KzKqvX0ThoABeraywAAObZS1JgcR6mknXLhRotA0gPIzMrhVIDx40bjz782sONZUVkAG9avx6y3Z+CZMRM4Sl94MUx/Cyq9yPOXKP+0iJGca47+yxEqEUlXClRJLAAn8ux2bNq4DoeP7MO8Tz69bpvRQn3U8GHYvGkTQkPDmVorUf+la0jXkgAAsXguDADQWJB0ACivVkpfUG4SCJCL1NQUrq5y/PgxzF+0CE2aNbvutl9uBBN41b51a/Q7cxp1iPpLJaFImFFR6o8XkQQCyO8FdABo/JIAIEWOCASgz6QeTbn9ohqAaABVBLDmwJV4AbaY80jKtWI4gJX79vN1rajjuiLNkd5wPipS/8tbW+n5kZiQgG+++hLfffU1i+nRnEJq+8UBAag/lwICeD2lVP7nZ4yUGsAsAdKoMZlw1z334/b2d3FlJf4/YmQRS4lYVU47kpOSsH/vLpw7cwIdO3XCgEGDERIqpSyo29VbwFv34KqVK/Fcr56YYrEg1OFgtZnCAIBgAtAz1EyaO3J1FxIBNNDcTWwuEgKkz0IDgERdSQiwUBoAjz2bDa6MNLjOneb3yadPI+WBB/DOx58gOCREndPl4aEyABT3ibccSG8d15uOqdrmghOoN+2hAgBX/7BSf3F5C9Di6I7bW+PVqe/A7GvxOKkc/ZcBAM4DNxqliCpXAaDUAOEsFqxrr6RMEwBgs+Uh15aH0aOH48VxL+H2tm0r5CWhReqJY8fQ/cGueGv2J55F6CVBAFnoj51+OeLPTrbscIsoen7uq1TTml7kTJNE1g/ff4V27W/nGtXX41zSMVcuX4aRw4ahevUafCwBRkjpCET9l8AAoWMg0gA4BcBE117P170oBoCwAS3ASUgyOSUZCRcuYN/e3dh35KjXFlLUr8OHDuGxOztiJpV5cjo5LUEsHHlRqBD94xxSRTlADzOAAA1aMFI5QDOVkPKDxmCSlKOJBSB5KSR6AHduDtypqciLj4bVZsPAmBi8smwZ7uh453Vdowp5U5RBo73lfJRBVyrNKek+PH3qJOa+9z7++P13mMy+DDBKt02+2N+lOuwBAORC426e/SRHXll7XDkHEnvJnpeHBg0b4sEeT4C0aUQuPwGoBEYmJyUiNvoszpw6gcCgQAwcMgQd77pLVXq/zpHnjXuQmIePduuKBv/8i+46HXIdDhjkVC5mAFBKh6wDQCAvzePM6qLnrFwNgER4eR73D4CWygCSKCBpulB1AEoRKFRKksen0wHSdnHFRnOll2OZmeh/PhrvL12Kjnff7dGQuE6TVfifqwCACgAUOYi96fB669jeOq43gRY6tgoAVPh5tNx1YNuWLXjjtdfw3EuvMfWcFmNc1k6UrtOLz3IVABkAMFBOuJzbLokBSuJwhfPZbTY7rLm5+P2PVYiPO4OXJ02qkI4S2SXXakXzRjdg4hszEBQSdhFFUEljFSWoWBdAjvorc/9FmSsR/RfRMgEAEODy2sSx+PbHHxAUHHzN40a0u33r22RlbW0+S8GjRyCzFOQIv1IA0GCQGCDk/AuQgEAAIfxYGAAh5kJ6WhoyMtJxgEQg+/XD+IkTr7n9Siei8EHIZksX/4rfhgzFIy4nK0WTo04LVC4LJRaQogygzAAQZQE9+gByuoCWy0dR5EgWAzQYoPHRSSUfCZxxOgCrFa7MDDgTLyDbmoNv09IQ+8QTeO+DudfVR/XHxbOAN5yP4p1Z3euyFiAw7vBhfDB7NjZu2ODRErkSCCCcfzF3ajnCL9x+DRgM4H9KIIHAUhdXIImMjEBoaBh8/fxA6Up0HBYmzcri9zr16uLhHj3Q8c67GIhUt+u3QEneg+L6b964Ef26dMH7/hbocnIYxPU4/YLiLyq7KIBcAgUKsAD8LFzVRUPvRP+n8o6U0kVzObG0iAmtYJVIAEC2lNoVH8NgwJtnziD2vvsw79vvuMzt9YDv12/t8nEEFQBQAQAVACjGvehNcEEFAIpxAdRdrsoC06e8gYyMbHS4u4tH2I7o3Zz3TakActSfPnPkX1a6lwCCfLE7CQCQFJxpo7r2FIlhRfucHJw/dxZTpk7E73+uqbgPVLcbr054BWnpObi380Pcz8KLg8K5rIIBwE6zyP+nFAAfSpvIL1EljkM2o40c6A/nvI1lv6+6LjE9as/smTPx4QdzEBYW7hHEoutJUTRB9ReVCZQ6ANReyfk3SRUM+NrrQEKA1N7CIACdizQMcrKzkJaWzroAR44cxubtO+DrJy2kisr1vZSTLwS+WBMhN5ejelRxIDMzC1mZmcjIyMAvixaiyZIluIEYAHK0kd5pLFIqgDJ65BGSklkAQhiQaaYyWKClBR8DAL6eRSMIBBAMgzwb3FmZcKSlINtmw267HbNq1cLva9ZWeJHLq5o4ymjnknQ+yqgLlfq0lPrzyYcfMhNA0hgpWCazKEaAuF9Za8Zkgslsho/WB3l5NmRlZfF9LxxFmhMcDicyM9O5fN9rU6aAREBPnDiBnOxsdvoDAwNRv2EDNGp8I+f5i7JuylSDSn0RvNy5krwHxXgYPmggMhcuxHCzGZl5edARS43WE5QGIEf6xfwt3un/2flXsAAoTY3FAAkAEKkAsp4La7sUrgZAqXw2m5TaFXMOzow0HMnOxlNJSVi+4x/UUwVepXXOhZhtSjZOiQ0xbzlM3jouG0PNp/dcf2/ZQrXzxbeYCgCU2LSjHki2QPPGjTBy9DjUqFWHvxEPZKbbCWefgAAZABCgAAMCJGzH4nH5NHdlajgp2lNE2JprQ0ZGGp7s0ws7du/iRWFFRNVp4UMid53vvRdvvPU+l+orCgQQg0ssOAU4IgAAdp7lPHplCoCwPz1ov/zkAzS/uRlenjDxmm1F5ydH+b5Od8GeJ5UtpI3ZCSz8l1+SUAgBikoAyhQBiQVghN4gVTVgxocMAtDxaKzQRs4/nYOcdaoKQA764UMHMZivVMsAACAASURBVGDIILw47uVL3nO0wCe7XoiPQ0x0DM5Hn8fJ48dx4uRJxMXEIC01ldkXGqcTFocD4S4XIl0u1DSZUNtoRERyMnQU+Zf7x3akhSMBADJbQdD/xaKR2QFyigAvKAW9lMAZihSRDoCJIkdGWUBKIzEAcnPhysmCnQAJux3xbjeGWyxYs2EjRyEr4riuSJNhSTofFanfFamtMdHR+O7rr/HLwoXIteXy3KEsq1Y46k/3DDn+FosFfn708mOwmTZy6KOjo5GelsoMJpstF06nA3ffey/eemcWQsPCrmgaPp80UV9xX3WHK1ugpO/BjPR0tGzcCC9arWhIzw+nU9IUklkA7OBfigWgTAEQrC9aXxCISwAAAQEEChAQRekAQgxQZnVJg8wGd04OXClJsMbHcLWIx0+cwIBPP0Pv/v3VNAAVACh4U3jL6fXWcVVnunSunzftTMdWAYArP5zUPa7OAlEhwZg+ax5CQsMKlDyjBZtwAlkATsEE4KiqDA7kl5CT1eFlMUCmsrvdzACgFACKBj/+aDds2r4NQaS6XgEXY2Lh89KYF6DT+6Jth7s9iteXsrqH2srsCIl+L+j/XJqKwACFLchmKcmJmDHtNfy5fj3CaIF7Hbba9d9O9Oz2EMLCwyVtAYqOy06x0smnyL9HwNADDEhpHvQ9LdBpH1EmUEr7IEqlJMrFTjddc6cDeXl2ZGdnMwiQkpKMgwf2c2lAWuhlZWYhLT0NqSmSWCDReCmXlzx2KjVo0frgwbRU1PDxQYTBgFC9HiE6HUKppBcAX1rwEYgh6yXkuVxYc+qURwDM0xY5h1hJI2VNAJEWIC8cBQggVKUFMMDXxkcHrUEqByh3kEtHESMhj1gJxHbw8UE/rRa/bf6bI48VcVxf3YxRtnuXtPNRtr2pnGcXaUd/rV+Pr7/4gu9/Eu8jIICYT0oWEH2m+YVYRmZfM1Oufc2+PN+wVolezyDmgf37GEwIDwvDSxMmoEfPXjw3iaozhS2pFKStnFYuu16V1D0ogKBtW/5G306d8HFQEJxWK3eMnoMs6Crn/jMrURZ29czZ9Bwj8EiU2JVZAzyHMwjgBw2V8yMQwEcvaQEIAIAAAYeTVCJ5Tndbs+HOSIc18QIDx3PPnMHhzp3x5Y8/qQKvKgBQOg6kCgCodr7ctK4CAGX30KusZ44IDMDb731yEQBA/RUVAYSjKEAAoRHASvcyU4DeuaQdObo+WrickrNJUWGbzcav3k88jM3btyMoKKhCOkosSuV2Iy4uDjc1uRHvfvA5/El1WFEBofA4UUa7xKLUAwLQ7xQONB3f12TC7JlTMGbcS7jnvvuua9jRud9/dxYvwmmBzQsrl0u+RtK1EyKAogygVNlBrlYgX1sBDNCivDBzgGi+yo2icwz6WK3IyclmZzkuLpbpwFQBgvJ0KcpHGzkDYiNaL9UQb5yVhQmnT0JaBhZ6HhSyM/XF7nJhw5kzRToCxAIQUSRy6Cmd5VIgAEeZ5EWmWGzS2ek75UY641Sb2uFyMQBAYlXDTCb8+vffXAddBQCua8he8ccl5Xxc8UTqDtdnAWLjaDR8769cthyLf/kZp0+eYsdOep5QCpJ0NemZQRF/s68vzCaaH6R8fvE8oWfH6j9W4fkXx2DU6Oc85ftUSv/1XaJr/XVJ3YPiWfTR3A+waPx4vGGxIMNmKwCIi/lbVHWhd5qfWb9FBgc8IoDyHO7RfyH2FqcD+ENDYq5cEpDgY6IWEADg4Gg/be5cK1xJicjNSIPb5cKmlBRMCwrG+n//5fFY1Tc1BUAxArzlqHvruNR0bx3bW8dV23zxlKMCAFV9Gi75/t9Yvz6eHzsB1WvWKaC4zA9FOTojlbKTXiL6zyCAHB2mz/RQFo6tUG9mAEBES605GDTgCWz/7z/O8ayIjpJy4bNpwwa8OWUKnnluPNWcumJ/lItVZT6rBzyg+vV6PRbN/w5msx5z5n3kocFe61WnhcwdbdsgMz3Dk58uanQXxQLITw2Qovsi+u8RLyQWiFzmi6L1lKebr/sgXXUCfETOPtF3aRPq3NRvJSCi/Fv0sUNaKgZGn4dTo4FTpvST00AifPTO38nv9Dc54v/FxRWIKirtRSCAJ5KkWDAqmQD0/2LRKN55PBehc0CVDuhF5yXwIUevxxCTCas3boLF3/+K4+Bar6X6O8kCJeV8qPYsXQskJydjy+bN+POPP7Br504kkbOVmwuLxZ+j/TSv0DsxAMxmepk98wbNkStXrsDWf/7BDY0be0DM0u2BejZhgZK6B8WzYMSwocj+8UcM9vUtAAAIFgBrAcjgrDL6T9+LigBCB4BBbXk+Z/YARf1NvhIAQKwSKgdIG4FP9HAQujHWHBYAzM3K5PF1NiMDPVJT8fehw6hRq1aVv/gqAKACAEXeBCoAUNAs3rSHCgBU+Xm4xA0w/sUXoTeY0bbDPSzaJzalo8Yl4RQggBT1l/LBJadRUoUXee3KY9BDnHQA0lKSMGXKBKzftLnCOknKhQ/Z592ZM7Bi2Qo8N3Yi9AYpZ7W4USklDVYCAYBtf/+F40cOYuHixddNO6TjEw2/brUo1KxZqwDTQEReCmoBiEoOkvaDcPpFOUCRviD9TYKAOo7qE9tDiBm63C64XRLoQ1E7YgMU3kQaAn1PnwWFV7y3SU9Dv9gYjq7T4oyU/WmdxvsSCABIdH8CAeTvozMyGBgoKsNXCBdxdF9eMDKYJacDsFigomIALTTFglOAAIVTMJQgQLRGg8mRkfhz/V9cA70iAlslPql48YAl5Xx4sYnqoS9jAafDgdS0VJw6cRJvvzmVKwf4+foxZZucfnL+BQNAUPwp7WjVqt/x6RdfoFv37hIQdB1pUeoFuj4LlPQ9+MhD3dD0r79wr8GAjLy8AgwAAfopUwGUmi2XAgGIxk9rEp7ztVoGAFgXQAAApO9it7O4K9eYIG2XXCuvVYjVla3VosuJE1iyaxeaNGte7Of69Vm2/P5aBQBUAEAFAIpxf6oAQDGMpO5Sbiywfu1avD/rXYx84RXY6YFYxMZ54+QwkXK8DAYIQECo2Stz22mBwAruck17ct527dqJs2eO4M233q6wi7fCCx9azC6YPx/vz56NYSNfYCFFsiHZ6nJAgBJc4Qi6RoNvPpsLs68JH3/+OZerut4FLtmcxLhaNm2C2nXqFriqIvJOYncScyNfDFCkBAjavwfg8aQLSGyHfFaAVBFAVO2m8lwEAFB0j0AA4fCLc0qOvtvzPVWLEP9H782yMjE0Pg5WKklJzr48hhgEkFNKWGtAgAKk4UTig5JXUEAIkAEZRc+LYgJwtEhoIiidfxksUOoziENRmwQLYHNuLla3a4dFi5dcV7WGcjMhlPOGlLTzUc67W6maV3hOfHXCBCz59Vd+rpA+ADEA/Pwo/19KAxDq/cQKWLt2DV6ZNBFDnx5R5Z2xsh4UJXkP0pi44/bb0fPIYbTQaGB1Oi8CAAQIINT/hSggswKEk6/RcEUAZgDIOi80t7PzLwvV0lzOgoBCB0A2JGsAuJz8HKFnDIHPNrsdvc6fx0d/bUCb9u2r/JhTAQAVAFABgGLMvCoAUAwjqbuUGwtQPvs9d9yBydNnw2gyX+TEFHZWRSoAPVjz69pLUWAhbqfsHP2e8svnzJ6BYSOG4s5Od5ebvl9tQ4pa+FD/1q1Zg5lvvYWGjZqgXYdOCAyS6k2LqLbSmVdG/p0OOw7u34NVKxaj1+OP4eWJk/h31+v8i3OfOH4M7Vrdhtp1pAoPYhNtEDm2wtkXUf6iQAAhCin2EZUMxDFI5Iucf3bOXS4WfSSRPwIG8kEA+n+yi8Q0Ed/zOznrLhciHE6Mjo2GgxZlMqPCqdWyw09sAIdGgzwSl6QcfI0GuaRpoNGgfhHOv6e/hUAAsTAkTQAR8Rff8biWQRnh/DNDQz4GLRAZmKBUALcbczIz0ebtt/H0qGdK5Lpd7ZisavuXpPNR1WxXXvor5p/33p2F777+hlOJjEYqN2r0MADI6ae/aW6gz9u3bcUDXbtg5uz3qrwzVtbXsSTvQbq+Hdq0uSwAUGQqgFy1RYAAzAQgLQlZl0ikcjFYLYO51G4CD+g3hTfh/NM7MQBojn/03DkPACBYc2Vt+7I6vwoAKCzvLSfPW8flRaVautBzBb1lC2/amY6tpgCU1fRXec9LTtfAfv0QHBKBO+/pfEVBO3YAWehPEpHjd1nhvigAgNIKMjPSMXniGKzdtBnBwRWzAgDf2/IwKFwPV9Dtf164AG9NfRP16tdHt+69UKd+Y/6FMsJNf1P5xEA/P4x+dghuu+02zJg9G+Hh4SUaQaYFy8kTJ9D21ltQp249T468MgrnEQSU0zeE40/iXIVBAOHwC0YAXWuhX6As8UX9o2tOLIAzZ05zn+g8graffydp2KDMHVBWEnC50MJhR/XoaCRrNEix25HqciHZ5UIKABsBB/Jv/IOCEVm9Go4fOYq5Bj3MTudFDICiQAB29uXokNLhF4tI+j9aJIpSVBf1TwYsqKb0iORkLD1xEpFRUSoAUArTZEk6H6XQXPUURVhAzEE//vA93p81i0VDKepPIICvryQASAwASgGgOYbEAQ8dPICIyDD8vHSFatMytkBJ3oM0Fu5s1w4PHTyAmy/DABDPX2IB0DxN40KUbhX6AALELaDnIlcK4P1lYFccq/BznEEAYpTZ7XAYDHjs5El8tnEjWrdtV+VBJxUAUAGAIqediuhMV8Q2qwBAGT/1Kunp6QEcHxeHPo8+hlcmv4VcG7lYF0ehlZFr+n+OCMsAADmFtCi4SAOAqXdafPHJXDRr3gQTXnutQjtJl1v4CPskJyVhzerV2L51K/799x8MHDYa1arXRFBgICJCQxAVEQ5/ix9SUi6g64NdsW3nTg/VtSQi/x6H1+3mFICbm9zIKQCFrx8tsm22PM7TV6ZvCIZHPs2fcv1J34Fe4rOi4oPsvAsnWbAeCARITk5CVlY2AwAZGWlw2CVNAAkQcPJYIOov1f8ODApESEgIVwrwk+uBBwcHISg4BGHhYaywHxIaitDQUN7f18/Pk5IyuH8/hC9fjg6yDkBRWgAMxCjuYQYAxEteJPKYVjj/ShCgQClA+VixTieW3tUJXy1cWKHHdUWa2krS+ahI/a5MbRVz0fq1a/D6pFe5FKhHCJCcf18/jvoTA0CUAoyLjcWFCxewY/cujzhgZbJJRepLSd+DvXv1Qq3Vf6Cr0XhRFYDCduGqACLoIIMASpHAwiBAgRQA+VnFTACtVkovEyKA8omovCuNT0pFeCg2Fr/t3YdGN96oAgAXYrYVBkxKZMx6yxnz1nF5caxG0z3X3lu2UO188e2lMgBKZMpRD1KEBWZOn4ZjR47jkd4DCogBKnct7ESKCDAzAmRWAIMDMsWO/j85KRFffvo+1m7cVKIR7rK4iMVZ+Cjp9XPefRe5eW7c1PI2hIWEIDI8HNUiw2HQ65CTm4l2bdti9fp1CA0LKyD6VxJAgGAl1K9RHTVq1JRo604n16qvXbsOR9lIpf/o0aPIy7N50jcE1V9y9iUmANH7pTQBcvyl6Iun4kMRJRBFGoAAA1JTUqA36vFIr16oV68eoqpVQ3h4BGsdkLMvqgRc6poKBoX4f2Efeqf/S0xIQM/69TBFo0G2zNS4HAgg1SuQ2AeePFEZDGCwQ5E7WhRdlNpBY35GVhaGL1iArt0eKovhWCXPWZx7sEoapgJ1WsyRB/fvxwvPPoP4uAsw+5o54k/AHgEAND8RKCDmmoyMDGzdugWHT55kkFDdys4CJXUPCibIxPHjcGLePIwsVAXgUj1U0v490X9FpQBlOhfP8UIIUD4gMQeIkSbWLfQ1Of4CDKDfnAUwIDkZ2w4d5udVVd9UBoBiBHjL6fXWcVVnuuDtWxHtTD1QAYCqPg17r/8pKcno9sADuK/zQ2jdtiNTuHneuITaslIbgJ1+WWyH6NwiZ9ri54e486exYeMafP71N95rfCkduTgLH2EXq9WK2TNnIiPTirvvfxBBAf6oFhHJAIDJaIDDmYdHHumB8+fPICg4GHXq1MU999+H7j0eYcf4cra/UndFG3JyctDm1lvY2yWHOyIiEmaztKgWi3Da5/jxY57SWszm0JC+g1TiTzj60nt+2T8p3cOHm1KYIi8AAEkTADh39gzenPE2Hun16EVNF+NLCS5dCwDy/MgRCJo/H63lUoNXtJFHthDQyqUCRbSI+y2nGbDGQaF7gBaPB1wu/FivHqe1ECNB3UrHAsW5B0unJepZrtUCYn6KjYnB04MHc6oS0fzzSwFKDAB6CQCAwMvly5Zi5769qN+gYZWPyF6r7UvidyV1D4oUtG+/+hKfPfMM3rZYrsgAEO0vDAKwM0+MMlGRSJHmRQAAbZwCoEg3K2wLFpN1u1lMcG1qKj4LD8fmPXsZiKrqmwoAqABAkfdARXSmK2KbVQCgqk/B3u0/095ycnDPnR3x2BP90bBx03xE/AogALVMGfmmvyk9oH3rVogMD0TfJ5/CXXffhcHDh18x2uvdXl7f0a+08CEbpKWmcq3rt6e9iZTkZPTpNxid7u2CwIAAVIuIYADA19cEkpV76+1pOHHiOBwOO5KSknDq1AlYc6x45vnn8GS//qhRs+Y1sSbovFv//hvTpk5BVmYWbr65JS+mRZlHaid9JgYAvRITE5CVleVx5sWiW0T/85kAGpkpkA8EUByd/l/ptEvifvkiiPv378Xva9bipptv9gpVnvpDTkSnNrfjLWI5kBbAZUQBlaNA0BrFtaXokXD6BZBF/ycWjrQ/VU94E8BnmzZzXfJrASyubyRW3V9f6R6supapOD0XAEBWZiaGDx6E3f/9B18/C6jcn1QK0OzRAlCWAly2dDF++3MNbrv9dhUAKMPLXVL3oBgH+/bsQdfbW+OTwEBorNZi9+xSIIBHxLVQJRfBBLjcCQgEsBgMmBMfB3ufvpj72efXXZK32B0qxzuqAIAKAKgAQDFuUG+CCyoDoBgXQN3lmi1AD+TTp05h2KCBaHxjMzzY4wnY8/Kk8mqXqbtcmA1AzuYtzZohMiKEF2ppqSno8cjD+Pjzz9Di5puvuX1l/cPLiQBS29b+uRqTXn6Zy99FRkRxXfgmTZvjrvu7IdDfH1EEAESEIzDAj7vy0cfzsGfPbgZFyE5ExafyeTEx0eyUDxo6FOMnTLyigynsn52djc8+/gg//fB/vJhu0KAhv4uIP+1HzA7h+FM76ZzEAqCX2E+IORZmAxAzgJx9wQQQKSD5lHwCgqSrJFgANlsuLlyIx+4DB5ne6y1nmc63acMGTOn+MF7W6ZjSqRGNuczAUQIA4rMULwKnAggQgPtErAAfH7xntaLbW2/jhbFjvdafsh7r5fX8JeV8lNf+VaV20Vw0ZvSzWLP6T0/OP7EAhBAgPUeUpQB/+20l3npnBvoNGORhLFUle5WXvpb0PUjPoxaNGmFIctIVhQAL24CruMgsrcIsAJ7DFRVdCpd0FRUBRORfHJuEAEckJmLcd9+jV+/e/PXlmAPl5bp4sx2ahLh/vKMBoJFohG63VBqopDaNl45L7fPWsb11XLXNBUdVRbQz9cAv7Ba4PVrkJXWnqMdRLVDQApkZGZgwbhyOHTuOB7p2R70GjaA3GDxq9hThFc6feDi65FrsFLGpHhmJ0OBghIcGw9/iy8nWu3btxrjxYzB/0SKER0RUSMepqIUPOZ4UPX9v1jv49ssvUbNWHc5RJbxEp9OjWrXq6NarL/wtFmYAREWEITjQn22yeNkK/LV2FQvh0f5Op4vBA3plZ2eBIudNmzXHzNmzubJAUc4znf/c2bNYvnQpvvvmazgdTjRt2hwWix/sdrv8bM13/OnY9D055uJcdkr3UDjLdEwBAkhsAEkPQAIAJEFAcf2lhVFRGfduHi9E8yXmx8sTrwxkXO99SONyxrQ3sXnmTAw3GKBzOiXwqphAQFHXV3zHrAAfH/zicMD50MP46vvv+Z7wFqBxvbaorL8vaeejstqpovTrzddfx6IFC9jRJ7CyqFKABBRQms3GjRswcMhgLpcqQM+K0s/K1M6SvAfFdXxl7Fjs/WgexlksyLTZGHwt7lYUCECOv9ByoeMIIIA+C8BAeXwqK0sOLqUJHHU4MNFmw/o9e1Grdm11jqcnvAoA5A8XbzmQ3jquCgCoAEBxJ1N1P9UCZAGiiB87ehTPjngaZ8+cxT333o827e9CaEQUTKTOrNVyNDkzPRWH9v6HFSuWokmzFujdbygCLBaEhoSw8F1YSBDMJgPXfv/0iy+wbesmfPvjj5JmwFU85MvDVSm88KHFC0Xdu3fpjNjYWHb2KTpOkXMCQiiPPiAgCD37DOQUgCgWAYxASHAAVZDDtq3bsHDRAs4x9NFJQDiBAA57HqvnEwgQFxeLM2fOYMOWLahWvTrbTOROkgP/2oRXMP/HH9GwYSPUr9+AgQSRjiGo/rQfMQsk51+i/dPfwvEXpfo8NHdFHj05vZwbL6jx3D8pRi40AMTfymtE5yY7nD9/HgeOHoWxlPIoaUx+NGcOFr32Kib5+cFukwQO+RlYDCCA9qMIEP2iVmAgqlssrBa9Oy4OH9jtqNGzF7784Qe+vupW+hYoSeej9FuvnlFYQDh+n378ET796CNOiSIg1GQywmz25TKAohIAzXf0edeu/3BDo0b4vwULVACgDIdSSd6DYhwcPXwEHW9rhbkWP/hlk5Tr1W+iqgsBAgwAiOi/DAaIIyrBAOVZHE4nTDod5qamwvD44/jg8y88lSiuvjWV6xdqCoDienqL5u2t4/LiR61c4LmC3rKFN+1Mx1ZTACrXpFoRekMP6P179+LP1atx4thRpKSmIjsrW3bggbCwcEbJKS/z808+Rse7HkDTm25BgL8/wkNCmAkQFhrETiM5xKNGjUSr21th4JAhFRoAEPn+I4cNw4H9+7k8nRQd13E0ixxESTlfh0f7DkJoWDjT/ykNICwkED4+Gnz97Xc4duSQJ5JMCxN2QF0uBleysjK5RBaBCySk9/OypcwIOHrkCH749husWLacz1uvXn0+n8jx5zJ7co4/OfpE85fo/pLzL5gByvGnBGOUgnxigUZAgMiNl1IA8tNCBBBQ+HgX4uMw5OnhmPDqa6U21Km91D8Slvpx+nR0z8nBjS4X27RA+4pokaA4+up07PxX8/eHWa+HWavF2wkJONOlC+Z8OI/BjIoGXpXaBfDyiUrS+fByU9XDX8YCYo5ZtmQxpr0xheclk8kMg0Hv0QBQlgIkts3pUycZwNywdZt6/5Xh6PLWPfjUoz2B337HYLMZmXl5V8UC8Dj3svgf/a0EAISQq9AHuJT5kt1ujMrIwKJ1f+H2dm0LMB3L0ORlfmoVAFABgCIHYUV0pitim1UAoMznwCrbgOLQLQUVvcs99+C1N99BQGAwswAYBAgJRnCQPydRp6cnoWXzZpi/dAnatmtfoXLrlAsfcrAH9XsK27ZsYYV9cvalfHutHP0n2rz02c/ijwGDR6J6tWqIDA9DWIgfVq/dhEULfkC16jV4XJFoYuEtz57HDAMSFkxISEB0zHnc0aEDfl6wAC1vuRUNG97Azq5wboXzK5x9keMvHH8CFZR6DYLqf6mBLfYVxxesDRFRz3+/uO0Oux3no8/h+Jmz8OeUiOJTOkvqRjt18gS6d+2KuvHxGEoUY7sdRPUk9opnc0tJVW6qjEDloNxuhOr1CPP1RaTFgmCzmdt+PCcHEyIjsWzDxgo1ZkvKluXlON5yPspL/6pKOwQA8M/27XjxuedAZf6ICaUsBagEAGh+TUlJwb59e3D4xEnWV1G3srFASd+D4jmzb89e3H37bXjHYkENhwO5Tuc1gQDs/BcBBChBgcKWc7hcsBiNmJOWBt+ePTn6T2knZfHcKpurevmzqgCACgCoAEAx7kxvggsqA6AYF0DdxWsWUEaGlSfxlHJzufDrLz/jgzlzMW7iFBgNRoSFBCM0OIT1ACx+ZvjkZuNIrx4Yk5KCX7Zsha/ZLImryaXpxLsoQyhEoOh8yn281snLHFi58Pnh228x9fXJzICgdlE76UUMgPwUACmv9fz5c0wlrN+wMUJCQmDPsyE9LZUXu5FR1Tzl9gq7yGQXcvDT09MYBDhz+jRHx6rXqMHnEFoM9C7l9UsU/9xcKdpPef5kR/r/zMwMpNHixuyL4NDQAjn/l7OluOZKIUFOB5DpleK6KBdK9H+ZGen4eekyNG/RoiwuleecuVYr/lj1O+Z/8TniNv+NVgCakN2pZBQ5/wQIUOqFRsOvNI0GIQ4Hwn19Ee7nxy8TsSsAdD1+HFNXrEDHuzqpC8Myuqol7XyUUTeq/GmF00fVO54ePAhxsXFcCjC/EoBUBlBZCpDmt5UrluPIqZOIqla9ytuwrAzgjXtQpKtNfuUV/DXvQ0z387tmFoDSLkog4FIAADv/BgM25ObiB70BSzZtwo1Nm6pAr9LnvRCzzTsigCo13WNmbzqP3jq2t47LC0t1bBSY41UAoKweeep5i2sBepBPe+N1xMYm4sHuj/ICjtMAQkJQI8gCfPkptP/7CV+mpWFV8xb4ccECZGRm4ujhw9i981/s3bIVZ48dhTUzk09pCQxEnRtvxC0dOqJlq1acAxoWLjndpY3Oc6TY7caRI0fQ9tZbUK9+Aw/NPx8AoBx5AgOkd3L8SdGfVPYtFn8EBgaySKAEEhgQHh7O4nJEUSxKaZhqzttyczkVgIAA2ocWybSJVAGR3y8AAJuNaP55chqADeQE33rbbZj29gxMmTwZu6jsllxj+2quq3D2BSOgyGug0SA+NhavT3sTI595ttSvUeH+KBkPhw4ewPfffINtW7bCmpYGY2YGLE4ndACyfXyQbTAgLCUVw90uhNBnGQQIMpuhdbuxKjsbS9u0wVc//J+6OCzuwCnh/bzhfJRwE9XDFcMC4r6kgP3QpQAAIABJREFUkqUDnnwSJ44fZ3CTWADSu5l1AOhvmu+IcUVpAD8vXMB6KC1vvVXVASiGnb2xi7fuQRoTNB66deqE5idPoI/JhKy8PH42lsRWlPgfHZcA3hSdDhPT0zHp40/Q+6mn1Nz/QgZXGQBKNER1TFXQ4hIzkrdAC3aGIm5TqwCUxJNAPYbXLEAPcaJz3tW+HXr06oObb70dEaGhCDXoETLvXVgOHYRBjva/EBeHXdWrw5mejjutVrQxGNBIr0eAjw+M5CBrNLA7nUij8oRuNzZkZWGH2YyGbdtiyrTpqFuvXqkuAsUy5LlRo7B2zRpeJEh5/1Kuv3D8Sf1fAAL0TotXKu1HC9qgoGCmFtIiNzAwiI+hkwXlikoDoAvFqQBZ2QwAUEoA/VZZyi8/v1+K/FMagmAN9O33FJ557nk0aNiQ25ScnIzevXrh7OnTCAwKuig3vrgDQwgRKvcnW5DqP1Ut6DdwINulPG2CzUA2ohrkmVlZDJQQBUVoKDzWrRuGXohHfacTYX5+iJRZAHRtaEx2T0rC/+3dh4DAwPLUtSrTFm85H1XGgOWso1arFU8PHox/duzwiP5JIIAvz5MskCrPIwRaLl++DN//9BPuvf9+tRRgGV1Lb96D9FwhzaHH7r0Xj+Tm4G4fHfJcrhIDAQqbjET/sgwGvJuZiY5Pj8CE119HcEhImQPXZXRpL3laFQBQAYAiB4c3HV5vHdtbxyUDefPYKgBQ3qZFtT1FWYAcrYQLF9D78ccxos8A6M+cRo3fliA4Oxuhvr4IlBXhbW43fk1IQFuLBUGE8st5e4TUU41ecqS1ej00ej1HYCnuHZudheWpqZifk4N7nh2N4SNHIjIqqlQe2LTwiY2NQbtWtzELgej1tDiVXlIKgIj8C1BAqgZAMWaJzk8OvwQA+EFv0MHAYoE6+Oh03AehuC/synn9DgezADIy0pGZmekR9BM5/hz5J6q/08kAATni7dq3w7gJE9CseYuCIIlbAhSeHzUKv61YgZDQUG4/nac4Wg+Fr7fQEaCFvI9Wg5cmTMTAwYPLdYT8Uqks9D2ldRx+7z301moR4euLMLOZ0wACyBFxu/FDejrihwzBhNcml8qYU2eYghbwpvOh2rr0LUD33PgXx+C3FSt5bqQXOf2+vn4MdNKL5lByDC3+/ljz52pMeHUShj49QgUASv9y8Rm9eQ/SeKDn6sb1f2FM3z4Yac9DfQLBSxgEcLndMOt0SPDxwWc5OWjU4xFMmz0bNWrUKKgRU0Y2Lm+nVQEAFQBQAYBi3JUqAFAMI6m7VHoL0IJt2ZIlGD2gP97R6RDmdiOE0gHMZgYBSF2dHN7o9HQuu2amiD8J6dGLHGmKrvsHQmP2BQxGaGQnGvY82BMvAFmZ+Co1FTMzMrBi/V9oecst3rep243BA/pj04YNCAjIjwALEKBwGgBRV4UQoHgXFQJISZ4WtnqdHno9CQb6MAig3ER5Pqb6c2nALGZXkJNPkXwBANB+mVmZSIiPx+BhwzB+wkQPKFJUmoTIt/xt+XKMGDYU/v6UmhDETIWiIvtFGZb2o37TuaOjzyOqWjUs/31Vha6bTHbJzsrCHXVqcx3oYFkMkPQAIvz8eLymuly46fhxHDp3HqFhYSoI4P27rsAZvOl8lHJXqvzpBOA4a8YM/N9333mqpxAIQAAAMaYIAKC/uRSgnx+2b9uKB7p0xszZ710TYFnljV4CBvD2PSgEhXu0b4chmZloJKcAkNNukzVbrjUtgI5B8zg5/2dcLnxis+G2J57A5GnTUbtOHXU+v8T4UAEAFQBQAYBiTJ4qAFAMI6m7VAkLkEM59bXXcGTuXPTWahCo13tAgGA5v4/K/TDd38eHH8r0btQboA0MgsbiD42vHzS+FoCcY51eUmzPy4UzNRmIjcaWpETM1mgweMZM9Hz0Ua89wGlRkpqcjJubNUVoSFh+GIQU/Jn+L6UBkCMvWAD57/mlAZVAANW91hskEECACEJpXyjV08KXIvvEHrBac5GVlcGOP6UUEBuASgW6XW70fOxRDBoyFE2bNy9W9F1EwUmE66vPP8PiX34BaQcQO4EW3EpGQOGIOf2dk5PN7WjWvDme7N8ffZ58igGNyrBNenk8nF9+iTscDtA4FWkApBKtcbvxSkwMGk+diqdHPVMZuluh+uBt56NCGaOCN1YAAIsW/A8zp7/FACTNiUajwcMAoPlIzCsEAJCOR1BQEJb+/nsF733Fbb4370EaE/TM27FlK0Y9cB+m0vW32RBkMrFQn83pRGJ2NjMCaKO2FAcMEI4/Uf6dOh0L/v0BoM+4cRg0/GkGsIvS4Km4V6lkW64CACoAoAIAxbinVACgGEZSd6kSFmD6ut2Ont0eRNOtW9Feq+WoaqifH5fpIYE7o04HeihT5J+AAPrsYzQxAKANDAb8LNCafeHWGzgVACKv3G6HOyUJjlPHEJ2Wio4nT+KTBQvxcI8eXgEBqC/bt27Fo90fZgVq4SDTe8E0gHw9AAkUkFIZBEAgwAIhAkiLW2IK5B9DyyCCciNKJL3I4RaOd2xsLA7s34s+T/XDjFmzuNSeu3CJu2KMMrEIp7z4hfN/wnuzZnH6Bi2twiOk8oZcmosVuUnDIIijcDc2a4p333ufAQcBEJS2KGMxunfVu1Bfdmzbhv733YepOh9EaLWSFoDFwuAVAQA5ej2GBAbi1zVrvTLWrrrRVegH3nQ+qpAZy0VXxbyxft1aTBw3nquXGAx6BiCpIoCfnAZAf9PcQiKAcbGxiIuLwbb/dnnEUMtFZ6pQI7x5D9KYoGfRj19/hZ/HjsVLZjPrAFEaFqVjERBAQYPTaWnIycsDOfZOd0F9evqLvhcbAQQmHx9YDQbss9mwxmZDQKtb8PTYcbjr3vtYz0V1/i8/gFUAQAUAVACgGJO8CgAUw0jqLlXGAvRA/+rzz/HRmBcwXq9HuI8PAo1GyeGniL9WexEAoKPa68Gh0FoCoPEPAExmaAxGUmorWC7Q6YQ7OQnOU0dxPiUZI6xWvL90GZq1aOEVx+z7r7/CtKlvsoq/EgCgxQMp+ZNQnNAD8PHRShoGWi1T/EV5wIJpApJzLQEApANA1QAIAJBetImIiMNJOgA25OZaeYGUkJCA6JjzOHD0GJ/zep1vsRhPTU3F65MmYunixYiSSxQGB4ew409VDIiNWbt+Y+zdtQNOhx1PPNkXjz7+BC/aK8tG9u3Ytg3uO34cbdxudv6pIgClAdCYNRPjJC4OgxYuxB0d77xu21cWu5VGP7zpfJRG+9Vz5FtAgI/79+3FyKHDOL2J5hEuBUhpYiazh5HE+ihUqSM7G1s2b8S+Y8dA85K6lb4FvHkPchpWdjZeefYZ6H5ehO5GEzvzEfIcTGsHmoMTbXlYk3ABdpsNEQpnnwILtKbgtYVcXScLwJrsbGyw2+HfpAl6DRqEB3v0QPUaNfn5e73PztK/AqV/RhUAUAEAFQAoxn2nAgDFMJK6S5WxANWv796xA4bHx6MaUTwVuf7C+aeHtZIBwPn/gcEyA8APWrMfgwCUBkDUeGXE2W23w3UhFtYjB7EhNQWTtFqs/3cnQq5Tybco2vuUV1/FiuXLC+SeCiBA5MMrSwAWTgXITxMgcEBKG8jXD5C1AGRnnlMBoGE6pMvtgtPhRF6epPJPTACrNQcUOYtNSubo//UuYohhsOTXXzB54kTce18XPDlgGDv5v/6yEHqdD2sEhISG4+HuPdH1gQdgy7Pjn5078e6st2A2GTBt5kwu0VgZIikS22MLpnTpgpEuF0edGADw9QWVBKT/35qdjVeDgrBx6zY1ElmKs5k3nY9S7IZ6KhncpHkrLiYGT/V+AnFx8SwAKEoBKoUARbUVmqd+/20ltu38Dw0b3aDqAJTBSPL2PZiYkIBH7roTj0ZHo5kcICAdlmBfX4mFBWBHVhZejolBukaDJk4n7tHpUFejYf0g0hkKplKSOh0CjEZsttmwwNcXbQcNRpeHH0ZEVBSPsbIoJVwGl6tETqkCACoAoAIAxbiVVACgGEZSd6kSFiBHaeiA/ghftgydAFa4FwCAcP4JpVemADAYQMr4AYHQBIZAQ+JrvhZozAQASCkAwtkVTro7Owuu82dgjz6L95OTETBuHEa/MKZIGwuHnf7zUs6qPS+PRfZioqNx4MB+HNx/AMeOHcXeXbsQQKkJcnRenICcdGoTsQCoj/mUf0kkr6joP31PIICIbAlAgMUAPX2Ullput4tTAKhkHb0TCEDva/78A4dPnESNmjWvWbmY7JGbm4vB/fvBas3Di2NfgX9AEDu152Ni4HI64GsyIioiAg3q14DR6Ie8PCd8fDRwOt3ItdmwZesWvPLyC5j21tvo0atXhR/bYlx1vfNO9D6wH5FOJwtXEgOAFqI0ZuF2o9PZs/ho7Trc2qrVdQMwFd5opdQBbzsfpdQN9TQKC+RkZzMAcOTQYRb9M1AKAFcA8GUhQHLWRCUASkVatmwJFq9YgTZt26kAQBmMJG/eg/QsPbBvH3p27IjpJiMCcnMZgKX5l9IA6LNLo8HCtDT8ekMj3H3//dj46Se4OyEBjemZqtUihAAAX19eV/jq9fg+KQkpDz+MvuPGo179+vxMvl7AvAzMXqanVAEAFQBQAYBi3IIqAFAMI6m7VHoLkBNFtZ373tkRs0wmGKiMHwEA9JIj/iz4J6v+07vQAOASgGZfaINDoSEggIQAjSauBsAaAIVBgFwrXMmJsJ89hcS0VDyekoLFu3azsI9yozZR5JyopkmJiUhMSER8XBwSExMQHxeP2JhoxMbFIT42Dnk2GzvotBgllXyiv9NC9NSpkxctHgSoIKj7+WUB8yP8BcUBSSyQgAEBEEjvypdGI6UACACAFkYkkkUvoQnw5+pV+HfvPtzYpMk1L2gITHjphReQmpqBYSOe43QFot6ajEaci4nhc9WoVg3VIyMRGSFRbl0uN3Q+0iLK4XQhL8+O4ydP4blnh+LZ559Hr8cfrxRMgHlz5mDVpIkYptMhxGDgVACiosJiQbzRhNWZmUh54AFMf+edSn8/l5cOetP5KC99rGrtoLlt5LDh2Lxxg1z2zwCzWSoFKJUE9PWUUiVA4I8/VmHW++9x6lFxq5ZUNZt6s7/eugdFutuq5cswrU8fTPPz4/K2BLoSA4sAAHLoMx0OfJ+ZiZievXBzy5b437iX0CcvD5FUTYiEhmWtAErJc2i1eDchAbWeex6DRz+HoOCga35WetOm5f3YKgCgAgAqAFCMu1QFAIphJHWXKmGBl154HmHff4/mJNgn5+aJUn/8rsjVEywA+s5EefGUm0dlAOlFFHejSdIBECCAiMKTGrA9D+6sTDjPnYY18QJmxsXB+uRTePGll3DixHHs/Hcndu78F/t270ZyUhLgdKKGy4WmRhNutPjhYMNG0IaGwmQ2cx4/ObaUVuh0Ojy5/pID7sKhQwc8KQiFwQUhCCii/pQCICL9xAJQRvsLAwAEBtCmzP9XHp/OT8cnh1yAAOvW/skAQOMbb7wmh5uO98LoZ3HuzHm8MHYiXyOzyQijwcgAQEx8PKcbVI+KQo2oSESEh3AfCACgtADJTm5+ZWVbERt/AY/1ehCLFi/GDY0bV+iFFvUp8UICmteuiel6PWoRnTQiAqtuaISzwaEchTK6Xdiw8S/sPniIdSHUqJL3pzVvOR/eb7l6hstZYOrkV7HwfwthNFK0XyenAUgMAGUpQPp706aN6D9wIF6eNEllAJTBsPLWPUhzLokGv/PGGzj6wRwMMplY9Z+qsERZLBz9Jwf/fG4uvtPrUee552HNyMD6N15Hf70eJkrXMhqZ/k8VW0j4L8nlwntWKzpMnYq+/fp7gKQyMFuFPqUKAKgAgAoAFOMWVgGAYhhJ3aXSW4Ac1QebNcG4hERY7Xbur06AAIIBIKcEKDUARElAevcxm6ElAECUAyQdAAIAqBwgAQCkSOdyAqQDkJMFV+IF5MWcx5m8PExPSkKITodwvR41tFrUJgFCg4H/9idHlxYMTid+jqqGlaHh0LilskK0KfP/hZMrIvCHDh3kqFNhZ8+TjkBVAagcIItWUfm/fBBAcu5FmUAR9c+P/nMagcwEKHx8cvrpHIIF4HI58df6ddh35Cjq1qt3Tc7n7v/+wwvPPosXX3mD6bZGg4FFuMR7YlISsrKzPQBAZERokQAAMwEcTmRm5WDbtr8x+72ZWLJiBdftruhO8eQJryB93jz4RkTgv8goGAMC2dkXyuQHDx7AA1274M233q7wfa0Ik5K3nI+K0PfK2EYhBEilSOd98IE8P+phMhk9pQDJ6RelAOnz7t270OKm5vj8m+8qo0nKfZ+8eQ/m5OTgia5dcNPOnbjXYGCFf0q94iosBNBrtdhnteLz8HD0mjQJu9atx5lPPsYjFDBwu9n5J7aAH6WR6HTYlZ6OX8PD0GPGTNz3QOdyb9vy2kAVAFABABUAKMbdqQIAxTCSukultgDT/7dvx6z778NQrZZr9tKigRR66QGuJ7EevZ7VeoUmgNLxV1YI8PHzl3QA/CzSi3QA6GFPpfIIBKAINDEAbLlwnDjK7+RE+8kMgVyizXPUOt/BJ+Ozo+1y4dO69bHDYoGP/P9iPxbfk18i8k5/nz17pkgAgI4pfqt04vNBAEoHkGj+QhNAq5VAApGTKAAAIU6kdJ4FA0AAAKQH8PfmTTgbH4+QEMkxv5rN5XSi+4NdcV+XR1C3fkN2+invn66LmVI2DAYuK3guNhZR4eGoERWFalFh0nnk0ofifAIkybXlIS09C2NeGIXW7VrjhRfHXnW7rqYPpbEvpYh0aHM7K45TSkhAQCArk1NaiAR8OHDkyCGs2bgRQYFBEihVwTelyGZ564o3nY/y1teq0B4GAAAsXbIYb7z2GuDWeBgAxMiiUoCUAiCqjFBK1pnTp+GGG3+uX3/N2idVwbbe6qM370HS3bm75c0Y63SiHpUJ9vHhtCt6kaAfjZcNGRn4oXFjDB8/His+/BDBa9eitQy6k/NPQAEB/AQALE1OxpEOd6Dv5NfRvHmLSjE/e+u6Xu64KgCgAgAqAFCMO08FAIphJHWXSm0BekiPH/si3F9+iQ7k+Mu9pcq85Pxzjr/QApDf+W+hCUDpAXK1AC7lQ1UBmAXgD1BNaGYB6KhUPRX8BRwOuFIS4UqILyAQqHRk2JmX6wMLZ5rKC31dpx7+IWEhp9Pj8FN0XcpHpFc+EEDfk34A0RQv53CLvNSCmgAF8/0px19oABBLQHL6pbz6ywEAdGxyOqkc4PHjx3AqOuaqVeipb1s2b8boUaPw+rR3GUyhCBtH/uUXAQCUBkAmpv2DAgMRHBQgpzRQXzTMclAKMtodTk4FOH32LCa/OhZLVv5WsSmXlHLhdKJ3r144fOgQ05HpRSAAsQDIZgQK7N27B9NmzEDnrl0r3H0tIrDUcHG/UNqH0+GQSlTKi24B8tB+Vws2laRRvOl8lGQ71WMVzwJi/O3YthXPjhiBvDwHDAapNCoxiAgAoBQA0gKgjdhVlMZFoqw79+1jcEDdStcC3rgHxdzz7/bt6Hd3J7xjscBgszHtP8rfn1kA5NTb3G4szMzEjo4d8XDPnvhu7Fjcf+EC6mg0nDpIFQACqZKEHGD4LCkJmgEDMPilcYiIjCzTuat0r1LJnk0FAFQAQAUAinFPqQBAMYyk7lKpLUDOdLvWrdHnxHHUcTqZ+k/OP20kbScAAHrnmr0yICBq95LzzwAAsQXkd63RBK2vnwIA0OfbkJz05ATYM9L5POwkswPvYgohOfoO+bOT3uXPdIDlfhasi4xipX1y+CWqveT0M+We3hkEkHLdSReA9rmUE6RMBeDIPjEN5HQAiQEgKP9S9F/oApBDLRgAErKRX6VA5NnTdwRCkBZBUlIiWre5HZ9++dVVL2roeGNGPwu93hd3dLqf+0XaB+TsEQOAQABy/pkVoNfD12yWnEED/Z/k9Op0ElhBfRMbAQA51ly4XW48++wwzJrzPqrXqFGhxzrZZtVvKzHwqadQq1ZtdkYEC4CYALRlZWUjPj4W6zdvht5gqBj9JeYMwBUgjh87hv/+/Rdbt/zNn7Ozcnjc0pUNCw9Di5taoH2HDri55S2oVbv2NelNlJRRvOF8lFTb1ONcvQUEAHDq5En06/0EMjIypTQkyuFmAUCJAUD3nZgrCaDasOEv7Ni1iyugKEGsq2+B+ourtYA37kEJcHfhuy+/wC8vvICxfn7Is9tZ+I9LsMoAQJLdjm/tdhiHDkNYeDh+enEMBms0CHA4OO/fAwDodEhzu/FuaiqajhuP4c88A7MKFl3tpfbsrwIAKgCgAgDFuH1UAKAYRlJ3qbQWoAe5NScHTRs2wJu5uQh0ODg3T2zsbMrletjBV1QEIAFAThGQo/+cFkCUeUodIJCA6PImo1QRwIcYALJSvsuJ3OREJGdlSY6/7LiT8690+Pn7Qv+XrdNhRlR1OH20krMvt5UdW6a7U8vdXHov12qFy+2CH6UiXIHqrXTahSaAVOJPpAFIQICI/CvTBggMoE1iBEiRWcFIoHfa98yZU/h12XI0bd78im1RDjY+jtOFR7p1xZODRsFIugpyVFekAChZAMwEkFkBBAKYjAYGAKgfoi/i+KQDYLPlcWnA777/GiFhARg6fMRVta883hjEuGjf+jbYcm0cmfT3D0BAgFQZgmxC13DdujX4/Ouv0bnrg+W+vzzG3W6sX7cOkydOYEerc7eeaNO6LSIjwtnpIlYKjXsa86fPnsPfWzbj9xWLufb6+3M/RGRUVJn00xvOR3kcc1WtTakpKXii5yOIiY6B0WRiAIAcf5PJ7BECpHlHzH+rV6/Cst9/x62tbuOxzJow6lYqFvDWPUjz7DODBiBgyVJ0pfx/lwvhFgtXARACgKdyc/G5ry86TpqE88eOY9u0N9FPzv+nfYJNJvgbjawBcMZqxRc+Pug09U081rt3mcxXpXJBSuEkKgCgAgAqAFCMG00FAIphJHWXSmsBWqBlZmSgeeNGmGWzwWS3c9TfAwCQs0mCgLKzT5F+jj4rov0eEED+jsUDKRVA1hAg6ryGAQBpKeJ2OeHIy8PBxEQp0k+OPIA8WTiPqf9yCgABAA6AdQGsAKxuN9b6+2Of0cTRdYpeO2T1f3L0goODEB4ejoDAQISEhmLTho3Izs6CwWC8bCRUyQRQ5vYLIUDhPJOTz3R6BgPkqPolFrMSEODifVNSU7Bz775rWtRQicOHunTBmPGvs7MuNi57KEf9BRNACQpIn3Xs9FIVgMIVC4gZYbc7kJmdg392bMEPP3yFZb+vqhRj/ZeFC/Hy2LE8BshhphQAYgKIyCQxMgKDAvHD/xZ4AJXy2HEaQ5RD/e6Mt3Hs2En07zcIrdu094ga0hjg66vXwYf1KrR8f9I9l5CUjKWLF+HXxT+jd98+GDJsmJSbXYq6B95yPsrjtapKbaKo/oC+fbBn9x5mHBEIIBgAdI+JUoA0fun7P/9cjc+++hIPdJHSbsR8eyVgtirZ1Ft99dY9mJ2djY63tETX2Fjc5uuLYKrWExDAAADR/+n5vysnB59Vq4bBU6Zi3U8/wTr/J9xL/wcgVJn/r9djY1oaNjRqhF5TpuKOjh29ZY4qcVxNQtw/+WGcEuyyRiNliLrdzhI8Kj2TvHNcaqS3ju2t46ptLji0KqKdqQd+YbdAksxRN9UC5dMCtBDLysxEs0Y3MABgLswAkJtNUX1+ybn/lwMBCBCg/QgIYKdEdpCFsCBF/en/tsTGIsNqZeeeNh8qK6TTwabV4oJGg/N5eYh2uXDSbkcSgExpYmRa800tW6JV69Zo1qw56jdogKjq1TnyxHnu8vnoM1Glu3d7EBERkZcUAyx8ZUQEn0v9yX0QDj85WLQJdoDUpPzceuWx/p+9K4GzqXzDz+xmsw9jGwbRQvYKhSwRSqmUVMqSRHahItqotKlUSpu0+7cIkex7thj7OsbMMMxq9vX/e97vfPeeuQYX98pwjp/fnZl77jnfeb/lfu/zPu/z6uoDJ06cwO3t2uL9jz6+oEGQkZGB++66G0NHj0daerrcT9NolfOnyjCS7u/jrfJxyQKwOYd0EpkKYIAyuhFkWGRlZyM9PQMH9u/BiBGDsHXHzv+UMn5BBnL4EG0Td/w4WrdoLuwPHx9fEQIkCMBX9itttGrVSqElBwUHu+K2Lr8GnyMhPh7NmzbB430HodOdXSSdRVI8vL0N6rWv/EymB5+Lfa4KbnggJ0cxPLJysjF69AhkZaXh62+/lfMulePlLufD5ca2LnheFuDaNmzQIPy1aJFUJCEApVgAKgWA/znHeB4BAc617j0ewNBhw2UeevvYU8IsMOC8TH/eJ7t6Durvnj27d6NF0yZoWKUqSnv7INwDqFWuHBrm5yMsNxdlcnPxV3ISvr/uevR/5hl8Nm4sGu7ahfqGFgur/LAKgFT48fbGt/HxiL3zTvR+7nmE16x5ydao8zZoMfiABQCYOsldDqS7rmsBABYAUAzWGKuJV4AF+GXOvGKmAExKS5PcvKLImUSThdpvRPWF4m+qCqAZAjxHawbwZ8mnN9ICzOZi1D81JwdRGRmi6H8cwBuZmahwQz2EhIWhXKVKks9Mxz20UiWEhoaKKFCpUkYU1yHqbha30/fRgnid7+iAY7HHnM49LZINYGgDaEaAAgHMAoBFW435/7t27cCKtWtxQ736F7SpSU1NRY977sEzo8aDYIBZ4I3t0QCAVGpgxN8AAeR35v8zNcPHxyZiqO1DdgJ1AHjNI5EHMeDJ3thz8JAIdxX3g47HyKFD8Ov/fkGZMmWE/s9KAHQ+GJGkDQ8fPowmzZrijbffLiSOqEGd/9oG69etQ++He+LpIaPRpOnNMt5K+JUQsIeaD0r4kdUgFPDj46NKVsoYNUA12iErOwdJyafw3rS3cSTyAL6cPVuV2yXqAAAgAElEQVTGwqU4XO18XIo2X+33OKNDzkwUcrWYkuLhgbdefx2fz/xMxiTHnMr9DxAglmAAwSgeXHv2H9iPhPiTqBhaCWHVw3DrrbehZatWCA8PF/YAD0sbwD0jz9VzUPfTzz/+gP6PP4Fr6tSV7/gyAf4oW7I0yvv6oBTXqNwcxByNQlCb1rjp5uaYMehp9M7NRUhBgTj9Zfz8UJLMEW9v5Hl64v2TJ1HyyScxYOQoYfBZx4VbwEoBMAMALEFlUE8v3KSnf9Kd9HF3Xdtd15VNk2XnQoMkqEJTiwHgyglnXcstFqCTwNJp9+/bhxo5OeLkmw8zlew0EMBIB6DDYRMLNBwQiTjTUdZK+YZQnuS1G7n9WvBvDZ3Q/k/ihZdfPu0Zzfn5Z4q2F2UYDQD8/NNPeKpvH1QLq+60/XRlAHOpQC0QyM0uD7IAeGhWQFEXT05KwgM9H8KLL53+XM42hgDNPV26YOjoCTYAQH+WtqEzR0dfAwEaBNAMAKXHoGjhZsePn2VEmSyAfXt3YcL4Z7Fle8QVkZ+rWQBN6tdDhYqhkgJC558gAFkA7EOmP8z9/Rfs3L8flatULQSsaJBFb3YvVcRc9yvHTcd27TBw8EhUqx4uG2w6VWbRRw0AUAOCfU4gQCpUmFgpeu5kZuUgOzsHr05+GQkJx/DBxzNstdqdHYcXcp6rnY8LaYP1mXNb4Hyj8PHxJzHllVfwy5w5UnJTO/8E1zQTRa81nDtcZ1gzPiMjXdYbVq0gC6Bu3Tro/kAP3Na6tQAH1uF6C7h6Duo18YWxY/DZjBmozvXJy1OYVCWDSwrjg99FTPOLi43Gg717gykj0ydMQJeyZVHt1ClU9fBAjeBghPj4INjTEzGZmXg/MxMNX3gBj/frf8kAStdb+/K4ogUAmPrBckztxnCXLSwA4PSJbwEAl8diaLXi7BbgF/r4ceOQ8cH7YObdmRgA4lCfgQlAJ5/6ADrvXxxOgwHAvwkIYDRDAwqS35+XJ87N51lZaPvFl2h/xx1yliscLn0/bjgH9u+H5UuXiQN4PofeGPMzsvExpTTYgQBHiylLcdPLjdGCv5dIFPpCnon3pNjSXZ064ulhz8nPjtcREMBgAuhSd76M/Psw+s8KABQBVCCATd+AugpGycSc3FysW7MCGzaswqdffHlB7XTWpo6OhthUdbhc4nwdkXPdd/BTA0QHgs4y0wGUFkBJ+Z39t33bv7ilZQvUrF0bVDY/lXJKmkLF6lq1aomSfr369W1pApciSpmdlY1HHnoQlauE4Y7O90j/idDjOQAAXe2BY8EMlGkQgCUf4xMT0feJh9Gnf3881KvXucx30e+72vm46AZZFzijBThOkpOTcXD/fkREbMfB/QeQkpwsuiN+fr4oH1IB1153rcyR+X/Mxf59+2Vsli5dRuaTXns4r3SaCX/mOXrdUWtOngh08l7JyYky9xs2aoR+AwagUeMmbl1/rsbud8cc5Fjp0KYNDh08iHLlysnaRJYV11ats5KaegqJiQkYPW4cliz+G9/PmoXalSojyEPl/1fx80MlANW9PJEcfRQrAgJx90svoXOXrldjN7n0mS0AwAIAihxQFgBQ2CzutIcFALh0TbMu5kYL0BF6rkULDPLwAGXmzJUA9G0dmQBaE0Dn/LMCgAYCdMk5fY4ZABBHz1T+j59/NicHH65dh7Dqzkfpz2UO88YnPS0N7VrdJiXgzjcHWjt9ZjCA99YAgHbItdOlz6NS9sxZX6N1m9svalNLFsJD3buj/Z33IKRiJbGd7dlMFRs0E4AUfmEESPk/LQ6nov+26gXa/nl58rcvPv8EnTvfgQ6dOl1UW8/UJ9omyUnJiIqKREx0DE7ExYn+BI9SpUtLikeVqlWkfB9ril8IYGK+P++5ZPFiPPzA/cL+sFcEKGmLNhKkWbd2jbzHCBbpyLwvhRcpjpmWnia/t779dtzb/T40b9lSwIGLbdvZ7LRm1So8P3YcRo6dKIATHStV4pFAgFHu0aj0oIABu9gjyz1KPxch9Md0j9TUdMTFJ2Dw00/g13nzbGKC55pLF/q+O5yPC22L9bnTLaDBoSORh7FwwQKsWbVaorUVQiqgXLnyCAwuJQKuudlZSE1JQtyJOBw6dBBxx44hIDAIpUuXtlXWkPXHlGokzr+RhiTrDgFIowlc01iphelHSUmJIKOgbNmy6HZvd/To2VPWAx7ummdX01hwxxyMP3kS9a+9FuXKlkUJSfsIsKVZEQxgv8XFHRcQ/PkJE/D21Dew7d/tCAmpIGsOgfhSAf4I9PFBSR9fHD14ACWrh2HQuOfQoGHDq6l73PKsFgBgAQAWAODE1LIAACeMZJ1yxVuAG7JO9ephZGwMMnNyzihdqZ1PzQQwO/ha+V8DATryL5s/k9OqAQBeQ6jaeXmYHB6OeX8vsUUPXGFw88aH99m5PQKtWzZHlarVLkjoTtPtSXnlZpWb3ZQUOrRRhTaqfN6jR6Pw4cefSDkjVxxvTJ6MTRu34KFH+56WK2sGKERvwXD8CQDoyL9UMZAKBvbosFRaoEq3nx9GDx+I/8393eWCeLptsTExeOnFF7Fi6VIRbGzUuBmuqXM9/IOCBA1KSozHvj07sXXzP2Dk6MGePTHwmSGi+XChUXd+jukT9etcA1+/EuL0c+PJahG0Czenula5Es8znGctWmmkrvC8U6dOISrqiLRtwNNPY8ToZy+4XWcbD2wzKz506nIvqoaFK/2GIio96NKPdgBA0f+VA6Z0NxydJ6FhZ2QjPSMDL780AVWqV8boMWPd6mS5w/lwxXyyrqEscPLkScyf+zv+WrgIJYNLoV79hqhTpw4qh1aUVBlfPz94enlL5ZacnCwQwDsWdxIHI49g+9aNOHhgn0gC0KnT0X6daqQZAfrVi5VgTGlgHI95ebkyR8kGIAjAkrRMB3h66FBUrVrVAgFcMFBdOQf1Wrx29Sp0bNsWda+9TqrhBAUF2hgA7G9+r8REH0X1GjUE0KFgJMFMrr0aLDBrRezatVPA1ZFjxqBixYpuXZNcYNLL/hIWAGABABYA4MQ0tQAAJ4xknXJVWIA5fR4ffYRmLMfn4LCbDWBmAmhlfy30p1X/bcCAKYrDSL/5YAlA0j9nZGSg7tixGOViZ8Rx48PNy8YN6/HIQw/By9PLJj7ldOd6eEiOI6NedCR1TfkdOyIkaqbzxk+dSsHQESMxaMgQ1+QyFhQIyNC+VStMmvIufIooaWhmJ4gjawABGgAQMUZbCoBd44Gb94htW7BsyZ/49qefVOTYhWXiIg8fxvvvvostmzajdZt2aNOuI6pWriJRa6YnEJhQOcOMWntKfvDeffsw9/f/YdOm9WjXvh2e6Ncf5cqXv6BNIe3yx2+/YdCAAcIw4AaU0X5FlzelR2iwxPZ3OtJ22Co3N0fSL1JSUrBnz26ULBmMia+8inYdOjg9fM51ItsasW0bHu7xICZNfkel2xgVC7Sgo4r2U/hPVXqwlX30U9UAqAWghABVqUrNBOC1Sb/Ozs5FSmoadu7aiWee7oPVG/5BcMmS52raBb/vSufjghthffA0CxD827tnD77+4nNEHj6CFi1a4aZmN6NKlarwDwhQ6UKGyKkeRyJ6ytShvHxkZGXi+LFYrN+4CcuX/iUCfzqtRmuP8Hc1fpUgoF5/tDYAxyTbkZOTIyAAwbUTJ+IElGjesgUGDx2GWrVrWyDAeYxfR5YaP2pb7V2wrmsA4N2pb+LliRNR+5q68nXBNSQoMEi+F9nXTO07GnUEnbt2EfbV8CHPIDS0koyF4OAgAQsIAIhWQG4u9u/fh/t6PIBBQ4ZKEMA6Ls4CFgBgAQAWAODEHLIAACeMZJ1yxVuAG7HdO3eideNG+CggAD6Mjpro5Y4GMDMB9AZDUgGMfH9uIHloIEBvRLRDwvx/RgkKfHzwTFYW1kfHuJyOXJTzUZCfj/j4eLRq0Vza51/CXzahzh7MIy9VimJy9lzHmJgY2bjm5GRLHvkvf8xDh44dnb2kU+dx40XV7WPH43Hb7XdImx0j446pChKJoxNoimzrNAUR5srPB3tp8FO9MX3GDKG5u5Jyu3DBfNzfrRteeeV13Nn1XqRnZsqGL6BECVWi0NsQrtMAgAEQ5ebmyfNxfLz34bv47KP38deyZUa0qbBA5dmMx2vk5uTgqf79seSvv1D7mjryfMrxZ0pEYRBARBR9/aSNqmyiyl0mEJCfr5wVlkzMzEwHKzOsWrkc48ZPwOChQ13mpLwwdiyOHo1Ft/sftvUvnX+2WfKspeSfaqOI/5n0AXyEAaCfSek9mPf8fAYKH2ZkZiEzMwuP9OqON999F42bNHFqDF7ISRYAcCFWc+9nOI4jtm/Hpx9/jJzsXHTu0g31690oEX+dr0+30QwiCYPIVvVEUfPz8/KRmp6OiB07MG/uL9i3b6+s4ToVwK4LoMavZgbYdEiMcqYaBKBAIOcVqeNxcXFocWtLDBk2HDWsknDnNSAcQQAtCurKuvA977sPq1evQqVKVWQt1QAAxSDZ1wTEyYIbNnIEDuw/gLfeeEOAAK5PuiILHX2OF83+6PfUADz0cK8LYuedl4GugpMtAMACACwAwImJbgEAThjJOuWqsAA3Yi+NH4+T097DnRSfOwsLQBvEEQiQSLMW/zPlydMRdTxE/C87G23efRe9H3/CpZFnDTjw1XHjI2kHx49j2ttvY/asWcIE4Oa3KKfa3Ga+X8LfX1gAWlGezjXp4evXr0XzFi3x8uTXUKfutS4fL2wzc+bv6tQJvfoORNUqYbZ7FCUKqNkIWovBJl5o9A0/TCdy4R//g6dXASa/OdVlGy/m9r7+6qtYvXotBg8ZJZF3RvepEE5xQjoGktMu5esUCKCcA1P5ugLlrLKO/Zq1qzDtvakYMGgQut17r3O2NQTNnnj0EURsj0ClSpWMe6hqCWYGgHZOpF1+JRQAYPyXlAmDTk/wSMrqUR/gVIqkf+zcuRMdOnXElDenmpwn55poPktHQ6lX0LptR1SqGm4TRNRlHO1VHnykGoCO/uvKAKr6gx0AsKd7qMptbDtp15lZ2SDI8vGMD1E9rDJ69+17/g128hMWAOCkoS7RaRxnrN/+0QcfIDcnD/c90BO1al4jgBfXY8XKsTNIhEmkU0rIKjFAJY0NS5pNdo6Iwf3w4/fYu3eXjE0NWCkWgJrzGnzTOiS27xACwSJ2moO0tHSZV8eOH0P8yRPo1Lkznhk2XHQ3rKMICxglGWk/rksx0dEg64osipzsbOkHpquFhYWhcrVqEnW/WJA3MyMDjW64Qa4TGBSMgAB/W0SfAAD7l7oOJ+NP4rXXX8fXX3yJhX8uQGhoZVnrdRqWfB/4+iI2NhZ+/n4YMny46OVYx8VbwAIALADAAgCcmEcWAOCEkaxTrhoLkIrZ6daWeGjfPoRSIO48nlw72tz02/L/TSXJHJ2BLd7e+D08HH8tX+HS3H/dZGecjy2bNmHQUwNwJDLSUIdXAkY6imLeLPFv3FCpevKl5Hxulvn3RQsXYN+RKCmHpcUBz8N0Tp3K+6xcvgwjh43A6OcmwdtHbarPdpijQTryJkwBALt2bMO8337E738uRBmKbrmIIvrJ9On48bvv8fykKVIqkRF/HbFWJetU9FqL19kj8goA0M8kToHk36cjOiYa3e/tgjfffgtdu3U763PzcwRlutzRASfiTiAkJMTGgvDxoUNCYT1FT9ZAgHL4CUr4SbtsecuGgrkZwBInOjNTHBXe559/1qNj5854Z9r75y0wKQCVdoBycnB35zvRb+AIybs2j0MBSlhb3ctL2c5IYxBbGg4X/+ZFFgBBAKPkI7tUj0cFAOQjm5TrrGysXLMKv86Zje9/nuPU+LuQk5yZgxdyXesz528BjrPY2Bh88eln2LN7Lx55rA9q1brGKCPK8U/BULtYqJenYr+o9CECYdSWsM9PtkCYMUwvyc3H3v378fXXMyX3m6CqAvcUAMBxatYIMM9x888EDzmnOLeoG5KanobHHn8cT/TrJ9Fi6yhsAa5F0UeP4u/Ff2HTxk1g+dCggEARUSUQkyOgSpowKwICA9CkWTO0a98e1WuEy9p3PodmmO3buwc3NWyI8PBaojfD/H+V2x8oIC+/R2KjowVUeva55/DsiOFISEiUSjh8n2KrwUHBNrYIwaNrrq2L0WPHSsrHub7TzqfNV+u5FgBgAQAWAODE7LcAACeMZJ1y1ViAX/Lr1qxB3/bt8IKPD4LOgx4vzozBGjCDAeJ4Oig6J/r44NPKlfHtwoWoXLmKW+zrjPPB5+Wmc/u//2LxooX4ZtYsxB07LnRXoYMzMkYnELDRw8kW4IaHAnVa8Xjpkr/x4YxPcGeXrm7dwLC9c3/7DS+MG4fBQ0cjtEpYkaUBzQY1gwD8mY7iulVLsGnjenw88zNUr17DJfbntcmomPHxJ3j2uZdks6fU61VE3SZcRwo7qeuGer0GAJQOgHIwzG1mmcLU1AwcjY7GkCH9MfOrr6VaxNk2iiz/t3jRIpQpU0760lYK0VuJ5XnLqz0FQNH/FQPArBHAvhcwy4HBIpHPzAwkJiYKhZU6EGOeG4dej/U+JzhBY5udHjI7Vq9aiT/nL8A/69dj0uR3wWc2n8P7C0hhtFnb1ZZvLfn/9vcJBBAEMLedKR90GLKzc0RrYf+B/RjQrxcORB11Sf8XdRFn5qDbbm5d2GYBNV4zpXzflzO/QI+evdG0aTNx+DUTR+aDjQFAHRHD8Zfxr4QlyQYoinGUm6tSdtauX4/Zsz6XvH4pW2kAAPb5pxgG5jmgQTBJK8jPR0ZmhlQHod7G4cOHUa58OTz73Di0vJVFaq1DO+JJSUmY9zsFHBciMDAYNWpeg/Cw6ggNDREHmxUYKLJIACDuxEkcjjyCQ4cOIC0tGc1btECXu+5GxdBQpw1akF8gggJzfvoRfR97DHWvvV7GggYA+L3INYgAAFkIjZs1we1t2+LpJwcIC4FrK0ECnicCk76+ss7v3bsH7Tq0x6ixY1GqlKr+YB0XZwELALAAAAsAcGIOWQCAE0ayTrmqLMAv5QV//IFXHu+Np/LyUCqXyQAmMaFzWKNQmTp9LkORjDwXFOCotzfe8/fHzB9/QsvbbnObw+ys86E3VGwfI8779+7Fls2bJU+WETMqU5OOvmHdWqmFTcdW0xi5kVGq/0dx3fXX4b3p090+VtjepX8vxsTx49GqdQfc2LiZqNzrSHKRjphB3U1NScb83+fgVEoSPp45E1UMpe2LbnRBAaKjo9Hj3nswcMizKFO2vDgAOkdd0/6V469K2fkxBUCi1yp3XUcbaU/dJxoIyMrOQVJKKpYuWYyJE8eJeB3FGB0Pnv/dN99g5LChImhmjvKrNAOdcqAcEbNSuQIBSsDXjxR7JRRIAKAoRX3eV2kCpCMhIV5AgBUrlmHewkVoetNNNhDDDGawbTyP4lgH9u3H1i2bsXXLViQnJqJmrdpo3boNGja5BXsPHi4kHqltoMs82lMBSPlXQIY8B5/HLGxoCLlp9oKqwU7RtVwBvaKjj+KhB7oiNiHxorv/TBdwdg66rQHWhcUCHEOk/r/x2mSUD6mIBx/uLWNHi0oWKhtqiIWKQKcR8RctES9DF8CDFSYKG1b0JXKZXpKF7378CSuXLrRpCpBZYwYANBNJvlOMC5kBP4rCpaenCRMgISFB2D8dOt6BEaNGo0zZsld1j+o1ng72zBmfIOpIFBo3aopmzW5B1WrVhZUmwJ9oNmhGFUTvJSM9FdHRUfjnn43YsGEdypYvi569HsF1N9xwVrFa81rM/ho9fDhmffWVAMdck/hdyO9BOvfsZ4KMhw4fQp/+/WTtfHbESFQLC5P3lPOvBAD5PZCekS5gQc9HHsHAwYNdI5p7VY8Q9fAWAGABABYA4MRCYAEAThjJOuWqswC/xJcuXowh93XHKG9vhObmIse06zubQKDZWBoMyAPg5+mJnV5e+K5cOfxv8WKEVa/hNuffDFicr/iR3mSZN6eMnt12802SO80NLTdaWgdASsh5eeHwoQOSzqDE15wXq7uQwcU2MnI85dVXMffX39C127245ba2EkExAwHcBDIydzIuFr/99B02bFgr+er39+hx/lUQztHQp/r3Q8UKVdH45paGIr3KVadzz/r1mgWgc9Y11V6J1xUuXyftNrFPxNnOzEZaegYmvTQBDRvcgL4DBhRuEan/qadw2803i6PPPjADAIqCrCP/dhFAMwhAcIeRMwUAeNnSLM4EAjDSSUeFOa8ULvMr4Ydf582ztYt9cfTIEfz55wL8/MMPIhIZHl4T7Tp2Rbs2bVHnmuooGRwELy8/5OYRUMjEgiXLigQA9PPo9lJPQSn/20XWuPnX9H8t6KbZC2yL1gFgGgCVt8eMHowde/ddyBB06jMWAOCUmdx7UgFAgb3ff/sNX37+BZ56ehiqVg2TMVaihJ+ao95qnorz6Mn/jPbb6f8y/j2Z2lU0C4APwAoTefkFiDwajQ+mTUVa6ilJ7VJMG6XzIWuloamhx6VjmhXHqKoKkIq0NDqtR+WzQ0YMR+eud7l9bXVvZ1z41fX8PXhgP96ZOlXSLrp0vRc33thAIv6KWaGEP6XkqwHgaAFHsjhI0UtLT8W2bdvx22+/IC0jDX3690eDhg1Pd74NfQHd4pMnToD0/yFPDxLmk43SH8TSqsHS1+xT9t22bf+iSbOmSElOxpbNW1CxYqgwTUj/Z7UApsoRAJDSjxkZeIr6Lt27X7hxrE8WsoAFAFgAgAUAOLEoWACAE0ayTrkqLcANBynJz44cjlr/bkN75r+TRmyU7zsXCFBAR7igQOj/8R4e+MvTE7mtWmPiG2/g2uuuc7tNXeF8mCNTY0eNwg/ffYuyZcsV0gHQatcbNqzHwiVLzotWeTFG0I7+tn//xY/ffYedOyKQnpYBvxIB4oiSspmZQfZCFsqHlEfzlrei12OPycZNABIXgRRsx79bt+LB++7Dy1PeUw60kesvecDiUBsUe3NKgJ+v5K9rFoByEArrAGj7EMRg5PpUarpUcXj66b74bd4fUrJMH2zH5JdfxhczZ0qkSYuN2dX+ldNvv59KAVDggwIhCO5o6rJS1PcRcKeoNADel9FKXcecUcvNmzZi6KiRSEtNw47t2xERsR2ZGZm4//4eaNGiBRo0bIKQ8uXh7cW9uAdIndYRNo5XMh0WLFkuUbSiqNZaSE3Rtb3ErjaQw3gGXf1BgxaFAADma7PMZ0EBVq1eiYhtGzBt+kcXMwzP+llXzEG3Ne4qujA1Tli6LS/PAz0f6SNP7u+v0l2U86/TR4zUEQ0CSDlJo6Sk6Wd+XpcF5M+6SkZWdq5oBcyaPRvL/v5T0qTU3LKzAPS81EwARwCAY5MMFbJrCACQNXP48CHc0amT5ImXNtavq6j75FFpl9iYaLwyaRKyM3PwyKN9ULN2HVlDlT6DBlh0uoZicCghU1XCUa37ELYGAcCvv/5CUi76Dxwo38mOqU5c3w7s24e/Fy/GmlUrkZiUhMhDh236NwRM/f0DbBF9Xl+xi6IlDYRaDmw3Hf6AADv9XwsARkUdkRKvI8eMQePGjV2iQ3O1jYuintcCACwAwAIAnFgJLADACSNZp1y1FtDOySuTJuKdyZPRu0QJdOAOgrnEBAPo4JuF2wxqtI+nJ0oUFCDV1xfzs7Iwz8MDr02bhscef+KSRMhlo2P02vkyAIrqbNph/769aHVLc1SqXFmiHaQycoNLOiM3ThQz6t7jfqll7Crn2pmBR3V6KtVrh5RCUEmJiUJfJ03evGG2pTs4c+HzOGfkkCESxW7RpoNEmXWZPzNdnSwAs3K9AgXsLAEVHbQLj5kZGGy3jpCfSkvHqJHPoGu3rujZq5eNbn8sNhbX1gxHeM1asum0i47ZlfEJADimBZiFAJV6eQmbECDbLxUUdFlL0qMNu0ipQqMqAKmsjHZRfTsiYhtq174G1aqFgWUjy5QugylTXkVWNiSqWkhQUCj5eQIk0Pnn65aIHUhNSytyDOn+s6UvGGJ/GgxwFFrT5Th1Vyo75glzYPr7U9GlW1fRrXDX4co56K42XunX5RjduGEDXnz+BXR/4GHUq99QHpnlJH0NwUsfAcZUSomMUWECGDRyoZIrMUmdEiAOpQlAFDBS0gDyRSdgy/YIfPjeVKUvIAwVBQA6XtecDqCdXCnfyfmQpVgABNiOHIkU+v+oMWMkbexqO2hf5vJPnzYNa1evwaBnRojzz0i/Zllp5o/qp9OrNwgDwAASCNjwe3HPnt344IP3UKVaVRFaDK1Uydav+/ftwy9z5mDDunUiyEhAhpF+JTDoaxsfGkDVjCO2lSAjAQB+ht9FWdlZshby85r+z7HAezRo1BDPTRiP0NBKFgDgooFtAQAWAGABAE5MJgsAcMJI1ilXvQX4pX5w/3789usvWPzTT8jauRPVCgpQ09MTpT09oeOw6R4eiMvLQ2R+Po4UFKDyrbeibffu6HzXXSL2dykdY1c7H9zUtGzWVNIAuMlSaQClZFPD37lZ3bp1MyL27pMcd1eo6p/PwDPnapo/p/PQ3WF7fc/OHdqj71PDhT7MjaWI1jFKraP/jLT7UgjQrgugwQG7CJmKYCmq++kOBqPlLAuYkpqGNWtW4tNP3se8RYvkHjymv/8+Jr/yMsqXD7FF1c0OsWICaAFAdS87O8AODIh2gY+vtFfl2Bu0aAMEIODFg6wE6kYw4sUo2qmUFPm7OeLu4eGJMmXL4e23XkdujkrH4PihyB/F+OR/To78zg0zX08mJCApOfmMAADvYUtvIABgsAG0AyAAhy2PWwmu6UNvzjmWBw14DN/9/DPq1K17PsPsvM519Rw8r5tbJ4sFsjIzsWDePHww7QM8M2KsCJgyfUS0OESIUznoigXAsaPmCeeyctANBoDtZ1UOUMahdirzC4T+r2eGyhkAACAASURBVMZXvszR1ydPFH0MRns5JimqqrUAzOCC47qkAQDlQKYJRZxaAMePH8Ojjz+OAQMHwofr61Vy6Dm7bs1qvDDuOTz+xFNo0fI20IXX66lK39D9pgAA1W92AUcNANBsXLoUEwhYtnIFZnzyIXo99gju6NhJwJcF8/7Ab7/8gr179grIqSj+AdKXdmZVYZDI3LfSpxR1zMuT70UKOvJ+BIE0AMC17sD+fejUpTOeHfecqiBgHS6xgAUAmMzoLifPXddVC6v64i7IZ/as6w53Xddq8+l9FFShqdA8rcOywJVgAe3scUNA4Z4F8+dh2ZIlUoYoPS1NHpE5ftXDw9GhQwd06txFasC70wE9m13d4XxMGv8C/jdnjjiGZABoHQCtaPzbr//DinXrUa9ePVtU/kro+7M9Azd499/dDcPGvChRKu0A22j1Og3AcKhtjr8BDqiou6Ig6+gjX3U+q9qwKsdZBMIys5CQmITHenXH/L/+QtlyVPr3RK8HHsCePXtsFHd+Tgn/Keq/rgagHf9CufNybw0KKGdFqgEYUVFbTrRX4dJZebm5orSdkZkpYpFsnxYx1POF5RqnTJmK3LwC5FKAj85+drYCAbTzb/xOdX4V/cySDfSZQBudmqKfTwl/eRm13O053KQFOx68555dO/D5p+9j+dp1SrnbTYc75qCbmnpFXpbjhBT672bNwpIly9DvqaHynIz+61KcKvVFMXGU0KR9Lqq5fDoIoIP/Kg2A6v2qHKAWA/T28sQ7772FbVs3ifNoT7HhPez6HJpZYza+1qkgAMBKGwQAyALYt28vWrdpgzHPP2/7XrkiO83hodiHjKKPGjYMXj7+eHrQMFljBLwRZoXqP13CUeX8a/q/SgcQAUeH9URSLXLyZA16792pOJlwAnd3uwfLly3FsqVLkZiQaCvvp9cIHe3X645aFxUIqfVItBaB/h7Qmg7sS/Yp/861VUQeExPw2BOP4xGjeoo7QOqrYYw4PqMFAJgs4i6n113XtZzpwsO5ONpZnCELALga196r4pm1A8INPinFRPe1w0UHy/a+i/LML8SornY++Ezz5s5Fn8ceRVhYdZQo4Y/g4CBhATAlgBufXbt2oHefPhjw9KALaXKx+wxtQp2I99/7AA8+0kei4bqcl1at1ywArTTuqA+gI49ayV5vYM35qDZaKZXGM7NEh2LQ00/g9bffQt2618r4q1+3juSZ0oHWoIFtg2qKajK6ebZUABu9XkdFfX2EaqtTFMybVN6XEU867IxW8vm1A8N28H3+/vTQZ1G1chUpv8dNMDfd+mc6TpKn6+EhwmlRhw+KQGPlajUKlUM0Dw4z20NTfgUAMKjbKgJYON2An+e9Avz98fKL4zBsxFC07dDBrawcV8/BYjdB/uMGc5wcP3ZM2DFxcfHo3uMRGXv+Ev1X/30JchkggJqjivWiHEo1jrSwqWYE0OkX59/oYEaShVYuTmUuAvx98cWsWVj851zR42AajdYZsANy9tQafX3OFQX25SI3N0fmFf/zOyby8CFUC6uG0WPHoSHzxV2oY/Ifd9MZby+pFQUFksIxoG8/jJvwKmrXqi22V31n6JbYhEDtaRuSBsA+MjEBCqXria5KnvTN9ojtePXVSbL+xERHi0NfslQpofprtpFeF+2gqgZXCZj62lI9HMVH+Xm1TlIvhf2ZKb9TSPDkyRPo+egjeKJvP/kOtQAA14xECwCwAIAiR1JxdKaLY5stAMA1C5l1lcvfAtrZ1y29XL7EXe188DmZC1mvbh0pgcQNGOm0ZAFwk8uNEZ071mD/cvbsy7/jXNBC2uSzTz5GRMQetG7XybYp12NCawHoVy0GaNMIMMrWaWE+xQJQont8NTsYdPppX6YBkFj12isv4rG+vXHzLc1Ff6HVLTcjpEJFm9Os26Aj4/YUAEX9VxF/ezUADRZoKquiLauNLa9Biq1spimHbhz5BfnIy81TaQAZ6bKp1ZtdMha46aV4YcPGzST/mmXS+Bzi4ORkIykhHrExR3Ho4AFERx1Gdk4WSgaXFNGzseNfhZ9/oGICFNFXjvNOt9+RXs3PmtMSjh45jAXz5uCHOf9zwQg4+yVcPQfd3uAr7AYcI0ejovDW66/Dw9MHHbt2R2ZGhjhbogEgIoCs0qFSXjjGCQjY5sAZQACaic6luTgs76XEOnMQ6F8CP/36K+b+8oNQu/meTlXRzBs1Xu2MGs0UKygw5ofoYmQLW4bAwPHjx+V2Q4cPR5e7777CeqroxxFAJTsbb7/5JtavWYdnn5ukQLwS1Ckx+k/YG4aYqam/bGkARuqGBgL0aiL9Rd2GnDzkIx+TX3sJP//8oyrVx7Q2fs5Y98zsKDMAoEVUhS1lKklqFng0M6K0aCrXSqYFUCywZKmSUongzi6dJc3AOi7eAhYAYAEAFgDgxDxyJ7hgMQCc6ADrFMsCbrKAO5wPbkRbt2iOE3EnRNmYZfd0SUBujEr4+2PlimXYsmOnbK6v9IObyJcmTEBmdgGa3tyykKPJZ9eq9Tq6rwWrbPXrDQBAatgbtewJoIhzQMfXEDek0CEFJ4VCn5Mj1/1w+jR0urMdbm/XHr//+guGDRqMUqVL20yuo2fiEAs9Xjn8RekCaC2A00EAu24Ac6IZEdUCaHJ95j5TEDM7W5z9mJgYoSyr6D+jmGTGqIjmgMEjERgQgK2b/8H6tasQdSQSIRVC0LVbN8m9rV2njtClubF//913sHjRYgwcOkaurW3pOJ7MTBsb4GFEbEVskJt4rVlAACU7C0/16YkFi/9GoyZN3B5xc8ccvNLnlCufj2Mi6sgRvDl5Mnz9AtDhzm5IS0+XMeZfooRRAlDpAYgWgJHyUigdR497oZCTDaDmdVFALx1KjntWGPjlt1/x65zvJeeboIBeC8wAm04B4HX1odg+nDvUyVCMGc4xpjIkJibgyYED8dgTT5ymWO9Ku10u16ItqC3y4P334aabWqLjnXdL6hD7zq7hoEAcpeWg0qhoTxFU1VoAGgTQ/caKgIZeAwEFapFM//A9zJs3V/rXJtZoAACOfSagqMHqUClcqsyrFlTVrAEze0QBDvnSl6rM4ykBTI8ejUK5cuXw1OBB6HBHR/j6+V0u5i+27bAAAAsAsAAAJ6avBQA4YSTrFMsCxdAC7nA+uImhszl00GCULVtWKOelSpUUJoCmMG7dshmTXnsVXe/u5nYH67/uFtrj5YkTkZaejZuatzptU873tcNtjvqb80Xt1H9TDXtG/81K40IxzhcqMB0DbjCnf/Q+unTtiDZt2+K1l1/CZx9/guCSJQu1QYMANmq8qQqA0htQdcnPxAQw01915Ettrj2lPWZnhe1KSkqSuuU8uNFVYECOODFVq1VDnTp1xNFv3LQpGjVqLCUj7U6Qh429kJ+fh6f69YdfiSC079RVInXOMmt0eoAGDWQeeHigIC8XM6a/i4d6PYRHez/u9PUuZoy5Yw5eTHuuts9yLJDS/e5bbyEjIxtd7+khFSYk599XleE0l+iUSgCGKKASlTRyvG2CgBoAUK+nA1Ic93RQ/fDDjz9g/rxfBdTiPLA5hYZWhTmP3Dy26ZAKi0bSAJQ4Jn+nojzn1uN9+2Dg4GfE2bzSD83g6Hj77Rg59kXUqEn6vydKsO8MHQdqADD67ievSgxQO94aBLClbrCagwEC0M4EMPm66K9F+GbW5xKRV5VYjHQiG3BqYoUYzCgNANg0JHz9TJordoFAvQ6ZGUvsV7IAqB/DNZOMpxrh4Rg+ahRuuuWWqwLccefYtQAACwCwAAAnZpgFADhhJOsUywLF0ALucj6Yk1q3ZjjKlysvGy5qAOg0AG5y4uLikJufi0V/L7nihQD5vF9/8QU2bfwXt9/RuchRIvRfQ5lexKKYtyoRf5VvXAggMKnXO0YZzfnBjOi/MXkiBgwaiCbNmuHZ4cMx5+efhb7qqB2gHWKbSJ6UG1TOv3b8VXTy9HQADRzotmh6vflBdVRLUf/zhNoaGXkY8fEn0fr229H78SfQvGVLqXetD/NmuCjHnu9TWLNZwwa4rXU73PNAL6RnZNii+Weajo6MAK3HQGftpRdGoft992HCSy9dstnsrjl4yR6gmN+I4yH+5El89skniIjYhYd79xdHWjt4uiynAAG+qiJAIXFMEXjzgren4dAxuiz5/0UDADQXWS+kpM+YMR3r1q2WOVkIANAMFa1XYVTXMM8NxzmlhTE5r1j6c+iIEcK2uqIPOugAIrZtQ/e7u+HVN6chMChY+skMAFAMUAs3Kkq+t7CdzCCA0PmNlA2t3UBQkWvexo3/4KOPPsCe3TsVU8r0X6cAODIA9O+ylhvjhiwAc6qAOQ2A/WQGJvkzgR2KxqalpUqVB5Z6bNWmDQYPHSKlXK3jwi1gAQAWAGABAE7MHwsAcMJI1imWBYqhBdzhfOhNzH1334XIw5ES1VLOfzBKlSolGyAKYq1atRyrN/xzxatV0x7btm7FG1PeRM/H+tlEAM3DxeaAM9JuKO1rNgAjjKp8lRGJNwnZCXXdoLBLJN+IqtPJ5uZ25PCBeP+j6ahVuzbGjh6Fn77/XpgYZgBAbzx1e7RDr+93JhDAnE9vBgH0tbXTrhkGigmg2Al8pRjka2+8iXu7d7eBQDrH+Xwi+XScxo0ehYjtO9Hzsb6oGFrZZuMzAQfa6dfASsTWjfhz3m/oO6A/Hn7k0UsaOXXHHCyGS9F/2uS01FTM+eknfDPrGwwcMtrGJuE4Eeo4HTiT888SgUwF0KAd56c9Wq80MHSVjqIejHOBdd/fmDIJkZGRogGgWTuOc0k7iY7XMdPFNRjAdABGih/s2RPDRo264kXj9NqyYd069H38cbw05T2Zu9RrsFdxUNUcpAygUb1Bra1G6VIDbFFOv5qNOiWIzv+x48fw4YfvYfmyJUqnwQTKSJ8bjIKzaQCo8cMUANUG+9pqByGKGidcJwmmEwAgKBUbG4ukpEQ8OfAp9Oj5sKSOWMeFWcAjLnYDvy9dfnh4GOXpClxcns5N16UBrDbbh4G7bGHZ+fSpFli+kVUG0OUrkHVBywLOWcCdzscrEydi5qczpMY787o1C0DXvN6wYT2mTZ8u9PQr/eDG/K6OnTBs7EQphXc2x1ScUlPteu1kqJxS7VwY9NMi8ox1xQnSmEcN7Y8/lyxF6dKlRSRr+rRpp6UAaNvTidBRfPMm18wEUNF9LQxor4NeFADg2Kda7V/V1i7Azh0R+OKbb9DyttsuimqvwZPvZ8/G5FdekfrfLVq1l+c8Y4lZIlAAjsUcxaL5vyLuxHF89sWXuO6GGy75UHTnHLzkD1NMb0gq/Yrly/HiC+PxWJ+nEFKxkq1cZSEQwFQOkM6hzucWAEB0NFRVCSXOqcr/MU3HfHC88vwDB/fh1ZcnSJRX54s75oWb88PNa4YZVOO8NQMAkZGHcO9992HE6GcFcC0yD6GY9lNRIAhtwSorfR7rjZffmGbTUeD3DIEaMjaEAaBTOXwoxqdK8im9E9VXZgBA+k3A1QL8POdHfP3l50hOTrSVSnUU+dOCqfy7YxlA+RvTERxEAM0AqiOTSz8nn02LAp46lSJsgAMHDqB6jeoYOWYMmjZtesUz6Nw1VC0AwGRZdzm97rqu5UwXnhbF0c58AgsAcNfyZl3XssC5LeAu54Mb0nVr16LLHR0QHl5TcjEJAHBDyqgFc8RJ/76p+c14fsKL525oMT5DO6h333knHn1iILx9/QpRPc2bPfW9pjafKldV1a73NpwKe+kxFWTQufFm89D2FMHauH41Fi6ci9/mzZeI1rIlS9Cn92MoXbrMaQ6JuQ064qip/GZtAHvuq04R4AZaCZ/p88+0mTU7KrxfRMQ2LFu9BmHVq18UAGAGMOKOH8eihX/i808/kxradepejzp1rkVIxVDZhBN8iYk+IuDDoQP70ahxQ1HXvumW5sa4LKqWgHsHn7vmoHtbfWVdnXN07549eGXiJFSuWgOt294h6SSKraQ0OmxMAEPITWt0KBDAEOWkGKAxVzUTRtHK7QdLYgawAsCP3+Krr2aKRgrXRzPoZqaG6/lknlc6+s+ramYNgbWc3BxwDoSEhAiwytSfG+rVQ/mQkMKsFuJfl36ou3zQ6HSeHdu3o3u3bnht6gcSYeffGXWnEGDZ0qUQGBAojIz8vHxhSQl4o9ObjFQAJQyo1l7ig36+3ti9ZzfeeedNbN+21ba+aaFTDQII1d+kK2BOBdA/KxFAxSLRYqqaBeDMukkAmYKABAAoCnjo0EEReezTr5+IujrLmHJ5BxTjC1opAGYAwNNgLeS7mLXgpuvKRslN13bXda02n75aWFUAivEKajW92FvAXc4HN2CkZtcNr4EyZcrCz6+EpAFQDJCpADqytWfPbqxYt+6SUq7/q06b+MILiI05hju79Thj7XpHR1w2kHQo5JWbVirsqyijZgOYS+Bxc8tqANwQvjLpOTw1aCC63HWX/M5a580aNEBIhQoSMdTOgwYdyBLgBpX5+aSb6giVBiM0E0CBAN52wTIHAIDXc0wx4N+UPgGjlUqsb+/e3YjYu8+llSA02MKoGZ2CpUuWYNfOnUiIPyn3Z3SuQsVQNG7SBB3uuAOVq1QRe5pzby/1+HDXHLzUz1Gc78f+p9Da7K++wsI/F+GxvgPh7eNrGxdmEEByuk2K8jYnz9ACOA0AcFDvJ0vgVGoaXp44Fnv37BbgKTBQ6XKYnUF7frpS/3cEALTz6wis8e+pp04hLz9P5np4zXDUb9AAjZs0FRE5swaIvkZxdiD5DNFHj6JDm9YY8/xLKBcSKgAo+6lm9TCEVQmFj4+qNsMSoymn0oR1YWM2GSKOYntbFQfOynx8++0sfDv7a3G+FUBjAD0m8UfV//YUkKK0AHhtOwBAloBiJGjGhxnwcZxHfD62VwsCsjrAgf37UalKZYwb/wKaNG1mAQAXsPhYAIAFABQ5bCwAoLBZ3GkPCwC4gJXL+ohlARdZwJ3OBzcuz48Zg1/mzJFygNx4Mv+cLABuhrjpWb5sKf43dy5ubNDgiqYy0haRhw+hTYtb8ca7H8PL2PydbeOtnVKbQ2Eog9scA6GtKudAv2pqcFZmJt6YPAGLliwRBoF29imYR3orN5T6b9zY1qlTV/KFtaMRFXVEhBrN1H5dDUBFvlS0TAMBegOr8p7prKj39UHHX0ctCQDwCCoZhDm//e6ikVz4MtoOtIv8TPChCCeqKKDCLQ06y0XdOQcv9bMU5/tRmZ+55G9MnoL6DW9Cs5tbICs728YC0POM498mBGgId9rLcxqAnSmaTICJmgCcDkzPYVR63vy5+PSjaXJtUtX5n3NGM3oco8JnGqda9FOnAPA8pr4w/50ALPPFU5KTERAYiLAa1YWN1aBhQzRo2AiVq1SGt4+Pbc7/lyDYmcaNBiiKel+vLzyHZQDv7dpFmBvNbmmFzMwMVKlUCQ1uuBaBASUkFYjnZWXlICEpBckpKXJJsgX0+mpmAJCuzzXw3XffxKaNG+zaAFLuUYMAqr80A4AA7empAfa/SdoB0wC8FBtAAwVFgT72dVOVBdQCj+kZ6ciUfk0SFsCwkSPxUK9etrW7OM+/S912CwAwWdxdTp67riubDIsBYOtBd9nCnXaWTWCFppYGwKVe+az7WRYwLOBu54Pid3d37iw1jLnJ1ToAuhzg/v370PzWlnh96ltXfBSDG9DJL7+M2NgT6NC5m030y5nNr42OT8EqI1IlQIAhYMV+FLfayG1/d+qr6P1Ebzzw4INyeb25H9i/H1avXGVzasjKCAurLtEofR5FpxhlYu1pUk/NkUlNfzWzAxQgoaKX2kmis2MGJbTTrx3zkyfj0LtPHwwbOcr9c1FsYox0MVTBZZUX7e456H4DXzl3YDWAr7/8En//9Te693hYoslanE8/pS09x8gjl1QASQNQUWBRk/cyovmM/rNmvKeXOHJ0/KKiIvHhtLdw+PBBWRNtVHDjs45AgH1Ona4loOcTX9lOzmMCrEwp0POWc5isnsTEBAEFmA4QXrMm6l57LRo2boTrrrseZcqWLcQw+K961BGEOCsAYDSSszsrKxOvvTQJO3fsQZ8BQ+Dv54vGDeqhfNlSyMlVjChWXkhNzUBSyikBAASM8S8hfScVAQz9Bp5LAODvxQvx6acfIS7uuLwv/aD7VZx9lkY1iT8a5QCLEgO0sUSYPmKUCNSpAGaQVTMCzACArpzCfiSwQXYWGQ5MY2rbvh2GjhiJamFhV/z3p6vHpAUAWABAkWOqODrTxbHNFgDg6iXNup5lgfOzgFudj4ICJCcno1XzW+DD8keeXggODkKpUqWF9soNUHZONmKio7Bg8d/wkyjYFZCYemaPHolJSWjf6jYMGDQS5SuEiiPqDAtAb4TF8aajbXxOswFst6Qg1tqV+PnHb7Bx23YbzVQ79z9+/z2e7t8P1cKqo1KlSqhUqbI4JirvtUAcfzoJ/M/60+npabYcaDvwYI+AKUqsegb9Xzn+qh/1dc0myc/Pw7//bsXi5SvQsFGjK7vPnZiObp2DTtzfOsVuAc6FHREReHfqVOTlAZ263gv/wCAbCKDHs2a8qJJyqmRnIQDAEPK00faNEpqnUpLx3bdfY92alXK+vk6hKLAJCKCAINkDei4VZtUU2FKJ8gvyQSFDAqtcX3ltM71fMws4r7kmE+jgtavXqCEVQq6vVw8NGjRA9fBwpYWhbnjJU2M0AEAQklF9shcSEhMl6q2fh0yywKAgAZXJdqD98/PysH7dOjzz9NMYNfZFtGt9G0IrVrClQ+Xl5yMtLQvJp+j8n0JSSoqkAwQHBSIoINAu3mhE8fm99PVXM7Fg3m+qoggtYoCaqq90ZF+xAHQ1AM0CcEwD0E6+Fo20l5G0A0dnA3pE3yGHAECmaFPweclQYF+9MGkSbr7llqt+HT3fdcwCACwAwAIAnJg17gQXLAaAEx1gnWJZwE0WcLfzwY1Lj3vvwe5duyXaFRwcbGMBqE2QDzZsWId5ixaharVqbnrKy+ey3MQuX7oUw555BmPHvwpfP+dAD70xNm/qtTOgI+38PS42Gt9/MxOzvv8eFUNDHWj4BZjx0UeYNGE8WrS4VTQZ9PW00jQjTBoA4KvWCtAW1KwDVTNbbYTtAICi/ZvVtB0tTwE05tOWKOGHZWvWujT///Lp5fNribvn4Pm15io/myBYVhZWLluGz2bMQPmQSri1TXsEBAZJ6UpHUEtHbHUKgDh+BMMcAAC+n5KSjIXzf8eSvxeBIJhizeh5pBgD5lxwnbqj0gcMQM0sKFigmD3yT/Q1CgQAoMaKZhU4gouauUOHOD0tVQTlEuITEFwqWICAWrWvEb2A+vXriz6GVDO4RGBAelqasI727d2HQwcPIDYmVgCApOQk5GRna3ITAgID5DnLlCmHSpVDER4ejrrXXYf09Aw8/MADGPvci+hx/33w9fGFl7cnuOZkZGQjKSUVyadSkHIqFSmnTiEjMxPBgYEobZSmFcFVTw9Zk2JiYvDpJx9gy+Z/pF9knRTikGJ3aIdeV0ThOWJzEwvAnA7g+LMGjjQgoCsRmEVdzeCpBgCYkkIwhClcZDFEHTmCCZMm4u57770qdHRcuTpZAIAFAFgAgBMzygIAnDCSdYplgWJoAXc7H9w4zZzxCcaPew6VKlcWLQA6nkwF4CaOG58DB/ZhyPDh6P7AA8XQghfQ5IIC/PTD93hzyut4ZuRzCAwqabuIM2wAfbKZHsvPHYuOwluvv4SvZs9Gi1tvtTkNPC8pMRFvTpmCn3/4Ac1btLSlAPA9biZ15F8iTOnpQqml8++oLWCOUhXOU9YOjM7/L9ou3OBGRx/Fn4v/Rs3ata2olUmM3S01qS9geF71H6GIXmoq/lq0EN9+Mxtly1XEzc1vRdnyFcQ0jqAY/6ZKAFKk054jzvlBZgCPhPg4rFixDKuWL5G5pVNpNAhgf1WAgBkIEP/b+FtRfSPaGnl5cg5BVj+yrUyMBHHiHZhGGrjgvSTafioFCQkJojJfITQUderUwQ31bkCDRo1Rq1ZtlC1XthAbwJV6AXTyKdS5Yf16ozrHQZw4cQJ5uXnwK+FnE8zTzjHBSkbDszKzxBkvV76sABf00VkO8KGej6J6WHVUrhSKmrVqokyZ8jiVmo6E5GRxminAmJaeLqwOKU8bFGTKx/eQ9ImIf7fgyy9mIDLysI1NUUDtEhsL4HQxQHMVB62XUihFwKgOYaseYIhJ6t81oKpBJg0AaO2U3Nwc6SsyEvif63bE9m14avAgPN6nr7AhrmgGnYsXJgsAsAAACwBwYlJZAIATRrJOsSxQDC1wKQAAlqW68dq6qFy5CvxK+BssgJLyyiMtNRUpaafEKbxaNjC5OTmY/8cfGP/88xgwaDiqhoXbaMbObK71OXRGmK+6btVSLPl7IT6ZORP16tcvZEcqjT/xyCPw9w9AtWphtlGqKf90+hUAkC7Rf6G8FkH/NacKOAIBysFQQmdmwTKz48ENOmtpN2/ZEp99+dUFzRZH0OOCLnKZfcjdc/Aye9zi0RwKy506hSWLF+PXOXOQD09ce30DVK9ZSxT7RSOe0Xfjv34oiQQbteD5t4y0VByNisTGDWuwY/s2Jb5JNnmhlBldh74wg8ac3mOeR45zUzuI/LumlmuKuo4wm0vOFQUG6HQE0ssT4+Nx8uRJca6vqVtXIuw3NmyA+jc2EJYWQVxn1qhzdTSdWZZeXPr331i9cqX8zOuqUrFBch+tZcA26zZqMIRRcZb1JLOC4AUrH9SsVVtKIHKtIshcu/Y1uPHGRqhUJQwZWZlISk7BqbQ02xpHQUb+18CNgCi+vli9cgl++H42EhLibcKMNhaAibVhpvbbdFoMTYGiQBjNwCiKEWDWVTHbjusmGSMELLTjz3HE9uzauQOd7+qKwUOHCcB+tXx/nmtsOfO+dnvb+QAAIABJREFUBQBYAIAFADgxUywAwAkjWadYFiiGFrhUzkeXjncgOuqobOLMaQD8nZu1BQvmYUvEDlWW7UrWATDGCDdvLMv31htvCEPioV690bpdJ0kJMNP8HYeUYwrAsZijWPLXAuRmZ+D1t9/GNXXqyEcksp+djf/9/DNenvgiwsNroWLFUNlI8pDNc0aGOP6k/evcUgITjg5C4c2oKuGnHR+zI2P+WX9GVwPg+VRZZ6Txz7+XiAiZM/3smPogG18yE0SASwkX8tA05WI4BW3l2C0GwGXWe1SNz87G1i2b8fsvv+Dw4SMIDCqN6jXCBcwMDC4pqu7mMS6K7Tk5yMpIFSf64P692LMrAseOxdoi+47z2x7xJxBgr6Chfi6sryFj3QGc0wCAYuxQi8DLVjZU5aZ7wYdq9zpX3VCx1w6r2er6HF6TwoEnT54QvQCKBNa7sT6uueYa1LvxRlx73fWoUKGC3EfP4/MBBXjNlcuXY+7vv2Pzpo0SvS9btqx8N7CtvJY5oq4p9rZouegkqBQKzhvanICNthfPU0yBHJQrH4KmN7VErTp1kZGZJesery8MDa3hQPq+Ia7KyghLFs3HvD9+EXBap2LIulqIBaC1AMwpAVoY0BCEdIj6a2aHOeqvgQL9nh4P5nVWCwFS/I/PqssYUkS3SbOmGPnsGEnhcGZNvcxm2X/WHAsAsAAACwBwYvpZAIATRrJOsSxQDC1wqQCALz/7DFNee01EiwICAiUNQJcD5IZn/fq1GD5qNPr072/Pd73CgAC98acD+85bU/HO1Kmy4aUKP21CVen6DZuhXsOmRYrn8fNCKfX0RHTUYfzw7ZeSA/r5119LVF1HyDgMufnt8+ijWL92LVreepsNVOB7Sk1aif1p55+/myP8zmwkzc65fjZb1NLoO2oFaKeF+b3zFi5CoyZNzrlRNTsTMdFH8d3s2fjj97k4eiRSFLBJda4aFobu992H+3s8iAoVK9qAD2fafjlN1Us1By+nZy42bZEce4gS/LIlS7B+7TrExsSIonzF0CqoEFoJ/iX8hX5PcI3zKCkxCSfjYhAbE42TJ04gJzenUJUN7djZQbLCApoEFHjQuSW0pV4NoMtE5bfPPwXoaY0Cnn+6CJ0SmzOXnrPnnyvmgXne6HlM55TOJisIENBg/nnValVRr/6NuPb663Hd9ddLKg/X8kLXOEuljaNRUZj766/46YcfcOzYMSXmF1yyULURc1u1g0zHXBT7vfgcpOAr5gTtziojXPMoWsr1TadpsO1paakICi6Flq3bI6xGzUJVHfh5ub4AJd6SssHfFy34HX8vmi96EGZGk5mBpNM47HoAKg3KUQvAMerPnixM+1fpIzab68ou1B4wtB10mUcbEGAAtUeORAqYOm78eNxQr94519ViM+8uQUMtAMACACwAwImJZgEAThjJOsWyQDG0wKVyPrb9+y+6dOggjpqvr58tDYCKztz4cIMZFByM6TNmyEbW18/PRv/UDuT5RJgut66QKF1enkTk3576JlKSU0SFn46/bRNqRKG6P9RbKLCsmODvR4qqyukNDPDDvAULsWfHVonMkUEQHRONLnd1lXJ6ZE/wYC3z8c+NQ2ZGpuTvqvi4qifNzbEW+dMgACPztPmFOM7mDbG2uY6umfvrWGwsXnr1VfR58kkbpfZsfURBsB+++w7z586VXOAGjZpKubLQSpVRooS/sBtOnjiG7du3Y8vWzfD19cadXbvggR4Pwj8g4HLr/rO251LNwWJllMuwsXQwY6KjMf399wWQooYJnVeuZ9oRFXAtIxO5ebmGE6+ca/NccPy5KCBAO/6FwQBZCYUlwEP72JmZWUhLPSWOsY8vhVVV9NkebVYOs/q7vWydzbE21h0bxb4IMEBfjxoBpMUT2OAaXfsaVUHghnr1UaduXVSrVk3mnyNzR9vg0IED+O7b2fj9l18ln71s2XLCUKB6flHK+RoIoDAff+arLp9HG/Bv+vtBUeSzRMNE6ZiofHn+zLWuarUw3NG5G8qUC7EBomY2hlRXYeWapAQs+Ws+tm7ZVOS6aP6MEkElA8Ao+6gBAEMTQlcFMIMAZgBA6xqYdRpsrA9DfNAMAmggQJempJ5KSIUKePHll9GocePLcNZcvk2yAAALALAAACfmpwUAOGEk6xTLAsXQApfC+eCGifmZzZs2kc0b8zqpVE0WgFA+fXwkmvPnn/NEhIqbMG58y4eUxy0tWuDOOzuj1e1tUL58iGw69YavuJibz0/a5sihQ/H9t7NR/8aGtoigjw8354qeSzswT79L954iTlWhfHlUqhCCiiHlZAPv6+uJyW+8g5ijh2Vzy2gXI1wHDhzA4UMHMPfPhcIIeKpfP7Ruc7uwLXRUkBtHs+OvI/+shZ2UqPJnuUG+GJClqNQFbmaPRh3Bex9+iId6PXJOkIHXOBEXhwfuvVdAkHEvvIywqtUkaieUXR8f+Er1CBW1U06BN3bu2YcxowZLasCX38xGufLlC0XuLuexcinm4OX8/MWhbRyXdCRXrViBTz78EBEREQIA0GmU+Z2Xp2jlRnUMMgLMgJgjuHYmEMC8ttkj6poFUDhKz/c5/3NzsyXvnYAAUw1ycnJFAZ9gAKPauoqAcvjNjjZV61lWVEW9lXNtFzEsKqVHR7g5H0m5P3EiDklJSeKEXnvddah/Y31cf0M91KxdCyEhFQop00cePozPP/0Uv//6Kzw8vFCqFKP+VNU/PUXBzACQOe/rq8otGpVjzOkBtBnbpZ1jxXDKkPZRzJGvLL9IBkHLW1uLHgDvGRgUDE8vlYJGYcbUlCQQqDy4f4/oNhBktKEtDoO0MONJpwAoAcdC0X1TVQCzaOppDABjvBRlcwX2KL0Jruf6OXluTEw0yoeECADQuEmT4jCVLps2WgCABQBYAIAT09ECAJwwknWKZYFiaIFL5Xxw0/JU/374e+EiUSumQBMBAFK59eaYVE5N69SbHV0POjklCWXKlMXt7dvhyacGiuBRsTgKChAdHY1+vR9D5OFIKc2no3CSq2tE5PSGt2SpUuh0dw8bABAaEoKQcqVBoIDH5DffwKmkBJXjn5MjTglBk7i4Y9izZzcC/ANErMtPtATy5TOOKv9K6C9L/h4bG4NxL7yAKlWqYsLzz8nmkuBMUZF9Z+ytP8cNbnx8PCpUCMFrb7yJ29u2FWfkXMcvc37GxPHjMXDQSDRpepPN4S/h5ydiXXRq/MQR0Dm2KrpKCnBaegbmL5iHj6e/izffeQc3N29+TsDhXO25FO9fqjl4KZ7lSrwHx1dWZiZWr1qFae+8g21bt4Lz1O6Qestc4lpljnw7w6hxBghQoIAS2NSHRNTzgazsTDRt1lRU4DMyM7Bi+XLs3rkLR48eRXJSkgAS1CnQIKtyQhXtXekDeNsE8IQC700w1lTb3qQXUOh5KMpnvMfoemJSogB32VlZqFEzHDc2aIB6NzYQUICsAJ7zzVdfYdZXXwEFHihZKtjGfJLqCdIOOzvBDEboyL9iASgQwKwJYAZN1FqQL4AhnX8KBCYnJwtjKi0tHaVLl0LpMmXEaQY8kZqaDgofpqeeQvzJ40iIjxenPygwSNaas62Duu+U027WAbDbV+xtAgHYVjN4UVTevznlwDyftOMvgFNurlyHaVXVw2vghRcnnib+eiXORVc+kwUAWACABQA4MaMsAMAJI1mnWBYohha4FM4HNyyMynw5cyZefWkSKleuKs6/Vnjmhs5RFKkogSo6u7t37URSUiJGjxuHB3s+LMJR5mjb5dQFfG6WuHr8kV44dOgwSgYHG5trnY9rBwC0M1GuXHm063yvAAAVQ0JQoVw5VChfBh6eHsjOysHrU19Hfm62PCZreefl5kpknzbhhpcpBaT7a8qtovwrdX/FGkgXZ4W/85yPP/sUt7VuIz/TtgP790fkoUMSHdP02vO1qdwzPU3Ewj6Z+blTYA1tRb2CIU8PwsRX3kSpUqUl6scxQodfypv5+YJAgJ9Bc/b2ZvTSXiOdUdj09Cxsj4hAv7698OkXn+OWFi0vexDgUszB8+1D63xlAQHasrOxaeNGfPzhh/hnwz8yDjV9nuOT45Tzh4JxGRmZKlprzEFn7ejIvHF0PM3Ot0o3YNQ6C9ddf52UUG19e1tpA+c3afbr1q7Fxg0bcPDAfsTFxUm7uKaSPSOsAGPe6HVXVwnQQIEjHV8DlLod5vboawjTKzUVJ+NPIjEhASX8/XH9DTeIY0qG0YL585AQn4jSpUsLmGEW9KPzb76nrmag7UwbawBA29uc6qD7SrdLQJusLKSmnhIxQ1YJiIo6Iuvo3d3uERBg5Yrl+HfzFlkL2VauMfxeInOBjAACmGdLjTIznnQal7KrAlnMlRc0CMBsLM24cHT+zeJ/RTFGNLihgQBe//Dhw2jctDGeHTsOtevUuezXOmfnw6U4zwIALADAAgCcmGkWAOCEkaxTLAsUQwu42/kQ6mxaGgb064c1q1aialWWkQq0bfb0Js786uOj8j2ZG6rpq4xmU3hLqJqpqThwYL+kts/84ivUb9jgstv48LnpEHS/+y7EHI1GcMlShtOgnH61oVY/mwEQbm7vebC3gAWM/lcoXw7ly5UBGaLxCcl45+3XT3PMNRMgOTlJNrukJnMDKcr+Ri6sov+ni3NC7YBbW9+Gt6d9IDoEjpvmdavXYMprr4gDwRSNsuXKyzkEHKhjUNTB61LHgRHArt26YdCQIWjQsJHN0Tjb1OBnd+/ahbs63oGJr76FipWqiKMvzv4ZAABfggBG3q0GO3gPbo5PpWYICDBq1GD8tXQpAgIJily+h7vn4OX75Jd3yzTLZvu2bfhy5uc4fChSRV2PHJa1ScamAAB+MufIYEpMSETKqRQB5swhe2fYANqJ5av5fDMYQCeRTilBNlb8GDh4MDp26iTzjGKF5rlMnRHWiV+9aiW2bt6MI0eOICkhUUQ0NeBo1gqwVRCQiLzSEjCzAXRUXv/NEQzQDi0/xzWJqQHUCjiVekrK9bF9ZH4xX1479hINL4IBoFOi9KsZAHD8zjA/s9luOu2JKQBkAhyJOiLrU5e77hKnP2LbNpw4cUL6sHRpVYGA6wrvyb9HH42S5zgbwGwGATRobQYBbKKAwrwwyjwajAD2c2H7q7QRbUfz7OCz6HuZAQB+D3bu2gXPDBt+1VTQcdWqYQEAFgBgAQBOzCYLAHDCSNYplgWKoQXc6Xxww7Jn9y70f/xxxJ+MR6XKVWxRH/Mmzvwzqes659NOlVRRFW58FNVWObYxMTHYvv1fTHlzKh7p3fuyAgH47G9OnowZH38k2gVEK8xO/+k/K1CAkfyq1Wrg/oceRfWq1RBaMQRlSgeBQl+zv/tOyooVFZmnXQiM0AmnbXgo8Ss6/qT8ZxuCWGno8VBPPDdhgmgEFBVpEmc/NxdbNm/GL/+bg+1b/8W+ffuQlZmB0mXKSv9w08zPU7OA/bRq5XIMfOYZ9Hy4F2pdc41ySETLwcRbPsP8YL/2fexRXF+/Gerd2FBydSXqb0RXWZfbkQGgIoR2BoAZBGAOdGp6Br6Z9SXWrFuJL2Z9Y9NcuBynqDvn4OX4vMWhTZpmvWvnTslbP348Hi1btcXuHf9iw7pVNuef65UGAvjKqDPV8pOTEm26AGdy7M9lB7Nzqc5lzn+2aKTcUL8++j75JNp16HCaqKbjvOPaEHP0KDZv3oS1q9dgR8R2AQFTU9MoKXiacCDnkg2UNNe0Z9pNEWJ92rE1Axe8hhYVlBSBxESJwtM+Cvg0/TfdwwyGapBAfx8oHQADHDZAA3PUXNvTnIZBqjxTpFh+lG2IjDws6yIBVrKtSpUurdLQDAFAifh7egpziwJ7rHpwJgDAfB+z466EAVVagGgcGM6//j5Tv9tFGrXDz1fH/+Zn0pUN+Co/e3hg3549GPjMYPTp30/AFWfW23ONu6vlfQsAsAAACwBwYrZbAIATRrJOsSxQDC3gLueDG5R/t2xBp3ZtUSO8phLMMnI8Vf62yvfkJlFv+nSUhzmrpIRqgTxzHWbZTOfnS2mn5OQUiWpv/GcDBg8bJlTYy2EDxGffvHEjunS8QxgPKmKmHHx7iS6K1zHaVNgOVNgmsMGoe+vWbVHnunoCeGzesBZ5+bkIrRha5ChjdJ7RLUa7NBOAbAA6/3QasrKzEBUZKUKBrdq0Ue7EOZxzXRaQUX9Sirt26oiaNWsJg4Nlv3QaB89bu2YV1m3ZKn9nvzp7cBM9/4+5eP21KRg5dqJstv1I/afTbwAA+mc6WKyIUMJPOQE+PoYCt0lwTdOj09IzkZCYhPbtWooAYYeOHc/5vM622dXnuWsOurqdV9P16Age2L9fnP+9u/eiY5duqFw1DJv/WYvVK5YIG8k/wB9+vooFoPPSNRBFMc5jx2NVXruhfaEd+nMBY+b35XpGnXs68gGBAWjRsqXk/De96aZzdonjvejQ7t2zB6tXrpQ5ffjQISQkJsraoddhtU7RQbXT9O30fK5XLHVnrzbgmL7luK7wfdqTDjVBAMf0AqVDYF8HzWkJp4MAfrZyhhpgcAQBzIwJle6kdFIIRGgxUa09o0X1zJ9h+6kLQPFSsrjOxQAwg4/KmTcDAHYQwDHarwACgxWgS/+ZyqY6skAktcT0n6AuRQBffOkl3PfAA6L1YB3OW8ACACwAwAIAnJgvFgDghJGsUywLFEMLuMP54CaF5bK639VVNsp0GM2Ob1EAgAYC/Pz8xTG25YB6eyuxKFOuN81MGmtmRroIPDGys2XLZjw/YQKe6NfvP3X0+OzcZHfr3FnE/7TOgdrU6k2unWJr3kzTBgQ2IiMjJZoTEBAgpQBpP36eDjeFEM8kEiWpABnpEr0iEECBP74SVGjYqBHemfa+1Ow+34ObZkaaWt7UDOE1awmYwxx9Ovv6+ZYvW4LV/2yUMo/OgAsC5Bj51Xd3vhMdOt2N8NrXirAYN7IaBOCraAEYgIDoAMjf9BgxNtAO9dGzsnORmpaOFatXYdGfv+HDTz4538e+ZOe7Yw5essYX4xudyREnoHUkMhJfff45tm7egvad7kJYjVriiKckxmPV8r9xJPKgsF+0Or2ek3wlYHf40GGkZ6QhIz1DIrUqcq2ivrospyMgYH9PZodNzI5lMJlyUCO8Bu7odCce7PkQKoZWumjLM09/86ZNWLliBbZt3SLAI4UDNVvJHKXXUWyz804QwCzGZ6btm51yZZMsWQ9JxVdVTwoLDarrFi5RaGYD8H17GoCqnGLWADDfTzHFsqUaAp1+LXgq/W2AhY6pTGbHWjPNjh8/JuVaz6XnUBQTQEf1NRhQOD3Azgpge+RcEXn0EI0C/jvTkV+Qj4L8AlvpXJZcZHnVW1u1+k+/9y56MP4HF7AAAAsAsAAAJyaeBQA4YSTrFMsCxdACrnY+uBli5PmG2rVQplw5BAYEGSXuVD6pUnE+nQGgAQDWeDera5MO7uj8azMrEEAJ4DHCQ1Gn+X/9hfoN/ltNgLWrV+Oh++8TiintoXNm9SZX5/47pgFwA81N7pEjkaJqT4efTraOVlWoGGqjstNRdjxoj9ycbKRI2asUycHdvHkjej/RB69MmSKnnwk8OOPQZemp/Hzs3rkTrW++CXVqhMMjUDEASpUuIwBAzaws/PLXQjz63HPo0q2blBMM8PcXx+dsLAPaJioqCj3vvx9jxr9mi87RLmYAQFIOTIwAMgD4u2KIqIikUG2N6FluntKLSE/PEKftwR7dMH/xXxcsaujuae3qOeju9hbn65sjvebnkD4wxPViY2LwzddfYfmSZehw592oXfd6GZusQsFxffjgPqxdtRxJSSqabY7iMip78OABAdpuu+02YUFF7IgQbQA6pYz66hQe/TnOdY5f5YRCdDby8vOE6RQYFIjQSpUk2n/vffdJhY/zYdg401d8ttjoaNEKWLl8Bfbt3YO4EyeQkZYuZfJ0XryueW8XuFM0fu2os6SgYm4VFnVVwGaaMAAoRqjn7JnSABxz/B1ZAGrdVKUBBRz2UsCKZhqQ4k/xPwKijv1t/t3s9JvL6/Fn/ie4TMAiPy9fHPOzHWcDARxTARyj/vK7qQygWseKvh+1cPILCuQ7kWsnq6uMHDMG4TVrWgCAM4Pd7PMej17L7weXH+5ymNx1XVn7PNWGoiC/aJGfCzWSu65rtblwjxRHO/MJgio0pV7uhQ4v63OWBSwLXIQF3OF8THzhBXw/e7aU+7NHiOyid2oDZ/+vN4wqt7xEoUiPbO4IHJyBVk6nlwrTzH0/fvw4jscdw6IlS6XM07ko7hdhtjN+lBvH2265GclJybIRVlEd1X6dA6qfXaUF2EUB9WaaNmPUihtHsgAYaWTUXacMMCVCOyxSh5wVAYw65AQA6PhyA8zoFwGAb374EU2bNTuvx9UbWtY9f/etqUiLiEDD9HSUz8nB/pAQZJQrj9AKFVE/KwvtTxzH8ZQUbMnKwvqsLOyvVAnN2rfHqDFjUaZs2bNqASxfuhSzvpyFex7oheycHGmjLdpHIECcfUWxlpQAAwygLfizzidWIIsazXl5qkxWZla22GXY8MEYMWo4GjVp8p+MiXMZ3h1z8Fz3vNre184eHVHSuhmlJ0jE+cm5FRQcLK/xJ0/i+2+/xYJ589GmXUdcV6+hjCGCcEEBAShVMhgl/EpIrfgNG9YgNjZW6POM2HMtOnTwACqGVsTY51+Q8UZnlCAAx/mWTZtEIZ8lBclO0VFoXp8gFp0+XyPNhcKVVatUwS0tW6Btuw6iq1GU9sdF9aNUKyicCsS27d27B4sXLQTFQKOOHkVSYpKwEQpH7snMUikCej3TSvf29c2e508mUlzccWg2QyHn31SSUCvk67VQgwGc32ZgmMKL+j29ZrAvqYNCQFivX/o7QOfPO0b6tbOvX7luaJE9jpG01DTk5uU6tW6cCQTQAIAZCDDn/TumMOjvjKL6lqAQD7aTOg4jn30WvXr3lu8J6zg/C1gMAJO93OVAuuu6FgBgAQDnN92tsy0LWBZwtIArnQ9ugHZERKBD61aoXKWqbJp0hExvHtWr2jSaN3l608iNNumyarOnIj3cWDIqUlT0mtFpblop8sRN5u7du9CzVy+MePbZS97Z3DhSbbt961aie6CVm9XGWOsA6FQA9buOYisFbnspLM2I8PHxg4+vvT43HV6JxBlRL/NDSv1rox45N8LMfT127Bia3tQMU6ZOdWoTK9crgFRZePvVV7H9h+/Rv2RJtChVCr75+VgXG4uKJUogJDAQlYOCUMrHB9kEOUr4Az4+8M/ORlRWJj6Li8PPqakYOvUtPNizJwKDgk7rD46X6dPeQ9yJFDRserMtWsdxo6nVvgYIwPrkmhWgGQEyRrwZgVRpInp88Lp5efnIys5GWnoGPp3xISqElsfgoUOdt8ElHD2unIOXsNnF4lY6JedoVJSo4PM1MSFecrwZradTVrJkMCqEVEDZcuWwf/9+zP9jHprf2gYNm9wsjhZZLsGBgSIcFxwUhNKlSiIowB/RsdHY9u9WREdFIfZYDNavXwe/Er4YPXYcWtx6q00ET6ZUQYGAC8y5379vLw4cOIATJ05KuczsrGwBusioYbSf0dzatWvLa6F5Q3qAE6KaF9IxOjJuBk2ZIvDv1i2YP/cPbN26RVKtSIlXzrgvvDw94CVpAGru2Zx6s3CgoX9ARhKrIyiRO31u4TQAagE4igyaUw5sTACmAAn4p9IAeOjof0JiggiY6rXAUT1fO/eFHf9cWS/y8nKlv83nMHWB5+rjXKByUSAAP6ucfMVUItBDwEfZQtlO/6yvr38396UGL7j2x8efROXKlTF+4iQ0b3n5lzq9kDHp7s94xMVucA8DwMOIphe4OJrupuuKM+2ma7vrulabHQAAN/WfO+3MaweWb2QxANy90lnXtyxwBgu4zPlg3eXsbNzZri1iY48ZNZsVPVYLZJnzPHVJKTMTQAECqva7r58v6PTR4eVGjxvfM7EAeF+WmWLkhyDAP/+sx6p161E1LOySO3yvvjQJn30yQ2pd89BCeubomNrIGgJ2BsXWLBRoBkhUNNwP3j7e8PXxtWkpaAGp0wCA3FxD7T8d6elpAgIwz3fH/v0SJXJmAzvnpx/x2ogRGJiejptZGguAD/vGywv/HD+OUl5eqBgUhIqBgSgTEKCig1Wrw6NkKT4wCjIzUJAYj8T4k3gjPh4ba9bCtz//LCUHHTe0Y0eNRIVK4QivdY20TW9yfQxxSFEAN8AgRl7ld+M9lSpgKldm0Gh5jdy8PMkBTktPx9zf5mDPvh2YPuPTy3IdcNkcvCyf7r9plIyB3FwcPngQmzZuFFHO/fv2w9vbFzVqVEdISHmJtufm5IowHfPfqZWRlZWNxs1uwS0tW0vqC8deYEAASgYFCQBAsKBkUICIUXp5ewo9PC7uJL6e9SXWrluN/gMGoE27djb2j3b+i5p3uo3aQhzPZzrvXPPWlVZ21Ebg/I6KPII1a6in8Sf279sn6UU52TmGyKGxljEdwqDi2yP83rI+kHWhSurZnd7TWAAGKGxmATgKAsraKMCfTjVQNqPtCOhQAJVrqWZE8Vm0aj7Hgy3Sn5crQIH+3ez06/OZmsHSjpo9oNenc/WFIwig9tAaoDQ7/RoYsKv/63PPdg+2h2wK6t0MGPi0AFfWcf4WsAAAk83c5ai767rudEytNl86cMECAM5/4bI+YVnAVRZwmfNRUCBCfPd06SJl73Q5JR35Pj3Sbae+O0a+dRqAEgJUAICOeEuup6nEHB090iJJd6fzTyYAa8q373iHRL2dyXk/Y17wGaJtRZ2vN32PPvQgdu7YaXP89bkiAsXNq638lcpdN1cBMEe7NHNCsyQ0K0Ln2SpRKRVNo01UpIviV7nIyc0RbQQlgJUtub2/zPsDTZvddFZ7cIM885NP8N2E8Rjm748wOvasEYL1AAAgAElEQVSenvDnhpvq/F5eWHHyJMoVFBQCADzy8+ERXhtelaqqCCUd+Yx05J84jrzYaPx4Ig6zyodgyowZIkaoN9Icw6NHDEe16nVQpVoNofiXL1dWcq2PxsQqB4y5/gRBbECAEv+TCKCRf8xX2oXjQhwuIyWCzl1GZiYWL5qPDZvW4stZ37hq2rj0Oi6bgy5tVfG9GOccHc61a9Zg7q+/Ys/uvbj99ra4vW17hNe8BsGBFO/7P3vXAR9F9XXP7ia7mx5aaEpTQey9g4ooRRAVBRQLCgKigAhIRzp8oChIExtW/NsLqIAIqFgoioj03gnpPVu/37kzbzNZAtlAAgRm/MVddmdn3tz35s275557boHSPffPzMzBxi1bsOafv1EpoXoAuCTtn1F/cf5johEXHQWnU0vtoYOYnZOJ+fPmYf5336FtuwfQrGULSWM6miOvrHo0By94binO2SzrXjKCAXxPttW6deuwSFIEloN6CZmZWTIHh9sduh6Hpm6vUp74LOA8pOUbaC3WvuMzIIgFIPeyri1wlEoDklam3/8Fc2aYpHWQ+aSAFaNzrxz8AAhAx17P9df200rraft55BhKDJDtJShtjM4XZ/dguynHnq/aM6kwEFAQ8efn2tGDWQA8Jn9LJgaZIsNGjJCKLqd6jBRni9P1ezMFwAgAmBoAAWuYaQtBAEAZjQ2exdQAOF2nR7NdZ4MFSsv54OLkxSFD8MVnnxWquc78dzpwBRT3wmr4Gg2+cFoAI97i+FHpXRcNlMWiTvcM7hfS3rmwowI+qaakbe7YuR0//fKr5PUaF1LHu1jiApdgAxeyOXoeMV8puJeSnIzUtFR5feWll0SpXwAQfSWnFoMFi2KNAaAWr3TimdOuBMKMDACjgCBtYrWGSUpAQDVap5GqBata4HIxTDsw6rZ+/To88dRT6NO33zEXi1MmT8acwYPwMtX9fT5EsA+sVjgZbeOrzYZfkpIQ7/OhWkwMEqKiUJGsAgIAdc6HrXY9ruxhsdk0Oj/ptIcOwLtlPX7LzMTTPp8wM6gLQNuQjt3u/vvR+r72uK/N/WhwXh2E223wef1Iy8jAomXLC1IB9Kgf7cYxQVsoMEW9FkTZNE0E2oK6At989SmSUhIxafLk03KxXFr34NkwXxV3jRx3FG+b9/XXmPP227j2muvx8KNPom7tWhKdpkBkgJWjg2gcP7xV9+w/iI1bt8LlcsucJJH/qCjE6M5/bHQUIiM04TkO79y8HHz//Xf4/PPPcPc9rdHmvvulTN/xzjHFXdup/D44RYA2ZEoDS7Au/GGBpD7RMWXZUaVrosT5FKtH7OZjGoPmBCvWkybiWQAEGAGAorQCCn6rCxBK6gB1U1zCTDBG+immSJaGOPlHOP1adN8Y6adGgdvjkrk5OjoaUVHROHjwgPQ3GUiaakLxJVRVXx2NDRAMBKiUAJ5HO778P/BKcFfThnGJjbs9/TQ6de4sOjtn4ng7GWPdBABMAKDIcWYCACYAcDImIPMcpgVOtQVKy/lgtPnSBvVlwWTcVP57gYCUUfiuMAugMPWdgoCa+FtBlIcLRdsRebBej1sv+UTxO41qunbtPxg/aRIqVqoo0cDsbI0SzxxWCoHReSc9nospt4slo1gvWssLVq/5efkiAEWqq4tlpVxuJvOKqB8XnBKl16PQQsnXKewq19W4CORCUEXENDDEqAWg7KC9Gp1+9RsjpVaBBSp3lOfhwpSL64ISWLSJW66HQmWXXXEZpr8++6iLRdYFf7Hdg3ietcb9fthtNs3xV69kAoSFYXlSEqK9XnH+mQZQOSpKAwBq1YPtvPoaAKDbQV5dLg0E2LEZXx0+jNlVq+HuB9pK6bGYmHi0vrsVmjVrgbi4WGk/17/aNXixbuNm7N63L6AVIbRfXSeBDABJL9H7gEwFY71uAjZkEPBv5vRX0fi2m9H+oYdPy8Vyad2Dp3ouOdXn5z3G+/9/H32Id958C506d8c9re9DmM0qQBBTaAIRZ3E4yZ7hkNXK1K38+18cTk6CMyISURERkvdP5z+OAEB0FCIiCMBZhWlDkc7FS5Zg7tyP0Pi2Rniww0NSteNscMaCwQDOnzt27MCvPy/DooWLsG3LZmRmZIqtmGYRnFKgfm9kAQRrCLCawJFzX4GooHKgJb1MZ1Zx3khKShLmE/uIIo+M5hdE+AkKKqefjr9X2qbAQrYhMjICVRIScNXVV+PW25ugfv36+OC990QYknM8mWxGQCOUMV8UG0CBCLxG6t6w1CufJwQv1PPHyAbhOPX7LZLm1ujWRug3YAAaXnRxKKc39zmKBUwAwAQATAAghOmhLAERkwEQQgeYu5gWKCMLlIbzwYUXFa5bNL1DSsCpaLRapKkFmtIA0MpIaY59gUigtuAz0uA12juZAGFarqnuXGqiU1qUObDQ83lBhz07WwMAGLVZ/986PT80HM4Ip6YtYHfIgktqyzuccDoJMmiig0p4T3PCj13CTglDMWLDNqhFYXJyMnbt2lmIdWBcMBoFAVUKAM9VkApwdBDAGPkSGqwwIlQ7aQtN/I7lxtSilrZgXiyVyd+b+/ERKQD8zcEDB3Blg/oYFR6OWl6vOPoq558ggGIA8PPfk5MR4XYjIToa1XQAwE8V85q1YGtwcQAAEFCCYImkA+TCu2cHXDu3YdKBAzjk92NsnTqIv/0OWAcOgzcqUsATOuu5uS4RaKN4H9kVW3fuDAAi0kf6Yl8xAYxOgkr3UMcS9XaHA/37PovZb7+B6jVqnpYOWmncg2U0PZSbwypHjgykVya9hF7P9cNttzUVXRK7rp+hRZpJPdfSiOT+EyE7qwCEv61aI2NPxP5I/Y+J1kT/YmMQGeHQnX8/3O58/Pb7b5gzZw6uue4adHzsMcTFxwcqc5Qbo5VCQ43OLZ8DZGD9+fvvmDVjBlauWIGEhIRCbCg1L6hngyYIWJgBYAQ7iwIBFPCp9pO0MP3ZQAYAtRyMlP+CKL9PA3CZj2+zCYhDsIB9XLV6NVx51VVo1PhWKSObULVqQGCQaQ4jhw3FsqVLpSKJAhqDgY3izBkMBLDNrD4RHxcv4BHnN+5DoPrw4cNSTlfTfdSYAAS3SP1/YdAgNGvRIqT0tuLadDZ/bwIAJgBgAgAhzAAmABCCkcxdTAuUQwuUlvMx9ZXJmDBmLKpWqxawQmEBPD1ibhAFNOa/K+ffmPuuAAOhe5PmSeE8PeddU1NmtNgPH3PfXW7JARWhKZ16z2OyZnLgGvXFX3A3abRLjXtpjG4ZIzChLvYOH06U+szB2gPG4xZiEBiqA6g624odYMyjNS6EFdVdWxhqGgCaLTTRYaPCNSNKZDzExsVg7mefF1lDfOTwYciaMgW3k6VgsYjzTwaAg7n3fDX8e3NqKnLy88X5r64AAKr2X3Q5LBUqSSUA6KrWAQCAOg2pyfDs3Iq0gwcQSfDFYoGb4l2XXo6wqTOQ7qbzn4fsXDI1csURy8rJQWZWVqC76LRJugiBo0J6CmRfaE6E2sQhpD38wJiRA/DtDwtOS+ef7S2te7AcTj+l2uR/165Fz+7d0bZdR7Rs2VrugwhnhDiYKvpfFABA/QhqRaxasw55+fmoEBeHqKhIAQLiY6IRHaUdg3MNGUErVvyJ2bNn4cKLG6Jz126oXLmyXMfZEP0/VoepOY6pATOnTcPrM2agWvUa8HgK5mTjHKtAADXvaQ69dh8rdpUSBDQyBPg7Y2qA+jftzz5PTEyUNBAV/ZfzcK6hdojdgYgIrdIMK6QkJFRB7+efx3XXX4/4ChUEGDDOIer92jVrMG70KKz791/5rbGvQ302GI9rgQURkZGIjomWMaqVeSVDRRNUpLO/b99embs5x7OcJFlSz/TqhQc7dJD9ze3ELGACAAb7lZWTV1bHlQm3jHLTy+q4ZpuPvGFNBsCJTWLmr00LnIgFSsP54AKoW+cn8dOPiyWSYXScCQIYI9eFRe9IF9cWe0a1ZyMIoD7XdAI0ejwX7MaNYk6kdpLuzmi8cTPm4RvbdTSbHW0fFcUvdF69JrNa1PJamQdL9kEwAKD24XEKO/YFVNdAiT9ZACuRLI1SrxTCVaTLmO9ubJNqp5QE1FWuuYiMrxBXJABwODERrRpeiBc9HtE4YK4/nX4pv6cr/xtBAH6/NyNDHHCmAVSJjYU1oRps1c4B7HZY7A4NBDBoE0hlgOxs+BL3I2/HVuTm5yPa4UA+6a4WC3LGT4ar7vnIzs2VhS5f2Zdsv3KsjLRhAYsCYopaiUijXZStaaMvPvsYCQnxGDB4yIncJmX629K4B8u0gaf5wTk2GMl9pmtXUfnv3uM5cdLI7mHEVtgiOnskGADQ2EQWAQq3bNsl2hMEAKJ1ACA6yimlJhWg9M+/6zBrJh3bKuj+zLMSkVVj9DQ3U9k3TxhZfoleT586FW/Nnl0kAKDuT9Ugoxhg4WeFLggoYoGqaormoB8NAFAgAMsBMvWLgAAdazrMTqfmZHOjWOqevXtw/fXX4f9eflny/bkJYFyU+Kvfj99//w0TxozGpg2b4HA6dRaar1DKUyhGVoCBahOrs2jvnYF5TLNjoqRvcU7k912ffhqPPv641tYyKgcZSvvPlH1MAMDQk2Xl9JbVcWXSNQGAQA+WlS3K0s48tgkAnCnTqXkd5dECJ+x8UC3Z70eHtvdj4/qNEqUvyiE1Ut9VCTyjgnNh57cAEDAuCDUnWHOOCxx7jYKv8t2DF5eqhJNqk7EudLBTr5xM42swC6Co42nH1uj3dERIQT0aAKDaZ7SHSgHQIl+a46/eq3J/ysFVC2G1CC5qzHHRW6Bo7ZUUgHPOPafIFIDnnn0WOW+/hZZ61D7cUPJPMQACQoA6G0ClBEg5rgqVYImKhiU6BpbIKB0AsAsLILBIJQOApQHTU+DZuQ3pGRnIo/PvdstrTqt74XrocaH8uz2aAnewgGKATaB/Jw5AQEhMs5dR7JE2yM5IQ7fOHbFq7b8459xzT9sI7Qnfg+Vx4imlNqtx8evPP2NQ//7o2WcQ6tY7T6pEREY4JdVIqxmviUeqCLOMF3EkraIRwHswIzMHiUnJcDgdiNMj/5rzz7UmsGnzFkx9bSoinOF4pndv1KpdW67ibI/8B8/3LKs4a/o0zHxtmgAkrMbB8n/Bm5EVpc3zBQyAI0QBdRCAxyiKDWBkRam5gACiAlwVMKDmRqZJ7du3DzfdcgvGT5woWg+SrnSUcanayooqk8aPx/r//kNEROQRjKpQ2ADasSwCSpGNQCZAZIQGAiiAgm0hC2DLls0ydp/q3h0PP/KopAyY4610Jg8TADABgCJHUnl0pstjm00AoHQmMvMopgWO1wIn6nxIZMzrxQNt7sGO7TuKpL6rRViBM6/y/QuiOozua459EWWhdEdPLewCud5WjZarOd9eyZ0kE4CAgPa5thmd9qIj+Rp1XjnnhRkMWlTraN+r/H/1W6lGkJNz1PxMdX61YNUWswXCf9q/CxSytei/cnC1z43OblGLQZX/ynMxLeDggYO4qdHNmDJ9RqHrYI5pkxuuR5+DBxHN1Ak6REwBINVeZwHYWf5PrwLAVyMrgFUBwpwRsMTGwRIdCwsrLjgjAFJk9VQAsQsj+WRnZKTBu38PctJScTgnBweysgQEsN1xF9I6PoFtmzfi/PoNA8DB0Ra6qj/EFnp9bRkTOuuA56Q44Nuvv4Y7m92BTp27nNaL5hO9B4/33j8TfqeNcR+e7d4dFljR4eFOsDsjRPvB4bALA0CrGa90RIrWAdDuRwtycl1C8yftn86/bKwe4PFizpx3sGTZj+jVp4+U1NS+OtKxPRPserzXwP6gDsCbr7+OyZMmoWq16kLFL8pWRgCA3xfMheyLgrlOpQPQ0hpIUMAI4O8KtGEKM8MUIKjmfz4j1PzL/P9Dhw7hrubNMXLsWDh0ZsDRAAA1v/N1w/r/MG7UKKxetUoTIjWkBAQDlUezI9vEdtPpJ5CgGAB81bRdIPoVmzduQOPbb8PwkaMQGxdnjrnjHZhF/M4EAAxGKSsHsqyOKxOKyQAI9GBZ2aIs7cxjmwyAUpzRzEOZFiihBU7Y+fAzL9aLB9u0wbZt24rMMWeTglMBVLSngO5fAAooECA4B14tEoOj62pRl5qaIs63RHIMTjt/x+i82lSuvNFUxu/VYk8DEgp+J1BD0HGLMrfX4ykUjS5qH2UPBQQo4UHjIlhb2Kp62mpRrDklaoF8tGNrTAeWv/Jh06aN6NOvH57t3buQw/LfunXocWtjDGAZRdlfi7xTUV/SAOjgG1ICFBigUgIEJCBrQYEAZABERsPicIgYIPTnM0Ooflce/FmZ8CUeRG56GjLz8/H3wYPIsFrx6/U34stVK4Q98Xjnp3H7nS0E0JFnzzEcrKIcCOUQfP/Np0g6fFDSHopiY5TwNinT3U/4HizT1p2+B1fjlWks7e+/D23aPoQrrrxWIqt06DQAQAMBeC/xvVEIUMaKQQxQlafjkKOmhNooTklA8ccfF2Lhou9x3wNtcUvjW4sdn6ev5cquZewTpu989P77GD5kCCpVqnRMirzxHlaaJhrLqTAIEAAEVOqPPrcoRtTRUqIKz/HanMJzUmk/IyMd7R9+WOZGAonyXTGmkTEHSLnBt9+Yjf/N/QjJySmi4s9nWvB0VdTzQj2f+EphWpUKoIEBETJ++R2vjdUVatWuhcHDh+P8Cy4wAadSHLomAGAwZlk5kGV1XFkcmABAoAfLyhZlaWce2wQASnFGMw9lWsBggVDoiMJv1Tyt47OdHoHr8MADQovk4kUtsoIdcSMTQIn+BTv5dIRVzrsxCmSM/gcv9hStPzMzQ6I6+gXJJRXlQAYv8qQ2tYAEHlkA0oGnA8rfU1xQAQwEDugMBDZWAFDl9/w+6vFLxL1y5SoiVFdcdDAYBChsC+33WnqABgQYnX46MtykLGJQnysdBI0N4cc/a/7Gd4sW4YqrrirkDH/z5ZdY2OlxtGTZPX1hy/3p9PNPiQHS4ZeqAEFsgABTgECBwwkLSwKyDKToANhh0SNZogHgdgkA4E9LRW5WJlw+Hwbs3Ys99eqhafv2aHVPG1SvXgNPPvoIatSqh7uatxZgSdmwyH7Ux65xnFHVfcH8r5CWmoQp06dLSa/TfTMBgOPrITW//bJ0Kf5v3Dg8/FhXJFSrDgcBADIA7HbYdRYAgUaHPRyaqFxhFgDPrn3GO1gD19TGc7g9Xvls587teP31GajfsIHkYxd3fx/fVZX/X3Fem//ttxjYr6/MW6S1K0HYoq4uGARQ6QDHAgGknyQNSEsHM7LCjmbBgvQvpntkiLv/TM+eUh6U74+VAhA8x6o5Z8Uff2DGtNeweuVK5OXla+CTg/oAWrlI7dF6JCCtjsdxydx/6hMoLQCOXQVssOxfckoynujcGY889nghkcLyP1JO7RWYAIDB/mXlQJbVceXGMgGAQA+WlS3K0s48tgkAnNpJ0Dz7mWcBFbVmlINOcUpyClKSkiRqIZEwp0PKHFWqXBmxMbGy8DDSp0tqES7gKMC1aOHCgJiSOkYUheKqJEhknuJQdLKN+ezGvH4V/VbRD7VQVws846uid/I8ykGn004AQNHyqUZNJXjS8hnBY5RHov+kigcWkBQV1Cj2mpI81aI10ajIqEhERUejQsWKqFSxIuIqVECF+AqIi49DXGycfE7RQ+6naJxUvn7j9VkCAhxrU86L6iulCaBduy52KOUSNTqoWhSr6zYueIOxG8Vm0FIBPNi+fRs27dgZiCwpm02fMgWZLw7HJXr0Xz7XVenDyATQWQDK+Zfcf50VYAQDFBPAxprcBAAIBhAIsoVpwJIwAPKBvFx4M9KR63KBsbhH9+/H2+s3SJ6w6sOM9HS0btkCCVWqo/0jnRBudxaUEwwS6DJG13ia/Lw8vPvmdERHR+LdDz+S3Nry4KSZAEBJZxxtf3UPzZo2Db/+/Avue/ARRMXGIcLB0p6FWQAaAKCprB8LBOBxCSKpjfomHq8m9JaWno6pU19FVJQd/QcNEpDB3I60APuFDvGIoUOxadMmxMXFH1EJQP3KSJlXzrJiAhjToYxpT8o5Vmk/7E/1vTpuMIij5gqZZwCkpqSgWrUEjBg7FpdfcaU8D0IFAIxjj++pP7Pij9/xv7lz8cuyZcjOypbSHqLlQgDkiHGipWYpHQCOIwIABAIUCKCekWzv1i2bcePNN2Hg0GHyzDa30rGACQAY7FhWDmRZHVcmCxMACPRgWdmiLO3MY5sAQOlMZuZRzm4LqIWU2+XCb8uX470572Dbhg2IP3AAtX0+VOW9RrV9ANleL/b5fNgfFoa0hARUqVsXT3Tpgjua3inOcEjMAYO5uf/smTMwYuiwQBnA+PgKqFatmjjSKgJCQGLr1i2ButAFjn5BDjydfuUEq++Do//KCVbOXUGEXqOx0+nNzMyCHz4MGzFCIjJOln6iIJiDJQVZDsouTgL/CsoMHik+qM5VFJWzqBG3ccMG3HTN1ahTt16xA9J4TCM7ooD5oEUrVak/ZRsNCCmI/AdT3AsiXX5kZmaiZatWGD5qVCFnmOcb0Oc51Hr3XZyr5/8rAICvjIEq+r9iAigg4GggAPUDRJ2fzn8YAQCbAAGiAeBxw5efL2AMhf+YctA7KQmDFv0odbfVNbBdpBB/8vFcTJ70Eho0uAh3tmiNajXOkfYrcUNlI1aA2L9vD77/9kvs2bUdg18cjpatWotzVh6cf3m+6iOlOPpxsQPqLNtBzVN0NA8dTMRdLe9FmN0h+f9OSQEoYAFIpFVSAawyD2hzSwETQHP8ea8dyQAgoMa+yc/PFwZAnisb/QcMQExs7Flm8dAul/2yb+9evPLSRHwy939IqFrtqDoARmfayASQOUh37IWZoYOzwZR/mZ91AVBVIlb7bVClGIKc7EW/xvSiwv61112Pl159Vcr/He89aHxW8v2B/fux/Nef8cfy5fj77zVITkqW8rRqThagwWqVOY7XVIGlB61WcfydBJ0jIuU9n0kK8KZYYbg9XFIVbmvSpNzMa6GNllO3lwkAmABAkaOvPDrT5bHNJgBw6iY/88xnjgW48KDw0uIfF+GtSS8hZ8N6tI+Oxq0xMajCHG5dLI1XLNRu/lu//IMAfjp8GJ9nZiK7Th08OXCQCCPFxccXu9BQCzZS5hn96Nu7Fy5ocCGqV6sukXGVx81T8T2dv8TEQ8IEMEbztUVdgbPLhXkw7V1bBCqqp/beuGkggAYAMNqfeOgQuj/bA12f7nHEfiXp+ZI6kVzoNWtyO/bv218o4n60cxojYAoE4AJRE7cryIVVUbEC6r/WgwocMB5faRzwN7t27cTX87/DJZdddoQdnuvaFZd++gmqEAAw2FM5okZBQKPzr6j/aiwxRYDOEz/nZ+JI6bW3FYAibASfT6j/LgIAfj/6Jiej9zff4Iabbj4CnODv0tPShF7744IFJOiiatUaqFipspTgouBjyuHDSDx8UECHe+67F92e7iHfabLtx5nSUpLBUUr7Hq/zUUqnL/eHeb5nT+S6gDvuaqExnJhXLSKAGgBALQCNAeDQy0ceCQJoTqM2vwSPHLIANGDRi7femo3klET0faG/5LeXp3F2Mjuaeh4fvvcexowcKQr77JdjAcvBTABtbiuYAxUAoIC/othgRjCgqGuV55VfA3I4fzz86KN4vn9/Oc+J3oNFXRud/LTUFCQmJiI3N08YSmw/QXFWExj94gjUPEcDNlX0n0wAfm9MA8jNy8P2bVvxYPv26Nmnj8k8KaWBbAIAJgBgAgAh3ExlCS6YDIAQOsDcxbTAMSyw5q+/0OWxR3H5vn3oVLGiRPvD/H5RbKczRvV2ceb06Kw1KobhLk2kjQ4zIxTZWUjMz8fE5GT8Wa0a3nhnjuSMF+e4rv9vHbp36YKkw4fRsOHFiIuLKySUR8ePFEkuuqi8nJOTi6Skw4HDqgWdcvhVJQDt8yOF77S8fo0lcCQAoC3U+d327VuxcMlS1K1XfCS+tAfXX6tX4967W0oaQKjMASNFNbC4VY60XiJLY0JorVUMAAWMFGUL1sGOjY/Dgp9+KqRUrfYd2Oc5nDtnDs4xMAD4nUoD4CudejV2jgUCELBQgICU5zMsqtX5mBHr9nrhoho3gL6pqRj642JhABwLaCFzhOkryYcP4+D+A3B5XHA6IlCtejWhxDKCpyJmpd2XJ+N4J+p8nIw2ns7n6Nu7N3JyvWjWohU4xqj6L3nVpPzT8ScjwGHXywGGB0CA4HQAdY28p468nyAA5ttvv4609GQ8/8ILGgBgbkVagPMZ8+NHDhuGzZs3Iz6eaQCaOGpxzxSZgwz6Hmo+LMwE0zUbisj/D47+q/OpY3IuqV6jOkaPH48rr7pam09DFAEsrrsVG+1obVC/37p5M6ibw0osfGZqFQG0agCqIoDS0+F3BADOr38B+g8chPoXXlhcM8zvQ7CACQAYjFRWTl5ZHZdNL6tjl9VxzTYfeVeaAEAIM5W5i2mBIAsoqvTrM6Zj3sSJeNjnw7VOJyx+f4F4G6P/egk3idJSpT0iMiDUJmrtpEoyMCJ12lNFpG1pehpeTk1Fs4ED0fO5PoE89ECUxufDypUr8f47b+Pwt/PQqEplpNY7H1uiomDVRfKU488oiHL++apFX7QyecbFklrcKTV8JXpXFO39WAs8lQLAKPiCJUsQwbJ0JzkazOjXg/e2wZbNW8QRCZVFUFRKgNBbC6n+61FKXeBQO/aRDouIlu3Yhk++/Ao33HTTkW3w+/HKyy8hd+xYXEKKflB1A8UC4JGVKKASBjQyAIT2rwsGUjdAOf/8XEX/1YLeyyiqzyf0f7bv6aQkvLnuP1SrUaNYx0CenWqRXoQWQKg2Ph0nEhMAOL5eUfPR2JEjsXP7DrS458FA5Ql7eLjce0ZBwLDwMC3dhyVHdZaRAgEUuBYsqqnGLoceI7EzZ11PHnsAACAASURBVL4Gv9+NAYMHiz6IuRVtAfYNGTwzp00DdVGolxJM8S/ql8Z9ikoJ0MCAgpQAoxaKOPJB1P/gc5DFkZ6ejmbNm2PsxImBaHpZ3YNGYFe1hddAcb9pU17Fa69OQe3adcQ2qhoAUwD4R+BK00GwISU1FUmHE9GtRw906Nix2Os0x2XxFjABABMAKHKUmABAYbOUpT1MAKD4icrcw7SA0QJqUdHjqS7Y+v77GMNSSz4fKNKmyrepVxW1pRCRlbXao6IDfxRpkxxttWjKzxcQwL1/D3yZGei6fz8sdzXDO++/H6DfU1ivW+cnsXHBArxVpw5uiYxEls8HymFNOO8CbHQ6QR0CzekPcv4p/ubxyGKHCxulgh+shq/l51IXQNH+tXx3RX8/1kKPx961cyc6Pv4YRo0dF7LzXZojjNezcf163HrTjTi3Vu1jKmAfbRFMGwQEAvUcVyMYoNmgcAUA4wIzPT0NbR98AKPHTzjqpX3z1VdY/PhjaOH1Ip8OexElDgOigDrFX6j+ekUARfcnIMD2SmqJzjSR/goCXhQAwDSAiLAwPJWdjXm7dotTdjZvZeV8nOk2VQDAnLfexPxv5qFth8dhJ+Cng0WKBUBGAMcYHSoyjAgOcLxq5QE1HQCV+y9zzxH5437ZLzklBTNmvIYqVeLR94UXEH6Wj9vixhf7Z+mSn4QFsG/vPsTGxon43bFSAdQxj54SoNhfhYGA4GdCMBCgnplZWVnCGho1dgxubtQ4kC50su9BAhG/L1+Oxx7qgOiYWNjtDtjt4UeUBFRigByX69evxx13NpWxR0ClPIOexY2dk/G9CQCYAIAJAIRwp5kAQAhGMncxLXCSLJCXm4tnuneD7/PP0SUiQpwuFekn3Z+OmAIA+G+mAlidTlhj42GJiYWFTABHBEChtHC7VrNdOWtuN3zpqfDu3oH0w4cwITkZ+ffeK0yAKZNfxr758/Gk3Y6mcXGIsFi08nF89Xpx2GLBqBrn4DDzvA3OP9+T/mmMcBujucZFn0TiVB65TvUviM4VXfrO+HvqABw8eAC/r1p9SkvA8VpnTnsNk8ZPKBT9CnWIBLMBlFOj9AEC/9b7jfbU/HdNRI/pFot/+RU1atQ46inX/vMP+jS5HX09Hrh9vqMCAHIunQkQSCVhvr9KK9FrVis2gKL/y6shas/mMZ+aLIB8hwOTGzTA+/Pmh2qSM3a/k+18nCmGVE7iX6tWoX+fPmj/SGdUqapVlBAAilUs7HZJBSAIIFUAJCVAqwYggpXCBrDBSrFNKGFA7b12N1FTxCfAwZYtmzF37vu4/obrJH/c3I5tAfZDdnYWZs+cBVYcida1ABSwWZwDawQKgp8d2jNBPQ80RoAGAhRmQ2nzovaM4jOIAMB9bdti5NixAWabmt+0/j45G9u0f98+jBg6BAsXLJSqPGw5K5eQtaY0AVSlCWpY7N27R76nGOAtjRubAMAJdpUJAJgAgAkAhHATmQBACEYydzEtcJIsMGHMaCwePRqDoqPF+aeDL7XaDY5/MABgI/U/Lh6W6NiCUm2MllGxXY/gBhxpKranpcKzcxuQkoTnDh7Ez1lZGFG1Kh6uWFGqCEhk2GIRZ46q7jkuF7LdbsytWAlLIyJ1ACBPL8GnUb6PRQFVdaLVYk2lBBQWe9KiP8GLPNVufpeSkoKBQwbjsSeePEm9UfRpeB1kQTAV4L91/4kQVnH01KKOpOyiFrLKhso+gd/QLno+bHJyEn79489jUusVRbfxjTdgwIEDiD4KABAYE4bygIyQKsV/cZ6Yd01nSnf42Q6jECCPQcefG8cLr2W+zwd77+ckl/ps30wA4MRGAAVQ72/dCjc1vhNXXX2d6ACo+4SOE3OpWRmAY1SJqwWDAOwDESMVIECb2xQLh8diqbmFC7/DylW/ScUUlTtenBN7YldW/n9N223auAETxo7Bz0uWIb5CRWEBGB3zY11l8DOjKBA5GAwQh14HBApceguysjJRv0F9TJk2HbXqaLR71X8n+x5Uz4d5X3+Nnk93R/UaNeX5ECgF6IxANMsCMmVFNGCsyM13Yd2mjXjkySckFUAET83tuC1gAgAmAGACACHcPiYAEIKRzF1MC5SxBbhoWLL4R4zq0AFDSKP3+TQ6dkkBgMgowBkBCwEA1plnubZgUT2PG/7kJLi3bUJSWqo4dJXDwkS9XRbGfj/y3G7k0vl3u5Hlcsn7dc4IzI6PF8VsFemhWUKlfQYcTv08qsSTOP5BeeXGhR4j/1R2pory4l9+EYf7VC/OJQKWlYXOjz+GlStWoEKFioESiCUdKkVFw+jcqLJ4AsZ4vdi7Zzc+/eprNGnatNjr52+f7d4d/g8/QDO9PFVRaQDGttKNF+dfd/IVEMDzy0KVn+v9FJwCoBgALpsNTyQn44Oly3D1tdcW286S2qq87X+ynY/yZp/iHESOPeoArF61Cg89+hSsYeGFAEcFApD6T00AYQGIFoANtjCyADQ2AHkuinKt0gB8fp/Ucs/IzMA7b8+Gw27BoGHDJZptbqFZgHPXd/O+xdiRo6QCDMsnsnxnqCCAen5o873OzDCkKxnneQWyFgAAWhspJBodEyXlUO9u1fqI59Gpugf/+/dfdO/SGYcOJYoYINNRoiIjcI7djhttNlzhdqMyNVoApIaFYc6e3fDfcAN6DR2GCxs2POvnztBGYNF7mQCACQCYAEAId5AJAIRgJHMX0wJlaAEuolhOqMm116BXZibO9XiE9q9qtZMFoOqzqzQAvrIEoKQH2O2wxsYJA8ASHSNpALDrKQB6TqzR+Zb3OTnwJh5A/vbNSGXuZGSkRMeo4p7tconjr5x/YQG43dgUHo53qiQgIz0NTr2msTFqE4qJgunvKhqnXuUYBpV5RX93ufLw1bz5qHveeafNwojXkpqSgice6Yi1/6wNqbxiUTZSNmE0k0BC5cqVhd6cl5eLTZs2gcKDZEbM+eBDXHPddSFdP4/JutXtr7gcQ/LzkUdxvmI6SFFklaNPIEAqNuiOv4hWGaj/8l6n1vK3ZAD8ZbXiw5o1sez3P0IqlRjKmCnP+5wq56M828w4V/H+371zF+6/pxXaP/wELmh4SUB3wxhBpsgaUwGkMgr1ACQFQE8F0IEAHsuoAUCgM9wWhhV/Lse8eV/hwQ7tcc+9954Jpjup18BKMNRqeHniRAFaIqOiSgwCKCDA6PAHP1uCQV861EyH4n49+zwnpUKLAqNPxT3IdqSlpmL2zJl49eWXcc6550oaVj2fD60zM3BzWBjiIyIQx1Q9vbfWZ2biNb8ft40chQc7dDguVtlJ7fjT+GQmAGACACYAEMINagIAIRjJ3MW0QBlbYMbUqVg/bCjuptK+vlANiPzpAIACApgOwPcCAujf2QgAxMQVCAHaHfCH20UIMJgFIAsrtwv+9DR49+xE9qEDQvXnJs6/TvtXIEA+1ZWtVrzm8SC9ShW8NmMm/m/cWKSkpMoi+3g24+Kd743/Dl7o7d61Ex9+8imatWgRkvN7PO053t+w3cw/nTRhAl7+vwk459xagbrYoR6TxyA9NDY2FlFR0YiOjpYcVka61qz5CxUrVRTnv0ZNjUpakm34wIHwvz4L11P/IQQAQDn0qv6AiAEa6P8KEDDWJ1DAAYUqh+bl4a21/2oL3pNcoaEkdjlZ+54K5+NkXdvJOI9y6MYxNWrhQnR7ph9snNf0MWmcN8gCIAOAugAaA0DTADCyAdhmGZd+TXiUtdwZ/Y+vEIPho0aLQru5ldACZIzl5eH1mTMwfepU0V6gHUvKEjMCP4F+0j8MTg/gPMRzuvLz0K3HM3iub1+E8VlXxHaq7kGytn5ZuhTdunRGeFg46tlsaJ2Zicu8HhFKjXM6BQTge26soDLuwAE4nngS3fv2ReUqVcw5tIRDUe1uAgAGw5WVk1dWx5WbX1dB9vu8xzkEiv5ZWR3XbPOR9jarAJTq0DUPdoZaICU5Gc0uvQQDs7Nh9Xph11XXuXA11mc3agEoMEAxAWwUDKQQIEUAyQKwO2FxOAGqWdNJ1wX4aEI/QQYK9+Vkw3f4INy7tiMtJwcpeXnIys9HLmn/bjeo6J5oseAXnw+7a9fGPZ064cnOXUT4bv26dUJvTEpKPmKxV5JuUgv84Fceg1RSt8eNF0ePRrsOD52+iyECGACW/vQTxo8ZjQ3r10tt7PBwe6Ac4rGcYV47o/90/AkAMMVBlRhMSkpCw4sbYsJLL5f4+nncHdu3o8n112GQy4Vqqv52ERUBgvvMWCpQ9AfUn+5AHQFE+P342uOF9fHH8eq0aSUZAmf0vqfK+TjTjMryove1uhs1qtfEAw91Qp7LHQABZE7TxzSBM7JnFBuA/1ZsAGEAMCVKZ614fV58+cWn2LF1A4YMH46LL730TDPbybsevx+5ebl4+403MW3KFAFFSXs3pjEZwZpQG2Z8LihQgH2amZkhx36+X390e+aZY86Np+oeZNt37tiBMSNexO8LFuK+mBg0SjwkoH2FyEhUjIgoBADw8+8TE/FdnTpoN2YsGjVuHKqZzP2CLGBJPLCiTEQfLRYt4uH3l7JjWkbH1W4as80BZKiMbGHa+cg5KKrylfAH1bE2ZyrTAqYFCizARcKkCeOxfNQodA4L0wT4/H5ZJIgSu678r4AARlmNzADFAOCrsABI/ycA4HDqIIAD/rBwUd8XIEBt1AHIzYUvNRm+fbuRk5mBPRkZ2JOejlyvF3y6fW+14hsA/QcNQr8BAwORbeXMZmdno+WdTbFj+w6hrZc0HcA4DlS5QLXIo8jewQP78cW383Dr7beXiyGjFqvffPUlnunWTSJUVatWk/JPvD7FdAguAagJ/PsFSImOjhEmAN+LNoLVikULf8Ca9RtQkSUhSxhV5zn/Xr0aPW+/DS/abMLuKAmHwAgEcCGtqgAo3QYBavx+7LZaMd5mw9odO08LjYbTZcCcKufjdLn+0miHuq+2b9uO+1vdjetvuQNt7rsf+S63OJp0CI0ggJSrDA+XzwMAgKHcJtMAKAi44Ifv8NvPP+LZ3r3RsnXrQNm40mjz2XoMr9eDeV9/g4njx2HHDj4XEqQyQ7BuTMF6vLCyv7Efg23IPuXcefDgQXneTHplMu5q3qJYU5+qe5DjNj8vD1989hmm93ga3cPCUInzr9WKCoz+6wyAGJ2xwmd4mseDwYmJuHzIUHTq3NkUAyy2d4vewQQADHYxAYACY5SVLUwAwAQAjnOuMn92llqACwRXfj5aN2+GB/76C1UZmdcV2UnzVyJsRidf6QIw/1+Ur1UaAPdnDixLAUZFAxFRsDg1EIAsAIstDH4DfdxCAMCVD19GGvyHDiA3NQUpublYmpKCJS4X1tjtaNu7Nx7r9ATOrVXrqNRz1qSf+do0zJoxXXJvY2JiZbFXVC7m0bpZAQeMzjGflIyIG2++GeMnTsT59euXu9HB68nJzsaff/yB5b/8gp+XLRO1bK/HC0tQKSsiPtyf9asZ9ScLgDbkKyOZdLTXrPkbHTp2RP+BA0sMAKgFNcs8fjN8OHrQKfJ6QwYBjACAMaJCJ0uN1V02Gz5LSMCsb75F/QYNjquN5a6TQ2zwqXI+QmxeudlNzScUVnugzT246qpr8OAjnYVlk5ObK9cRnI5ER4tOo/qc/450OKSKybxvv8Tfq38X6jjBhJLMV+XGaKewoZs2bBBNgG+//gphYeGoXCVB5jMyupRIYCjNE90RCtS63UhOTkZuTjbubt0aL44agzr16oZyiEAIqkwiwiG0gADshB5P49L/1uEaW5hQ/YX+z7QvhwMVIiJAYJ8bmX0z9u/H7qZN8cSQobigfn1zPg3BxsG7mCkARgDApNMHrGGmABS+VcrSHmYKwHHMXOZPzioLHDp4EB2uvQYvZGaKAB+j/0qNnSCApAHozr5KASAIoFgAAV0Afb8whwNWpgFERgN8pchQuB1QLAAdBPBTAyA/T9IA/EmJyE1LRZbXizb796N+8+aYOmMGKlasVOzCWC2ct2zejF49nsY/a9YgNjZOot7FbcZFN0GDjIwMxMfHYfCw4Wj30EPFnru445/K74PprlmZmUIH3b59Ow4fTpRro8PPBd43X34pUaLIyChERUUJC4AAAFkAXADTYTlwcD++W/RjABQ4nmtjVG7pK6+gU34+HF6dwchc6hKmBMhCWhcA3GG1Yk5cHN7+8itccdVV5mI1qGNMAOB4RmrRv1Hzxe6dO/H4o48iNSkZj3fuhoaXXik/4H1CRgDnErURQCMIEEEwFMDmzRvx7edz4fN7MWLMGNx0S6PSa6B5pEIWIAPq56VLMHPaNCz/9VfRNKlQoYIAxYXE/nxFu+YES3mM1NQUAcpvbtQIAwcPwU2NGgUqQYTCiDqV9yDHbFpaKua8/jqWjB6Np3jtbjecNhtidOefQEA0hSt1bZ91qamYxGfxSy+jzf33l1j3xRyGgAkAmABAkfdBWTq8ZXXssjqurOPKCBzisU0AwJyKy6sFgkWHjNdxPLmMR7PDX6tW4ZUmt+NhLmBZR13PT+UrFwTyxzJsNptECUhfVSKAqkwgmQJkAggwwP1ZFYAsAGckLBERsNgdgC0MCLOJ40a6OUhJz88HsrPgS0uBKzsL2W631I2/7ZVXJPIfyuJKXZfQHfPzsXHDBrzwfB+sXrkSDocT1apXF0DDuDF6TIV7LtiZ28uo/+1NmuCJzl1w3Q03IL5ChTNu0XOs9IhtW7ei+R1NEB9fQaJlMTEFWgCkMFNUa/XqlZj76ae48KKLjvuWonP05WefYmSXLnjYagMTtPLIBtBBoWMBAX494i/K6SxTabfjXbcbhxo0wJtzP8Z5F1xQovFy3BdRzn54Kp2PcmaqkJqr7iM6hh++9y5GvzgCVavVQKMmzXHJJRejQqUqAqxx474et0uE/jZv/A/Lf16CAwf24aGOD6Pr08+garVq5pgNyeol38mYu5+bkwMyNz7/7DN8/cXncHu8kibEeYeggET5bdqrpG6EhyM2Jhbbtm4RXYH72rZFh4c74tLLLhM2QElKDMoaV2/+qWIAMG1h0YIFeOmpp9AyLRX1OZdaLFIBgEwAvlIMULEACNaP3LsXFZ96Co/36olKlSqb47SEQ9AEAEwAwAQAQrhpTAAgBCOZu5xVFuDihU5p4qFD2Ldvn5R6YwQiLDxMotsJVauiZs2aItjGeH1JHOVgIOG9t9/C5j59cINBCV8Wr4aa7IoFwFdF/VdlARU7QJgAzG3VQQAulAgCCANA0gAcWtRW1wHwU/WfJZRys+HNSIfb5UKux4O5h5Ow59FHMOmVV0vU51zkLFvCaM9ryM7Oxa23NsEFF16McaOGyKKOtHbmtkdEMKptQbVqNbBy5Qps2LAOU6bPwAPt2pV4YVeiBp7GOxM4YRrI3j17hQFgZAEoZ4b015jYaHzwv09OCBzh2N7w338YMnAgvMuX43a3C7U5dvT0EyahyOJd2UuP9BMc8FksyLVY8K/Fgp+io3HXE09gyLDhUobyeO+B07hbSqVpp9r5KJWLOM0OopxLRvoPJyZi4Q/f46MPPsD6/9bD6YxAXFysRJldLjeysjKRk5ONWrVqo3WbNmjbrh1q164Nqz4PmuO2bDvXCHyyvyaMGYW5H34Eu90pbCan0yHMJ85znPf4GTcyyL7//jsMGDwInbt208QbLZbjYoWd6nuQNiD76/VxY5Hx0Ue4Jzwcbq8X0XZ7IAVAAQCKBfDDoUP4tnYtPDrpJVx/401l20ln4NFNAMAEAEwAIIQb2wQAQjDSSdiFdeB3bNuG7du2YcUfK/Dfun9loX/zLbfgiquuRO06dVDv/POFGmxupW8BJULHqDRrGlPJmI7ZeeddgDp16iI2NgZ5efkCCGzatEEWlfe2bYsXBg4SQMAoYhdq67gweKF3L1R7912cT/q/4YcqWsHovjj9jATr5QGLAgEC5QBJeVVgAEXk7A5YHQ7AqVPy9VxDVgGQUoC5ufAwGu/zId/jwR9uNz6/4QYpOxfK4pjXkJebi+5dumD7th0YMGQk6tSqLUCD3+/Du++8iSWLf0CVKgmijM+INoGTkaPGw2G3Y+1/6zF0UB9cdMnFeHWapiMQynlDtXF52I9VGT7538fo82xPiUoqMUCtKkCULH65eJ4/7xv8+fca1DvvvBMGAQhwrfnrLwx6/nnsWbUSN4SH41a7HQlWK+xeL5RcpNdiQY7Vis1+P5bk5mKtz4cnevXC8wMGSjWIkpYlLA/9UZptPNXOR2ley+l2LOVccu4lu4VgAEuG7tu7V6jjTKWpnFAFNWvUREK1auJknogjebpdf3lqj+qr8aNH4sP3P4Td7kB4eJj0CUFhznN0+gkWc+O/CQAMHj4UnZ/qJo7/8c41p8M9yLXEp3Pn4r3evdCJ0X+vV1h9ATFAQxoArz/F40G/xMO4deRIdHz0UTjJ5AsSgD2Zz8mjMdhOZhtKMt5NAMAEAEwAIIQ7xgQAQjBSGe7CyOvM6dOQn+vGddffhEoVK0nutVMcIStycrORmpqKgwcP4Psf5uGu5nfhrubNzzonqQy7QA6ddPgwZkx7DUsW/4TLr7gaTW5vinoXNEB8DKNJdlk4aotHIC83H3v378GSxYuwePFCnFvrXHR/9llcccUVWpQ9RKV2PlQ7Pfggrl24AOeQih30O4IAVGwPpAIYcv+ZCqC0ABT1X1gBCgCw2eR4BA2kdnt4UCUAnx/UAfB5PHD7fBKRyPd6sRPAlEsuwUefflbsgovt37Vzp1D+q1WvhfYPPSYLOjr5HL8EU7bs2IHD+/dIDjsXeBc1qI9bGt2KuJhYUY/3en1ISk7B5Fcm4cD+3ZgyffrZV/9Yr6N9/dVXwWa16SBJlLAmSJVlVIx9uH79fwI6DRg8+IRvh4D+gt+Pdf/+ix8XLZT0jcO7dsGVmAhPTo6c0x4fj8jqNVC9Tm1ce/0NkqpBwMvcQrPA6eB8hNbS8ruXkW5OMI3zitpUJQ0VPebnoc7P5dcip2/Lx40aIQAAHX3Oa3wmkAHAV/4RACagYwQAunTtflyR/8AY0N+cqhQA1Y6VK1Zg+gsvoA4BV4K6fj9YAYBpAFIS0OmUVD5uBPSn7duHHY0bo+vIUWhw4YVFdmpppiMGnyBUYcyybMPxjmQTADABABMACOHuMQGAEIxURrvs3rULM6ZOQ/OWbXBRw4sFEZZ8OFG+JZ3bApvVAv7n9flFQfy99+bA43OhXYcOUhbM3E7MAnx4rV61Cm1atMBDj3RC5y5Py2KDi8hIp0ZTtNvDpW/kj3n0WtU2iXCTwvjF19+gV4/OGD1+PJ586qkj1KiLaqF6aD50zz1ovHQJaurl/454COsggHLuCUII7V8HA6TkFdtl+EwxBSQlQGcNEBgoavPQCff5RIAwz+PBwbAwvNSwIT7+/ItjAgBsf3ZWFlo1b4Y7mrbArU2aybglAMDIPgGA7NxcbNu5ExXi4lCvdi3UrF4NTkeY5IAKKKG3KS/PJSW9Zsycho/nvoslvy5HbFzcWbdQnzzx//DG67OFAcBFsVYRICZQEpCK51u3bcbin3+RriwtR6Y8L/RO7O4v+1+bAEDZ29h4hvIWqTy51jn1Z1MAgGIA0Omns8/UDb7n84NspzMNAOC4TElJwdvTXsPqSZPQkaAuxQDDwiQNQJUEZFoAn6NM6duQk4PR+flo0LEjGuraL7QTmVfU1qlRowYi9HKx2ppEgzhO9LlgfB4wQJWUlCSsGpblzdUrbnDtWfOcc6UN0bqeg2rDiZ6/NEapCQCYAIAJAIRwJ5kAQAhGKoNd/lq9Cm/MehNduz6LKlWqCPJNB1PVKA6zWfSoswVWS0Hl7ny3B5s3b8Y3336B51/oH5Laehk0/4w4pNfjwbSpU/Ht19/gqW49UafeeQizhWm5ieL422EPDxcGgD2cYmxadFYEi/R8RDcj6B4v9uzdhwnjRyIqyomJr7wacNqUoYwPVb4/dOAgfvjhe0yZMB6dDx3SGABFWFVFLUQI0FAaUDn8wUyAwD4KSNJZAHwoc9/gxTKBDpYl4h9BgG1WK9664opj5porjYTHH34ItWqfjztb3iORa4c9HA67IwAApGdlYveevahUsSKqV62K6glVEBsTKYAD9yfApRYtefkuZGXlYPrM17Bn7w7MnP1GsQyEM2IQ6hdBO/z7zz9ofscdqF6jRkAMUFUE4Fjk+Fu54k/MfucdEUss7a2oBWRpLSpLu63l5XgmAFBeesps58mwwNkKANC2ZDbM//ZbvNm7N5qlJKOuvoZQQoBSGpAsCF2fgnosU/ftw/L8fETo7L4crh0ApJGdVbkybmjcGHfd1UwqJFRJSDhunQRj37NM4549e/DD/Pn4bv487Nq5S9YzBB6iIqMEoGH536TkZElNvOa6a3H/Aw/gpptvQVR09AmxNUprDJoAgAkAmABACHeTCQCEYKRS3oXK5xPGjMOjj2nRYjr/dqq46yrvjP7TyQzTlXH5qqGrGsrrcnuw+q/VWLLsR/QfOEBqIZtbySzAh/Enc+dixmvTMXTkeMlJZDSfDiydLYdOUXQ67BpdMTxcchbJANCYGQXONI+Vk5uPfJcLI0cMASx+jJs0ScCZgIObl4v9+/bj37X/4PN338XaHxfjBqcDjyckwJWSgvTs7EIaAIUcdV3JmJF9lQ6gxP4Y5TeCAAQmuI965Xs6IRJx56uBCUAKItvHVwUCLPd48Msdd2D22+8cNZLA37zz1pt46/U3MfDFsQgP0+icAQCA4zk8HBmZmdh74AAqV6yIGgQAqlZBdFSEBgAwnSKoyzKzc5GRmYXHHmmHLt2fwoPtO5xwNKNko+LU7a1AlVuuuxYZGZmy4GL0nwAAX1VZxUOHDiI7NweLl/0s84W5nd4WMAGA07t/zNadXAuczQAA53hWfJk5bizyPvkErcLC4PF6pRwgWQD8EwaA5G1pqQAAIABJREFUzSaf8zlJLR21LpQKQXxeA8h0ubDT58Pa9HT86PNhb3wFtHvkEWEg1qhJPqEu5lqCdEQGCfbu2YP33nkb382bL8KZjW67A5dffrWw9/jsDg/TxBjzXR6kpKYLw+/P33/G4kU/IL5CPJ7p2Qu3NmlyygNTJgBgAgAmABDC3G4CACEYqRR34QTe8+nuaN7yftStUw9Oh1OPMIcHosuMjtrCNGo3nU2rjeVymFuuycMzHYAR059/Xobk1EQ8/OijpdjCM/9Q7IOvv/wSo4a/iBdHT0R0TKw4sHTwiwIASGfnQ5jOv/wF+qMggi2U+Jw8pKSlYcigfqhVtxZGjhmLTRs34P05c7D0pyWCoDdp2hLNP/0Qddwuyde3MvKbmIidaWmSr1/UplgA/FaBAJImomj/usMv4yUIAOC/jX+F6i/rqQ5caDDaQBDg/fR0OHo/h6EvvnhMAKBJo1vwzHODdDEnDQAQtgSBAB0A4LVs2rYNVSqRAVANNapWQWSEQ2cAaGOam8rPJZMiMysH/61fj0EDe2P+wkWIjorSSheeBRvH0I8LF+DJxx4T0USWUaTzrwEB0fDYwiQ1ZekP87Fo6VJcfMmlZw1AUl673wQAymvPme0uCwuczQAA7UkxQFb++eKFF9DBYkElllW12VCRIoB2u7BAVeoeP+cznqK/fO6LEDAFfS1WqRIU7vUIUJDq8eCvnBx8nJaGlbGxeKbP83j8yScljSKU9C4JKuXn46cff8TMadNQsWJlPNiuI6644nLExsRo55NFiLYGFV0N0RayICzMCvg92L33AOZ/Nx8fz30f1157LV4YPFiYbOr5XhZj6VjHNAEAEwAwAYAQ7joTAAjBSKW4y8YN6zFx/Evo3qM3IiKccNp1AIAOqNS4peK7BgAE9ABs2ntxmGQi9sPl8iI334135ryObj26i0qsuYVmgcyMDNzfujUe6dQdVapWCzivzPVnNJsOLFMAGPmn88/PGd1WIIBKAVAOrHrIkhqXmZWLzKxsPPFkR4SH8cFpQZPbm6BFq3vQsH59WLZvRX77tmBddfYpRav2ZWRgzaFDRwUA1FWx6wuBADqtnwsFtoULBRkz+ufqVX6jMxaMDAAlliUAAFkAAJ5JSsKwL79Ck6ZNi6Tg81q/+uJzfPHZ12jXsZOob9PxVwAA7UW7KRvm5udL3mCVSpVQLaEyIpx2AbCCWRS8Ri5mcoVJ4caQoQPxYPv7cVuTO84qJ5dskpuuuVrEEbnR+a/kcOIihx0Xer04z+vD8rRUWDq0x3P9+oc24M29TpkFTADglJnePPFpaIGzHQDg8/Pv1avx1ogXUWnJEjQmYB4WJs6/k2xQBhoo8GuziT6AVAHSgX1rTBwsLLnKij4MQuiRAV9ONmwZacj2eLA0IwOT09MRec21mDptOuqdf94xQQC2JyszE5/+73+Y+8EHaNXqXtzd6l7Ex8fB54eWlirrC6VJpa1DuZzgWoLv1TrCAg/WbdiCKVNewqGDBzF56hTUb9BAD16dXBDfBABMAMAEAEJ4AJgAQAhGKsVdxo4ciZsaN5NIaYTTKbRzggB0Mune5bv8qBgfKVFmpgKwPLfP60dkZLg4TZxGOTH7vD5QD+Crrz7HjY1ulNJg5haCBfx+9O3dGx6/DXc2ayUPJ3FYC+X8OwSM0aLZBZFtIwOAD8WiNpebtadzkZuXi/g4ljeKlIp73ITNsXsXctq2kX8z4s7Se1kuF9YcPFhs44tiAkjEPyjyr9IChPqvgwHqffBJeEylA5AXFoZOycn4Y8/eo4rw0eFvULcO+vQbgmrn1NaU4iU9QvsTm+m2VCAK/x1OEMWQRkH7iT0M0X0CAPn5bgFQVq1agZcnj8ePS5edVQAA+2fE0KH44L13ERsXj2t8XnTKy0ODiAjE2u0CktB2LTIysHDT5pAEJ4sdWOYOZWYBEwAoM9OaBy6HFjABAL+UX504fDhili5BJ5Y/VE4/xf9YQSc8PCDqK5F/pgHE0vl3wBIRCUtklLyKF87N7wNycuDPzQEO7sO+3Fy8lp2NHxxOTJk2Dbc3bVokCEDnPyMjAx9/9CE+/fgTdHqiKxo3vg1WVqIhEyE8DFalS6WzDBVwb7Vpzr8GArARFng8TE7wS1WfV16ZhL//Xo3ps19HvfPOP+kggAkAmACACQCE8IAwAYAQjFRKu7D29huz3kDd8y/S6t46HAICMFpKJ4kRZJfLioQqMQExQEYC3W4fYqMdogsg8z2YBuCFx+PDzl27sHz5T3jq6afPOkeppN3CB96mDRvQpHEjTH7tTdidETr1X8/x18vXKUc2AAI4NY0GPhD5p5UELFCxV+1wuz3iTMt3fDgzx153wiV3z+sT/YbslnfAdThRnH+W3mMJvn2ZmaLCXxxObgQBVJk/VepPmACkBqqIgcr91x/UbGdwmoHSAWC711ssWH7nnZg5590iTatyGG+7+Sa8OnOOLBTkmLJYIHtCA00IZtnDdQZFkJgi2S2KSaFFEgqu2Ov1g/dIdnYuklKS0fyuxli5Zk1A3Kik/V0e95cI0V9/4Y6bb0LfChVxU36elIjiX5XISE2I0mJBl9270WL6DDzQrp1535/GHW0CAKdx55hNO+kWOJsBAM7tLLX66vjxSPn+Ozxks6GWPp8zyq/0fSLCwwPpfcICcDhgjYqGhX+R/IsCnE6h5lvCGTjSBKL8LheQkgxv8iHkpqfhrT178EZcHF6eMgXNW95dCARQtP/v58/H1FenotOT3dDolkbwwyLPcEk3UOscPd1QdIR00J4AQPAaiGkCPr+2Xs3Ly8a4caOxYeNGvDnnHXmGn8zNBABMAMAEAEK440wAIAQjldIupFqNGT0eNzduisgIpzj/wgIQmrkdLpcHXq8V1avGa6JtVqs4+W63FzExToTbJAFLL1MHcSh9Pj/uad0US5YvNx2BEPrp/8aOxd49+9G05b0CuGhItxa9ZiRb5fsrSrv6TJUCVEKAxgh2cCqAEv7jA5ERW5fLLbT2vPx8aWH6iMFwL/hOHH7+uXUmQD5Ffww1rI91OQoIICSkRP8C0X5GDRRib9AAUMczChiS/i/5hFYrxufno/dXX+OmW2456ql/+O47vDRhAnr1Hy72U+kPdOoDYokBIEBjTyhtAK32s1ZSUS0uNG0LzU0i/Z0gSp7LhezsHHRo1xoTJ0/GLY0bn1UVAWiHW669Bk03bMB1YWGoEhGBCjoAEEkKKIA/8/IwrEJFLFq2DGHh4ea9H8K9fyp2MQGAU2F185ynqwXOVgCAz8kdO7Zj2qSXsPezT/GQxYLqfA7qz14q/ysx32AAIMzh1Jz/6Bgt+i8AQIQ4/5YgAWi/Kx/+jDT49uxEXmoKPktNxSuRkZg2axZuaXxr4HnN9vy1ahVGDhuGRo1uR5v728naUoB7PdghWlR6MEM0h3TtI8n/t5F5WKDjYxxvHq9P1qasFNDjma6oU68uRo0dK5o2J6tEoAkAmACACQCE8BQwAYAQjFRKu6SnpWH40BG49Y7miGTNW4dDXkkzpxhgTq4bHrdftAGYix4eboNFd+QqxEVISkCBs+SXNAB+f0eTm/DbyhXiCJjbsS3wwL1t0P6RLrDZNFtJ7jwBAB31lgi2ARAIdl41ZNwqYoCBSL9+SsmHY0k9txdMBSCdXV5dLhH/kVeXC/61fyP9hd5Sdo9pAJKHx4eu1wsqOSgAIZS+VLoAkgqgO9PCCNA1BvjgNtL/Vd6eOrYAAFQntlgwq2ZNLFj2s9T1PdqD+r057+CPX39D8zbtBQDgxt9LVYIwrYQiwQCWTaSgogIFlE3VdwoE0BgAmrolwSwtDUCz19Ah/dC0+Z14/IknQzHFGbMP7bnijz8woXkzdPL5EGO3o3JEBCqzFFNEhJbWYbPhgcRETFi4CBc2bHjGXPuZdiEmAHCm9ah5PSdigbMRAOB8nnT4MN6aPRvLXpuKx/x+nEt2ng7eM/p/XAAAweCw8MIiuRKG98GXnAjfnl3IS0uRUoLf1zsPH37yCc6tVUue1wcPHMBrr76KfXv3o2fv/nAIG1IxITU2X6Dksa4/pT13NPFhlQJgY1pqESK9BPK5Nv1rzVp0fuJhvPHOO7jmuutk6Ag7sow3EwAwAQATAAjhJjMBgBCMVEq7pBEAGDICtzVtLpOriv5LGoDdjpxcjdZfuVKMOKFWW7iIyBFNjY9jCRY6c2QBMO3LL3RzTqZ3Nm2EX/78XZwvczu6BehUss76wOHjkZ2dHQAA6IyqCLbQ30j1pxigLgSoqO3MYxd0XAcBRHBP0jI0URxWZhARu3yXRLGprKucfvXqcrnEyfW8NQNpPy/BLo8Hqy0W7I+PhzM5GQMJIvAhGQITQDn/wdoAKjWAD2YV7RfqPwECI1ihn4MP6jE5Oejx3vtoc999x0TpZ02fht279uKGRk0DDAAFpAg9XTEBdDCA45ifKyaAem9cXKge48KEeYQETTxuN6ZMmYj6F9ZHj549z7phLWP1huvxxK5dqOLxoFJkJKpERaFSRAQiCFJZLPgyLQ1bO3dB30GDTlpk5azriBO8YBMAOEEDmj8/oyxwNgIAeXl5mPf115jdvx9apqfjMq7tqP5P0JzPxtIEAPTR4nflwZeaAv/eXUhOScaL6enIu6URZr7xhjyjf/l5GcaMGIWnnu6Nhg0vll9Rj8ougSc+sylEqIEASoCazr4CAGQ5wSoAx2ABkNHKINa4CeOxevWf+PjTT+FwnhwWgAkAmACACQCE8OgwAYAQjFRKu2RmZmLE8NG4uXETceRFZZ6pAFSddziQm5cHl8uCurWq6nnSYZraf54HlSpESdTZSDdXkeIWLW7D76tWnRRktZRMcdIPI1HuLVvQp3cfdH+2rzjm3Ph5IcfVkMuuRas1VFw5tho4EBagsYswox55z8nLw779B8WBDUT+GfXPyxPnm+dJS0nGyj+XY9lPi4DMdNz90EO4s3kLnHfB+ejzbE9UW7QQd6iYOI97HEAAIQkjCCDt09kO4qyrP50dsNLnw+62bTFl9hvFjqHXZ8zA1q270Oj2OwMMAGVHnkfAFGUzLm5UaSPdhtRS0Jx/LQ1AFheG0UBwhDoAZBe8Mnk8LrnskrMSAOC4HNCvLw7OmoUHbDbEh4ejUlSUsADimf8JgBDWXQcOYMmWrcdkbZz0m808YcACJgBgDgbTAgUWOBsBgH/XrsX/Pd8Hlf/4A81I2/f5JOJPx18BAGTvEaynCGDIKQBFMQAK0HT4srPgP5wIz96dWJOagsH5+XhyzBg0vasZpk15VYD8bs/0gdVi1ar2OBj80Bh8Aa0eeUZrz2kV7Q8WAhSWYZB4EYNWTAUgq2/f/gO4/76WmPnmG7jhxhtPClhtAgAmAGACACE8eUwAIAQjldIudARnz3oTNWqdpzmNsMAu9H8NANAU5N24oF7NgKhaXr4H2dkuVKsaJxOziuH6/VrpttTUVMyd+zZGjBlzUibWUjLFST8MHSrmr7/7znvo8GhnoeobwRSlBUDnVajs+usRIIDuwGopAFrenpTz0x31DVu2IjUjA26XC26PBz6vB/v37cGG//7Fjq0bQVnASy+7HPfc2wZXX3sdIiIipB38PcsTtm3cCO127UKC1xuS8x9sSMUGUI6+pALIPwpeA06J349dNhumxsTi2yVLQqokMffDD/H9t/PxQMcnCwEAhUAAnSWhLSQ0hz/wSiCAIIHu/AfKW+pgDPuFzj+BgMEDnkPHxx7BA+3bn3Vjm+UhN2zYgHuvvQYjbDZUDguT6D8BAKYD0H6knTy9axduGDMGT3U3RUBP+qQSwglNACAEI5m7nDUWOJsAgIDK/nvv4uvhw/EYgFhWcdFL+xEAkNx6VtLhn14GUFT/rVYpA8hXYRzGxsEaG1+gAcD5n1UBFAhQxAgSPYD0NHh2bUdWShLmpqfjizp1MXjYMLw8cSJatroP11x7o6yFuA4RfR79Wa2CHmQBaGUAVVqhxgJQAr6BSj4WBh0KgAACAPxjqeqoKCee79NLch4mT51abJChNG4GEwAwAQATAAjhTjIBgBCMVEq78IEwYexYNLzk2oLaqRZNdZUILCfVzKw81Dm3mq4BEC4CgPn5HlSuFKsjsdqSksfixL10ySJcfvVluPSyy0qplWfmYWgvllb7afHPaH1fgXK6ctwleh1w7sOkZJ3RcZUHoi4YKPup+rikxRly2nJy87B67Vrp09iYaOzathmDBz6P8ZMm4c5mzREXHy/HVXnzRmuzP1etWIHmjRvh1agoxLhcsljwh8gEkHGhHzDY8QhQ/3V2ANMMeE398vPx9dp/UbdevWKdbLb5l59/Rt9evTBszMtFAgAa1mDRFi26PbWov03GNB3+AANAB0+CbUAAgODJww+2wsdffI7LLr/ipCwaTreRT3u3a9UK1y//FQ28XqkEQBAgISoK0VSGBrDX60WvmjXxxbfzAgu10+06zub2mADA2dz75rUHWyAYAHBSCDmC5XKjxAnlvzn/89/ff/8dBg8fii5dux+zln1xVj5l96Af+OefNRjZvTsu+Hctbg8Pl+eayvfnuoHOPlMBVBqAVAKw2Qqcf50VEMbyfwEhwGhYIiIAh1NAYBEDpBZA0OZ3u+DPSIcv8SA8hw9hZ2YGhh5ORNrFl8LrA57rPwRxsXHyrKbdZY0THiZpAPIq1QiU1pHO1qOjH8QGYPQ/4PzrxhYpAql65IXTGY4fflyC4YP7YOny34StVtabCQCYAMAxAYDEQ4exft0m7Fq1Dnv/2Yj07XuQm5EJi82GyIRKqHrR+Tj3qotxwZUXoX79upIfU9xWVs50WR1XFut6KS+/TxP0Ks0tOuEaKStibgUW+GXZMixdshwXXXZlIHKshOiokupgnrmBdq5yqKUqgEUrwyKOnijMe7Bgwbd47InHEHMSJtXy3I90pr78/DN8/tnXePChx45gAPDaREiPzqoh+q9y/hUYIOkCeq57gMKu0/cElPFrpezozDPNYNWK3/DBh+/ghx8XByL9xSnhLluyBKM7P4kH09JQncfya3fR8dxJwToBvE4qD++z2TDd48Ho9z/APcXk/at+5/UlHjqESxvUx9RZ7yLc4TzCMS8EqBAk0cGSAlEh6gTYZCwbUwAUcCEiil4PMlJT0bXLI/hn/fqTsmA4Xcf2siU/4eV770UnrxcVHA4BAKQsYGSkRIeibDZ0PHQIY377DeecW+t0vYyztl2nzPk4ay1uXvjpbAECAO+/+55QzTXnn05/RCEAwOPxIDo6ulwDAHwO5uXm4pvPP8Obz/ZEF6sFkXqZX0X35/wdnAbAtQUBAgk2qPc6CyCMDIDYOCAsHBZWAYiMFBaABgLYZYFgsYUVdD9ZollZ8CcfhnfvLmS5Xfg2NhbfxMTioosvw0233SXBC7JPVSlqrcqRBgIUlDwmU0EDAix6lF9jPmrpj/IqzkThkSeivh6ffJ+YlILWdzfB5ClTcMddd5X5EDUBABMAKHKQEZH6v4mzcfCz79EvJhY1RIDNIYspqmd63Rp1l+W5sr1e/JSXh6/iozFg0kBcdeVFxxy4ZeVMl9VxTQCgzOehI05AB6dVs2bo2Kk7IqOidWfeLxMpJ14lPKdqsRaONmu15xVlPPHQQfz99+/o2adPsdHbk3+lp9cZ+UBmdH3cmPF4suuzco8HO+KqpF2A/magr9OBFaV7A4Vd9ZmABzoLgP2rObFeKfv306Lvse6/v/HWu++FbBBRgf/zDzx099142uvFRR4PPITZdSAg5APpO5JBIHWCddHIrWFhmOl04usff0TDiy4u0djhMZreeisa334XLrn86qNG5pUtVa6/RP1FNFFb3KjFhJY/qKVAqFfWEv59+c/Yt3c7Xnp1Skkv94zZnzZhik+TW25Gt/37UdvnE+efaQAUBGSuKLf5mZn4pXlzvPzatBL15RljqNP4QkwA4DTuHLNpJ90CBADefPNrxMdRGNYvtHMyAAgEMOpPUIDzXkyFqnj/ve8wcVKvcskA4DXs2b0bk4cOgeuLL3BPeDjy3O6ANo9RAJC+h7ABdEBAnH8V+dc/dzIar1gALAPIdFCCABFGEECrCODPyQby8uDPy4U/KxP+rAz46bD37oOcCxsi0e/DvkMpSEnPFLuT7ahYqAEWgKxzVMUjPrt1HYAgEECi/0E6PmpQEdRnGgDXWqwK9MAD9+D8+hdgyvTpZT7uLIkHVhjTIUvthBYL4ydcT5VuxLSsjitOntlm6bMvPv8Bu9/+DC1yPbioWnWExVeEJSpKUDM/a1ozZyYnW6PNZKQjPy8X+R4PUt1uLHHlY/P1l+OpQU+jVq0aRY4n086FzRJV+UqTAVDESGFJmPFjJ+Cmxk0DDpRygJSTqcqmaYrzBTnTEgm2WpGenopXXx6Pdz/8ADGxsaU2v52pB6J9WYax7T1t0H/oGKkCEFyORkWvFU09UB1AUf4NNHaV/y/0fz0/TnsuaCwAAgAEAmbPeg1XXXUZnuzatWTOmd+P7du2YfDzfZC+eDEesdtRgSXyvN5Au48lECgPP12Zh21ijmGyxYKP3W7EN7sLw8ZNQIMLLyxZm/Tr27D+Pzzf6zk8138YcnJzZcgUBaaoz6UagRrDhrxHfqaBJwX8BtqMwoEjhvXH9Jkzcd755x8f9eEMGci0x6B+/bBr1ky0s1pRyekMlASM0xWVM3w+XLljB/7csBE1atYscZ+eIaY6LS/DBABOy24xG3WKLCAAwAdbgcibER7mgdXiQVRkpDwfImOqwmYNg8tfCdFxVfH7/O6YNK5NuQUA/lq1CoMe6oCWhw6hvsWiPbv5LNRL9kruvx7pV6kAkgJA578IFgBT6ax0+pkKEAABInUmgB3+7Gz4DuzVAACfT/78Xg/csMDZ8m6E9xsAb7gd+a58rPx7HQ4nJwsAQMajk2moeilk6lJpzFMt1VFYAToYoEX8C5gAyvnXigwVaAAw+s+ERK9PY0RWiItC125dsHLln/j7v/VlPvpMAMBg4rPdMWVZrremv4/KH3+Hh2vVha1mLVgrVISFeddcfDI65vECrnz4cnM01CwtFd7UJFHwJhuAfyluN2bFR6H7zDG44IK6Ryhfnu12Dr6rTQDg6PPcp//7GGvXbpQoqrF8n3JCmS8tFCzd+TSKpuXk5GDxwnno+0JfVKpcucwn0zPpBHc1uR19XngRubl5RTpKASCGDzqd6q+AANUHig0QEMcJqmurhOxY3vGFfj0x643ZOOfccwrX6w3BqGosvP3GbKnZe+2+fbgFQBydZooEEu1Xef+qWoBS/NeddSL/aQBW2WxYnZCAh57ugW49epxwycj2be/HLY2a4pw65xV7JQE2gNQP1oUTKQKolyaUV33juxV/LMeav37H+x//TxO+LKLOcLEnPUN2oO327d2LNpdcjP5eL+JsNlShEGBkpJQGlMgQgOd37kT9kSPRo2evM+TKz4zLMAGAM6MfzasoHQsQAHjro4PId7SAxcJccwcczhg4nNGIiKwoc70PdjgjK+Dfxfdh4uhm5Q4A4JzNcr8L58/H5McfwzOMsLtcUt5XQd185pWUBSCAAUsIBkCASMBGJgBfbfDu2Ap/ru78G7rLHx0Dx9jxsN3cCB63R0oU/7n6HySlpGhVjuyaELUKOjmkGoCmeUQQQFU+kpQ9YaAayx8XlBbWgAHtxKIBoLMOXS43KleMQb/+ffH2W7ORnKWVYC7LzUwBMAIAZZTnXV6o6a+Mm4m7FyzHJXT+a5wLa1wFWMLCJHemYLT64He74c/LgT87C770dPhTk+DKzBAWAOk7eV4v0t1uzAyzoMeHk3HB+XUKjeGyskdZHZeNL8tjmxoAR5/i+JBY+eefeOP1N9GydVsRepP+MERtCyKnGhWLE+y+Pbuw6IdvMXr82JBU28tyki2Px+7/3HM4p/YFqF3vgoByv/E6lNOt+iLg7BuE/wQI0KPaSsXe6KRKGoBfqzIwcmg/zFu48IScWB6PVPDFCxdg2rhxSN2yBTfabLjSbkeC1YpIUvuJ+JN9YLMhH8B+nw8rXS6sYO74eeej17ChuP2OpqiSkHDC3UYb/bV6Fdrdez/GTpoqWgCqFOLRDm7UBlDjWtO10Me91QovqyZ43BjQ9xnMX7gAdeoWL0x4whdTDg5A23V5pCMafPcdLvL5EG+3B9IAYhwO6fdsqxVdq1TBpwsWwuN2w+1xi2goF3JGpouxH8rBpZf7JpoAQLnvQvMCStECAQDA3hx+ixNh4RFwRMTD7iD9Pw5hzGUH4IiIK9cAACv6/O/tt7Bw8GB0djrF6eazTtHSyQII17WDJPqv/nQGgLAAVBUAHTTn/lIVwAACSP5/ZBT86enwpSVrnnfQZqlaHf735iKiUgVQX4HBjz//Wovk1NRACWQGKxQAEGCfSuSfmj2s4kNGAFMVtFQA9afWPQEdAMO5JTghYIgbFSvEoH//5/HunLeQlJlViiOq6EOZAIAJAIgF3n3nM1R5/RPcW7surDXOgY20f2cEFb/o/Wo3jJ9UGR9AACA/VwMAMtPhT0mGOysD+W4Pcj0eofCQCZDh8eDNynEY8N5LqF69YEFdVs50WR3XBADKfB4q9gS7d+3CgL59cdmV16FylWqoVCUhkAutfkzk99DB/Th8aD/8vv9n7zrAo6i+79m+m2w2PbQQekc6oiCKgmIHOypYEBVRsTcs2NsPFATFikpRFJW/IqCAFQRBEASpQuiQviXb6/+7d+ZtlhBIIYGEzPDtt2F39s3MnffevHvuuef68diTT/JDQNkqZwF6GP24aBEef/gRPPPSBMbjjxVdLp3HLkr+Ren/XMpOwvTpXaK9lWwL5n+DxMQ4PDbuycqdaBl7C8eN3jesX4/FP/6ITRs3ID83FygsRMjr5YhCQK+HPiUVlrRUdOzUGRdedBE6d+0ajfhXZzT9/Xen4fs+rJsrAAAgAElEQVTvFuDW2+/mVJ+jtR3rdJYGAhg4kBcKBAB8+O5kjLpjFK64+urjAk2O2+C1rIHvv/0WE268AfeqVEjW6aSKAMQCMJk4f9Ss0WDkgQPIy8iA326HmkCASASauDgkZWaiSdeuaNupM3qdfjrad+gQrTpSyy7zlDsdBQA45W6pckHHYYHSAIBGa+Rov04fB4MxEXoStTsFAIDcnBy888ILKPrkY1yu18Mt5/8L09G8IFgAQgMgmg4gNAFkEUBRLYCdfwEakPI/Rf+pDGC8GWFrIRAMRu+MX/6bK/JkZsH1yRzotGoEgiFmJ2zath1FNlu0cgyxAEgLIMoCoHQAPTn9saLHBAhIOj4looDiuU/vR3YMcq8oBSDBHIcxY0Zhwz/r8deGDcfRgyr2UwUAUAAAuFxuzD3/VoxKToamUVOoU9OhJuE1Gjycu0sAgBQ5i9DiPehH2CMLZ9iKELZb4Xe74QsE2PlnJoCch0u6AP834HS8PGV81NI15ajXVLsKAFCxyaSm9yKnaPO//+Lu0aOZnk4TbKLFgtSUZGSkJrNq+vsfTMOV11zNOdHV6cTV9LXVtvbpYdShVSuMGfswslq0lvPZjq6vH6sLwABAKQq7iK7GlgKk/H+fx43hw4ZgzT//cCS7tN7A8diFGAHUHusNkNYAAZgy9sA5euRUy9F1BjFKpSgcz7HFb6ldej38wP1Y/edqPPHMyyx6WN51ClCF2hF/0/UkmM3MlrhsyGV49Ilx5bZTHddQV9ogO9msVq6+8ITPh6xIhNMABABA99sVCHCKiZkAILkPkB40dQuvSoU9oRB+sNow02aFr0EDTH77HVxw4YXHVV6rrtjvZJ6nAgCcTOsrx65tFqgvAAAJAL720INIWrQI5+h0RwAAdF+EFgDrPskMAFEhgMB8oRFAwIAoD8ggAH1Hjr1Gw1XLiP4f8HrhJx0zAIFQCCFiBPICX4VIo8ZwTfuEK5n5fD7+7uChnCgAQM8XWnMSCEAAAGkBcGqAXBZQAgHk0sdaIeIrgQCHMQDKQAAoKELPd2rj2msuQ/ee3fH6G2/WeLdUAIB6DgBQpz5v0Ah8E1IjIykZmoyGUFEZjbg4qWYmpUXQQjkxCdrGjaX8XJ8XICpNYR5Ce3fDt2cXDxhy+glRY+c/GOSBRkyAXyJhXPj1O2jXroU01up5qkXpUa2kAFRunht87rm46/4nmG7VtHFDNG/aBImWBHbwPv70I9x6++2K8185k5a595ZNmzD27nsw9qFxjIjzPFBOu8JZjaWvlwjiHP57eoDO+uR9dOzUHvc//HCN3rPSlO7YFAZBr68RNVzZXkQpJH2C7+bNwxXX3IgWrdsx4i+tPcoHVojJ8t+2TZg54yOMvvNO1idQtiMtQPf1mSfHYe/kybhMpUIDuRwgLQ7FYlAsFEnwkSma9B1FiDRaKdWCKtsEA1jvcGCuw4H9HTrgtgcfxIUXX8I0T2WrfgsoAED121Rpse5aoD4AAHR3SMD3+bvuRNYfK3DWUQAAmhto7uZXDAhAf7PDL39O87qY28npF8EGEgqkNihN0ep2M0uZNkpXFluQyhInWBB4/jXEt2kHl9vN6x1HcTG/xDNarGvY+acX0f7ld62cCiD0qCQtAAmgUHNVAAo6SO+lt1A4xGkEeQWFuOLy8/HhJ5+gX//+Nd6BFQCgngMAy/9YC9vYF3FxUhIM8QlQp6ZCZbZIpTOIPm0wQtusOTTp6YA/AMglM2C3AUX5CBfkI+gsRnFBIVweNzv+xAIg51+AANZgEFNbZ2HO/70riVUpAMBhA1sBACo3z1095HLccMsYLksZBQASE7iUyszZn+CmkSNr1Jms3NnW3b3Jmbr/nrtRWGDFVcNujublHYvCLkrUCcdW5LwLDQDO75NL2f23bTN+WPANvv9xMSPfJ2s7Ec6HuOYVy5fj9ltvQc+efTD4siuRYElEiCISMlNA2E/YWKfVwG63Yf43c7Bt62bM+eprtOvQQenfR+kslB7x16rVeGDQefif2QyLQSpdS4tArhdNtZtp0Sj/X0MVAuITuE40id1S7Wje/H6EbEXQu4qxweXCiL17Mfj22/HsK6+yIrTCLqre0XoixmD1nrHSmmKBmrNAfQEAdu7YgefvvB3tVq1GL622TAYAryVkEIAde1lXSET/RbSf1hYEANBcL5z/WCDASA62ywUblf4Dif+HEZQZAMQD8Gu1CFx+JQzX3xyt2hPw++GntIRSZXhFKWqO/nMFAIkJoJEj/1QxQEuRf/lZIwVBZABAfWQaYCAQhMUcjwU/LMKkN17G0t9+g9mcUHMdTG5ZAQDqOQAw+61PMWTuYq6VbDAYJOE/Kp9hMHIKgK5te2iTkoBgCGFnMQJ7dyOUlwt43dDKHTkcCCAUDKGwsADFRLGRQQCi2AgQYEEkjBHff4i2bVsoAECpYa0AAJWY5yLA6FEjccEl13B/zSQGQGYmkpIkAOCzL2bhxhEjaoTOXYmzPGV2ddjtuPeu0chomIWzz7ugQlHr2IsvLRYo2AD7du/EB9MmY87XX3Ou9cncTqTzQfageXLR9wvw5Zw5KMgvQNt2HdC2XXukZTSERqsDLTry83KwfdsW/Ld9Kxo2bIDhN9+EQedfgKTkZMX5PEZnee+dtzH7qadwr1qNVpSfSVEhUoWmSI0cPaKFIH2upecds93iuU40a94QE4DSRigdxOdHxOVAOD8PTmshPsjPx+I2bfDRpzOQ1azZyeyyp9yxT+QYPOWMp1zQKWeB+gIAMANg9Gi0XPkHztCWnQIgbi7NEaL8XzT6L6cAxFL+CQTgnP4YjQCR8ufy+ZBttbLyPm1ciliAAFRZoXETqEeOBjp1YSFAcuwlgT7/EWlgAgSgfTg1gd65LCAJAlJlgJKy1Bz5lwEAFgIsVQqQjpVgjscDD9yNpllN8PzLr5yQ9D4FAKjnAMA93S7Fy2YLR0ZYTVNvgDouDjAaoWuUCW2DBlCFI/AfOsCOf5gYAF4vQn4fD5ywSgVTfDxUJGLh92FfUVHU6ScAgJgA9HKEQwhPeAKXDL1AAQAUAKDqD+wI8PgjD6HXGefBaDQis3EjNMvMZPVUAgC+/OpzXHvDDSdk8qz6RdStX1Je9YjrhyGrWWsMHHyp5CDJUfxjXUnpPHaRQrB9y0Z89cVMfDr7M3Ts1OmkG+NEOx/CLhT5375tG76dNw9/r/mLKxjQZxRtSE9PR+8+fXDZ5UPQum3bqOClEnkuu7vQAm3q5ElY+NxzeNZshjYSYaefnH9aCHLkX44OMShAizPSuTEnSIw3M4HeJkCnl5hvsh4E1YcGid0e2o/goQP4zuHAtKQkfPz1N2jW/PDqNie9I9fhEzjRY7AOm0o59XpggfoAANBzcP++fZjw6CMwzJ+PQUdJAYi93WWBADS/0zMzFgQQgoECBIjm4KtUOGC3I9flQigGBIgeQ6uFun1HaIZeg0haOnbYi5gt0LR5awbnSwc0KK2AHX96vlDUX1tSkjoKBBAQIYMS0TQAWRSZQYhQiNMJsvfswd133ITpMz5Fz969TwjQrwAA9RgAsNuL8eaZV2NsUnJ0gcQDh3MiDTA1y4JKo0PQ5YQvJwe0GAoHgzxwyPmnFzn5tLBPNpsRCYVQ4HQi3+1mp18AAPTuDYexddilGPvywwoAoAAAVX6E0wT8wvhnkNWiI9LSMxgAyGqSidTkeLhcXsz9Zg5G3HqrAgBU2cJl/9DhcODZp57EiuUrcO9DTyDBksRsgNjcuNK/jBWvk8rhqDB39scoKszHux99hKZZWSfkIVeeKU6W81Ga9k+UxEhYKotIeeliK08wsLzrO+W/j0Tw2ayZmHXffXiQFmLhMIy0MKOoTAwAIOj/AgDQkPNvSYTabAHi4qE2xTHrjdIAuPytvNFzjepGh/btgXdPNha63ZiakYHvFv2AxMTEWtGH6/o9PlljsK7bTTn/U9MC9QUAyMvNxdsvv4QDH36I68qoAlDW3WVRQFngL9bxLw0C0G8JBKYi5kTT54oCcvDC5vHA5vNxsFKABaQlQM9eYoaFGmciz2DAm4X50KSk4cJLh6B9p24s4Ft6zUP+kkgBYEAgBgTgUsiyBgCnJbBeATEUSq6MQP84kwkvv/I8ggEP3nhrCuIpqHoMbaDq6vUKAFCPAYDPPv8eLV//AC0NBikiIqto8gDT65FAef8AinNyOF+GkDCO+kciHKmi8kn0f1LLTDKZYFCpuI5ndnExD6wAgQS0H71HIljStQNenzdNAQAUAKDK8xc5TVPefBPffTsfCRYLGjdqhPS0NK69SnVUNTotnnn+OQUAqLKFj/5DirJ+PnsWZn86A02bt8LpZ5yFBg0bs7PKSvtCUVcWthMPW7utEP+uX4e1f63AGX3PZPX6REorqiVbbXE+SkcXaol5avVpkM1+/+1XjLnoIrxoNIKyJkWkP5b2L5x/oQXAKQAxAICK/qa0NyqvJarfxFw5gzXFdoT27EIw5wDeKyjA1oEDMfn9D6An7QBlOy4L1JYxeFwXofxYsUA1WaC+AADFDgc+/3g6vnviCdxlMiFIFXIq4PgeCwQg0JfF+uQX3RKa/8UcQ+sS+o60ysh/oePxS753FOCkAOY/Xi/eadAAPfr3x+5de3HDzbcjLt7MqQFibSOc9FgQgP0oCqISo1rWIyDWJAEAkoigBATQRoA/Of8r/1yJKZNex6SpU7gErdBOqqbudNRmFACgHgMAjz7+P4xeuhIGUTJDfqfBQEJH5qQk+H0+FFutkmgGLfLJ+SenP8b5JyCAqJYN9HouBbjd6ZQGlzzAaN+ISoXP01Pw0Z9fKwCAAgBUeV6jhfjHH3yAtyZNYtQ1MTEJKSkpUWGuFq1a4ulnnz0sglrlgyk/LNMCNCfM++orPP7oI6xqO+iCwTitW2+kN2gEo17PYEB+fh62b9mAn39agr17duO2O+/E4+OejDr+JwLdrujtU5yPilqq9u1HoNT555yNW7ZtQyOK5sQoQTMQIKcB0DstDA9jBpDIUmISVKZ4TgFQx0mlb1kIUKZsiitmcIaYADYrgtnb4SzIwxW7dmHYhAm4864xJyRaU/usX31npIzB6rOl0lLdt0B9AADoLtH8vXjhArwyYgTu0WoRJyrjHOMWki9CzjpH62U2gIj+k+9CEX3xXhoIIOCXNgIAytqobRYwj0Two9eLTQMH4u6x92Ha22/DYDTj4suuYElC8oEECEDtCG0jSgHglwioykAAn0csAABJDJn8rJyD+/HC809jyNAhuOOu0TCQMG0FQJDq6OUKAFCPAYA7xzyDR//cEB0sggpDgyvBZEKCOQEenw/2YgdIJZOjfAQAlAIBCEWjgZil03Hkf6vHw+X/mB0Qkys83RyH2f8sUAAABQCo8txFfXDunM/x8gsvMgBgsSQiOTk5SpkiAOCp8eMZfVW2mrMA3Qevx4ONGzfgn3XrsGfXblitRXC73dDrDbAkWtAkMxOdT+uC7j16IIWqi5ygh1plr1pxPiprsVqyP7GBJk3C+meexlVyiUpy8gUIQACAoPuLElGxOgA6EgFMSISKXqQBYIoHDAaodHoJAJB1AGJBgIjHjXDOAQR27cA+rxdjVSp8t/4fqbpNLe3fteRuHfM0lDFYF+6Sco4nygL1BQCgdcTfa9fimZtG4Nx9+9BRpWIHvCIsAHa8qbyf7PBzuT0ZAGDqvfxMIL9GgAXis6PdR2Y5RyJwAvhErUb3Rx7BLbeNwk9LluDD9z9Am7Yd0O/s81jEj0AAEakX7D1qn1OoY0AA+lucG1cToDSEcJid/8L8PLz7zmQ0btIQj44bh0aNGp1QAWsFAKjHAMDLr76Hiz+bjziZnkKdlJAxGlRGnQ4ZFgvn8efa7QwAkPNPHV0AAKygKYMBSRoN0tVqrq25mSoBlHL+aWD9X4tMTF06UwEAFACgys9R6n9LFy/GIw88wABAQoKFGQAiZ6pZi+Z4+rnnlHrdVbZwxX8oHnrHcnwqsk/Fj1gzeyrOR83YtSZbpX516OBBdG3RHJOMRsSHw1J5P1J/psWXWg2T/M5aABoNSP2fPhcsAAID1PFmrgSABIukASBXv2EQoJRTT1oACAQQthYgtG83fEWFmFRUBPMDD+C+hx5WAIDjuOHKGDwO4yk/PeUsUJ8AgIMHD2Dq88+jYOYMXK03wENl9yoBpgphQHa+udyeJPwqou4i2k+fxSbf07MidiNfhjbyb3YHAnivYSNMnDUTXbp2Y4He+d9+i3ks/toaffufC1NcHDMYGIiQ9QOE7hGnFIhUAK4KoJWuiQAKeh5ptdi7JxtffD4TaWkpuPeB+9G+Q8cTXg5ZAQDqMQCwYuU6bL35EfQ2GBih4sEjd2TKlWySkMBgwIHiYnjlWtXRNIAYFgChWVxyKRyGLRjENr+fwYJYx4AG1aqBZ+LpD15RAAAFAKjyA5u0J35avBgP338/U6VKAwDJqal4avwzSE5JUXQAqmzlyv8wNn9d/LquREQV56Py97s2/OKtN9/EmifH4Rq1mgFqen4xAyCm7J9gAYhKALHv/B1F/JkBkCCVAyQAQIAAcipA9FpJByfgR8TpQCQvF56D+7DL58OA/fuxZWc20jMyFBCgih1DGYNVNJzys1PSAvUJAPB6vVgw7xt8eM89GBEMwkI6Y3J0v6I3N+r8l476y+J/Ii0gtj2RDiA+o2AnrVkCABb4fdhz/mC8P3064qgqGoCiwkIsWrgA3/3ft9DpjOjXfwAaN23O60zSBWCdtFJ+j5TzLwEAVCWA1P49Hg82rPsLf/z+C1q3bY3hN9+M0047DVpKPzvBmwIA1GMAgC79phbn4D6TKer8CwCAOm7z+HiOqlAu/y63OyoAKEAAoQeQpFYjUy1RYjb7/XCVUSKMdALyHxqFEXcPVwAABQCo1DRHkyqVS/tv+3b875VXcODAQSQlJXIblAIQywAgGvrWLVvQrkMHjLn3Hq6v3qJlS2VhXimL16+dFeejbt7vqwZfgBv/WgMtOeW0YIxEogCAiPpzGUBZFyA2HYCAAJEWoIk3S84/lQOk/MtYEECtkaJGcnQoEgwg4nIiYitC6MA+uL0ejNy7Fzd8+BGuuvZaZZ6pYldSxmAVDaf87JS0QFUAgNtuv5NtUVXg/WSNQXKct27ejImPPYrEX3/F+VotpxJXhgUgOoEAAkTUX6j/l3b2ywIECACgQGhOKIQp5njcO/FNDL3qqsP6l91uw/Lfl+HHhQt5HZqZ1RydOp2GtIxG0BtNvG9sMISZAARQh8NwOouxb/dOrPt7LcLhAHr37oXLhg7l9SkBBCdjUwCAeg4A3D/gBlx3KL9ECVNG0GgSMarVaG40suAGlfE74PXCKVcBEIrfjVQqpBC1hhz8YBC75byY0p15dySCDrPeQN++PRQAQAEAKjzX2W023HDtNQgGQvB6PUhKSpYn1BCXodNotEz/j4uPl8urSOIqfr8PhQUFXBUgLS0NU959N4rkVvjgyo71wgIna+FTL4xbAxdJ45vmhatatsDjwSADzkLBmWidtIhjHYAYPYDYyH9pIID+r46Lk5gAJAgoQAASjNJopZKAcvobCwG6XYg4rAjl58LrcuGfQADfXnQRJkyaLAEFlaCv1oB56mSTyhisk7dNOekassCrL76ID2YfgE83GBGVERqtEca4ZOj0cTAYE1lnhzaDKREbf7oCk18fghE33yJFoCUUoNJndjLHYHFxMb76bDa+ePxxDAuFkC6nF1fmKhgEJoFA+dpjqwAIIEAYpTQgQJ9zRQCtFgsCAew5dwDe/XA6kqhaUSlbEmNh544dWLF8Of5Zvw45B3NgNMWjcWZTpKRlcKUAqkATQQQ+rwd2mxW5ubnIzTkEo0GHlq1aok/fM9G3bz8kJUvr2ZO1KQBAPQcAvvp8PlKffhOEP0Wj/4J+o1IhmVIBqCwS2SkcZiCAQABNOIyEmMiIPRxGdiiEUBkTDzEF3jYa8PEfXyI5OVEBABQAoNz5LhwKYemSJXj6iceRmChNkjqdlh1+obQqSq/o9HrodXr+Xk0RO3mj/CyPxw2n04lipwOPP/kUzjr77JM64ZZ74coOJ9wCJ3Phc8Iv9hQ4IAuBfjEH82+7DddSdEWOztOl0VJKCAEyC0BmAJR+Z/q/YAcQUKDVQW0yQRVnZgAARhNUeoPk/NMzTaMFQkFE6OXxcEnAcGE+3F4v54zekWDGV3+urnL07RS4Lcd1CcoYPC7zKT8+RSxAKY65uTl46dnn8N3SICLmyysAAAzF7SNa4aFHHj2uNKSTOQYpoLht61ZMGv8M/IsWYaheTyUC+K5WBgSI7QZC8E+wAsR3QpCvdJehnP1dkQhmJibisbffxgUXXnQEpV/8hp5BLqeTWan/btyIfXv3oiA/H3ZHMbxeP4LBAD829DotLBYLKDU1NTUVbdq2Rddu3dCwUaOTFvWPvW4FAKjnAMD+/Tm4t981uFcuj1GWSqZOpUJ7nY5BAsr3j91oIOSFw9h7lMg/7buLgINH7sA9Y26UBrTspEXCoWqdtmuq3Zo8Z2rbnNELMm5brfaoq43Rw2DyxImYNWMmLJaEqMNPon+kqErOvsirIuffoDfAYNDzIp4+J7BAlGghloDL5WKFeipNd+Ell+CBhx+uNAhA/ZzashYVwWazMeuAmAUnsmRLXb2ftf28T+bCp7bbprae3/Bhw9B0/nfoDbDwH22ShJP0f3LuKQLEeZeyyC0BAqRtQ+9EAaXXYSAAzR0Go6QHYDAAFGUTDADx7CMhQL8PEWcxQnYb3H4fL1Cvy83D3J07YUmUUpOUrXIWUMZg5eyl7H1qWYACHrt2ZePnpT9h7dr/8Mfq/ch3dYUm7jSEIxqO/JfFANBo9cjZ9hbi1evQr5eZa8gPGjwYzZo1q7SBTvYYpNz4JT/+iOnPjkf37Gye2wOyv1FVEICMEOvTCJ2z0sYhUMCl1WKmSoXTRo/GI088ARNR+ivApBDrQhKlzcvLg8vlZHFAYlGT0j9VQCKHPz0tXRKrlgUKK32DauAHCgAQY9SaciBrqt3qckzfmjoDcRM/QvNSnZ0GnVhU0d8U8SfiES2wKOpCYhlEv/TJaQNl9U9ynBa3bIpXfvwUGo1Edakpe9RUuzV5ztS2AgCU9JxgIIBPp0/HpIlvICk5CTodOfYU9ZeEVEgoRafVRUEBcsCNBgNXBCAAgNVWacEvA1rU/0igRYAAe6gm/R134PrhwyuEwObn5WHL5s1Y+P0CLnV3Vv9z0KxFKy7fsuz3X6HRqHDF1VehXYf2aN5C0RqogWdUjTd5shc+NX6Bp9gBKErWp3s3DN+1C1lyCVpxiYIGKsQAWXH5KCyAskAAnjt0+pg0AC1XA4huwQDg8yLi9cAvl7ul/jMmLw/PL/8Dbdq1U1gAVehvyhisgtGUn5wSFqCgws9Ll+KHH/7AX+sLUehqDo2pAzSmZohENJw/rtHooDeYodUZYTQlMhOSpEpo87kK4SjaDq9tFZLiDqJPlxDOH3wBLrjoYpjN5grbqDaMQYqif/7Jx/j1rSkYYLOipUrF1Hxeg1f4So6+Y1kBTgIF/Dod5lOZ88GDMf7V15CVlVUh5z/2SLECgKX/5vOvAJhQDZdYqSYUAEABALBh4zbk3fkMEq02OGTaTaV60VF2psXYskgE3d54ElcMPT+6V0056jXVrgIAVEdvqFgbUydPwgfvvsf5+pLjLzn1koOvYQAglgFgNJo4+k85cdI+EgAgyrKIoxJKS6kARUWF2LdvH4ZedSXue+CBY07yC+fPx9LFP+GSS4egY8fTEEcUYWIDa4hhIOUakzOydes2/LVmFeITTLhhxIhaOdFXzPr1c6/asPCpn5av/FVL+h5+dGjVEs8UFyOZmGcxKQDUIj13CGommj8BALTAOwIIkKP/9HksE4AWiKKutFqvh0owAATLIBDgUoChYICjU/5gEL5QCOOsVtz21Vc46+xzlPFf+dsaXdyLgEMVmlB+oligzlmAKOTfzJ2LbxdswN68JlDHdYUhoT10+kQuI0eTmUotpT6qNVoYTRoOipA7bLZIy5dQyMBUdYfNjuKC7fAULkGDxN24dHBbXo80a968QnapDc9Buo49u3fj06lTsWnmTPT3etBMpQKXYK0mEEAYg4KYNNd79HosDoVgP70PHnnxRfTq3bvSzn+FDFwLd1IAgHoOAPj9AZze5WL8k9WMnZlle/ZA1MM83v56MBKB58HbcDsp/8egXzXlqNdUuwoAcLw9oWK/3/TvRlx9+RAkWCxRij89+Ci3Xzj3guZP/6eXwWA8AgCg6D/1NyGuIlRZfT4fiosdKCoqgtVmxdvvvYsWLVuVeXKfzZyF3dl7cevIOyT9AQYj6EFMzoSUYkBAAMtghMGVMr6Z9zUOHNyLu+69VxEcrNgtrxV71YaFT60wRB04CRrLHrcbndq0xnMeDxJICLTUeQsWQFQQUDAAiOIvO/ix+gAEAHC6gPhefo/NHSXaJoMLsggu5f2TarSfdG/CYTxps2HYJ59i8MUXKwBAFfqRMgarYDTlJ3XWAhTV37hhA2Z8Mhc//LwLNn836BJ6QKtPhkatg1qjg1anh5qcf60ROp2B55X4BICmIspOknUAoSNabgRwFQPBoB4OayGsB1dC5VqEiwbEY+Qdd6DzaaeVa6vaMgbJNlT1aeY77yB73jfo4XSiHa3ngkFmA3Bwp9yrOfoO5Pjzc0CjgVWlwkIAodNPxx2PPY5zBw48jpbr3k8VAKCeAwCzp8/FFZ8tgkWtRpHHg11WK/Ld7uNaxNAibQNRk265Cg88egeMRkmxVGw15ajXVLsKAFDzE5vX48EZPXtyvxP5/ZLInyTuJ8T/SoCAElCAQACqr2qQUwFECoAAneid+iQ9WNxuN2x2G9d0LSjMx9LffmcgIXabNnUqgkE1Lhx8CUwmeviSyGAGL4MAACAASURBVKBWiiZqJcefQAAGAOgfpcRwNDCEP1f9iY3/rsPdY8fWvNGUI1SLBWrLwqdaLuYUb4TGsc/nRac2bTCuuBipVC6qjGuOBQFooceVAWQggB1+kf8vfy4WhJwjKn9H7dJ+pTdRBpcYAAQCEBjwtN2OUV/ORf8BA47r2XmK376jXp4yBuvrna+H1x2JYP36dXhv2qdY/JsDPt1Z0JvbQqWSHH61mpx/Uv6XnH56JwDAYFSx00/Uf3pnx59ET4kQQPnyfqkIicuhgtuphjVnPXy572Jgvzjcc/996NCx0zGNXZvGYDgcwo7t/2Hup59g87z/Q9bBA+hCZZ/JWZdB2MoAAfQ8oGeHAICDGg2yg0H8plYj47LLcMOoUeh/Tv2bu1V5h1bXCOtKpZJw+UikmoXeaqhddvJqqO2aavd4z9luL8ZrZ12H1xs2hDcQwF67nV87QiGYVSqkVjJvhRdnAFbrdcgYewvuueemMiecmrJHTbV7vHYu7xEXn9a9XosAUr955cUX8PWXc9mRpomdBf8YACjJ7RfOPzn6JLbVLKsZUtMbID7OiIQEC1QqNfbt2wNncTE7+oIJIOzPTrrfzyItVpsNBw8ewJ1jxuDa64ZFE8wIeZ42dRpuGzUGxii7QC8xABgAIFqxRClWExOA0GgCGOgfOycBvP/+e2jfuR3OHzy4vFuvfF8LLFCbFj61wBy1/hRI06N31y4YtWcPGkUiURHA2BOP1a4RIoDRVABZF0A4/WJRKGpDx75Tm6KmtGifHH5qn1g/fiodpVLhUasVz/6+DO07dlQAgCr0IGUMVsFoyk/qpAV2bN+Od6Z+hHkLD8CjGQBdfEsp4q/RQ8ORftI7MrDjT7n/RP3XavUwWwicBLMAiHkYR+n9pUPhEUk83+dVwWFVw5G3AcUHpuOyQXG4/6GHkHUMccDaNgZpPUXq+ou++xZ/fDkX2o0b0DkU4pSAODmow2CA7NwfrTOIvH9O2dRokBMO499wGPvT09Dmyqtx0623oGOnznWyLx3vSSsAQIwFa8qBrKl2j9cxvXvM03h92z6O/ucWF2O3zQarx4Nlg/qhaddOWP7G+xhBiv3hcIkYYBlCFjRQaUG0OhLGfx3b4PGJT6F9h1ZHXQjVlD1qqt3jtXN5g7S+AwBulws3XncddmVnR3P3Rak/iXZPD0Si/GuRlJSMJk0yuT4rfWcwmWCOj0d8XDyMpjgYqYRXJIz9+w8wGBCrBUAAAGkBUB1XSgWg2rOWRAumTJsGo8nEDvy770xDq1Yd0SCjASu4ksCgXi8JD9J5SOciAwCyDgAfQ61ienAgGILb7cOEia/ggUceQnJKSnm3X/n+JFugti18TrI5av3haZwOH3YdWi9ciG4kkHUMcSWhB8BVAeSXYALE5vsTS4D+L5x/riFNWiIx5XGjAID8PKTFJ7EATFotbrdaMWfHTiRS3Whlq7QFlDFYaZMpP6iDFsjLy8UnH32EGZ/9jUL/AKiNrTniT2r+0utwAICYABTYoPVPhQAA2Sakm0dMAHuRGgWHNiBSOAXDr+mAsQ8+eFRhwNo6Bu02G1b+8Qd++X4+Diz/A/H79qJZKIjGag2SIhHIBIij9gZy+j2RCPaHQtgBoDApCRl9+6H7oEG4fOgVSEtPq4M9qXpOWUkBiAUA6lF5utzcAqy59n4MNZrgDgTY+T/gcGBpOIQLPp2ATp3a4Y0r78I4tY4pN7uJMu1280AKIYJQBLAB2EeRkCQLtAP6oMegfrj0knPL7Zk1RdWvqXYZAKihvkFt1/cqACSEc/H553OJFNoEhV+kAkhCgBrExZvRulUrkPAfsQFCoSDUfF8izAiwJCQiNS0NcXFmhMNB/LlyRbSOq6Dpk84FAQBut4tFAQ/s34/ps2aiZatWDA6MHXMvrh8+EvFxcRIAIJcYjETUoFeixSinAKgQCtO5qmDQazgVgGCwUCgMry+ANWtWw5KSgB49e5Y7HpQdTq4FauvC5+RapfYenQCAWTM+wU9334MryznNspgAUYq/KBcowAHZ6S/L+SdwQGwiBYDeKSeVSgs+lJyMeWv/rr1Gq+VnpozBWn6DlNM7bgsQ+3D+t/+HiRNnY3dBF6jieyMSocCCXmIAaA38TmkAIgWg0gyAmLMk3Tx7oQpORwi5u5cg3j8bT40bjiuuuqrMMsi1eQzSuo3YACuWL8e/q1chd/16eHbuRKLDgfRIBPFqNagogpFSuCgdAhF4IkBxJIIClQoukwnhzEwkdO6Mdj164rxBg9CxU6d6z9ZSAIB6CADQYDqz80VY0zSLHaQcpxN7rFbs9/vxTe/TMOuLKZj14Vz0nfkdGmo0sLndOGi3o8jrxVN6HTr174WkRAsGDDgDA87ujcTEhEpNjjXlTNdUuwoAcPjtpT5D5VpITI/KzFCNU3LWY0ufVKZD3H/P3fj1518kKr2s6F0SbZfy/ymy37IlOf9Svn9hYQFH8EvSBLRcCSA1NRU9e52O9evWMt1fVASg86G2qe/7/T5QzVkqDVhQkI9gMIDMpllo2LAhep9+Fnr37s3Ov81ezDl1Br0ePn8E9GhJT0vgyCDR/wMBKb3JHKePPkgILCNqcHb2Lmz4dy2r8Cpb7bZAbV741G7Lnbyzo/KcN7Ztg4dCIQaly9IB4DEf+3ynEray4B9H+kWuvxz553FNIAAtIuVXWRoA1CQ5/6wrEolgr9GIHwcNwuRp7548g9TxIytjsI7fwPp4+qWqjxyrZjzNFVu3bMFrr76Nhb/6oTYPREQVz/R+DeX9a2QWAKv9U86/ib+jAIcQARQaAEL9n3L/hQ5AWean0/N7gWIbUJBjRdG+L9Gr9Ub8743n0bxFiyN+UhfGIKV/0dxPAoobN/yD/N274cvNhaegAH6HHSq/H6oIENFqoScx6ZQUaNPSkJaVhfYdO6F7jx6cBkHs0dpYlu9EDyMFAKiHAMC8eT+izaSZ6G4wwu7zYrfdgZziYixJTcITS2cie9d+LBj5OB5ISobP70eOw4Fclwt/hkM4/6u30bPH8eXL1JSjXlPtKgAAkJebyw+wb7+Zx1Hz/v0HoHnzlpxLv+KP3+BwOHDr7aPQvEVztGrdusLzWDAQQIPkJGQ1KylVQ1R9wQIQqQDp6RlIS0+HXqdDfn4+R/GlfHxJnV+8CBwQf3PpHHmhHwsA0EPE43EzCEAvi8XCjIL7xt6Pzp1JakbaiNa/a+9BBAMheDxBBiIaZFikh7JaDZ8/xE5AgtnA+/IxGAAIw2azY+rUiXh14oQK20LZ8eRYoC4sfE6OZWr3US89uz/u3LQJYR8pzxy9TvQRIEBspF+m/nN6gAwEMO1f/j+1WxYIQECfmFNeKS7GZVOnYvhNN9dug9Xis1PGYC2+OcqpHWYBLkXKFYWKeR3CmkV6HUxGE0xy+eLSJvN6vJg1YwYmTv4RRcFzEdFm8owllfcrYQHQ/8nhlyL/0ufMBuC/NZz/bzSVVACIKyf2RtOU0wZYCyOwF/wHte0D3Hnrabjjrrt4nRS71foxyBM51UWUAkXE2LQWFSEnJwf5ebmwWa3wen0IR8LQ6wxISkpEWkY6MjIaID0jnZmj/JyQf68AAIACAMSMgJpyIGuqXclJkcUWwxUTWwwEg/jf0LswnsoZE61GFv7bHgzi4Kjr8OS4u/DS2Ocx9t9sjqoUOp04ZLfDFgjglwvOwqvvvnjcj4PKnnNFD1hT7VbFzhU9Z9qvNqcA0ET72y+/4I9lK9Cv39lo27Y94kwmzkujknjsYMsT6s6dO7D279XYsnUzXnzlFWhLqeuXZROawDu0asUsAjEhl2YB0IMvK6sZl9bz+rw86dPDixzxEmdf+jtWL0Dah0r10aONXhIDgAAAr8/HD3F6gAtWAYkLTpkylQV3wmGqGhCBw+lCfkERnC4/swHM8XEMQkgPT3qAl6QF0PVJvwvzg+jmEddi0c9LK9MVlH1PggVq/cLnJNikLhzyf6++iu0vvoDLuBZn+VrGsekAItIvov6CGcDzhez0EyAg5qRYnQGO/stq1HYA1xQVYcvuPYfNYXXBfrXpHJUxWJvuhnIupS0gyo9u3bqF1ekPHDjAQsPhUAhquewwBRFSUpI5ANK2XfvD5gMSF37t1amY/5MfmoTzEQrTuoSYhCLyL6UBCACA8/51JAJ4uBBgWZUARBWAsu6apAUAOO2Aw+aC/dB36JL5GyZOeplZALGszboyBsX6MJYxKhz7su4bX5f8jODqMMfQjKlvPV8BAOoZADB6zDN4buteZOp0KHS7Ofc/z+XCdL0OMzf9iCKrHd9eNAo3Wixw+3xM/c93ufBeOIz/LfsCWU0bHfcYqSlHvabara8AADnIX86Zgx3bd+HWkXeAy+1xST4Sw6NSeJIDLDnZ0ho8EAhi2/Zt+OHHBRgz9l4kJBwbot62dSuGXnJxFJ0VnUuwAKhtcrZbtGjJUXpC3Ym6L1IEYksGxn6mkVX7OVpP5fpYqR8IBQkACDB6TCkC9C4qD5CmwPhnX0ZaRgOEQhF+uAeCAWbBOIopyqhiAIBSAkgUkGqDkwORlGji82F8OhJmO3i8Xtwxajjm//jDcY8XpYGatUBdWfjUrBXqVuu0CNy9axfOOK0z3qDIGLGGKngJAgig/YXoHwMCMpjJpbdk518oSIt3OoSoAkD95jufD4FbR+L1N95QFpYVtH9Zuylj8DiMp/y05iwgR5qpbN+y337Hgf374PMGWKk/JSWFBYhJn8jt9sBR7IDL7eZ1UXpGGrp2647TzzgDaWlpmPfN13j2xS+Q4+wH6JsjEg5yG5LTL4EAaqoCQAwAWRMgqgsgpwEIFoBIARDVAKgkoPYoSnixAIDLGYGz6B+YPNPxyAODcd0NN9RJACD2ZgswQHxWOogUu6/i+B85TOo1AECdx+VyozC3EGuX/YUNy9fCsS0bZpcH6kAQ0OvgSYiHuW1zdDmrF7r364nkBqnsBFSmM9UWxzQnJx8/3vgwRmn18IdC7Pzvt9uxMxxGgynjcdbZvXHDwBH4LN4CVSSCPIeUGpAbDOLQmBsx5uHbq2WirSl71FS79RUAmPf117AWOXHOOeex00v0eiqHx3RZLQEAxAKQXpJIlkzNCoawZctWTJk6EW+//z7/TnKOpaW3EOTL3rkTk9+YiF9++pmd+9ITO+0vnPpmzZozEGC32+Dz+Q8DAGJBgFgBwVj6P/3NkTtS8CbxrmCQnX9y8N0uN3w+H3/28OPjkZKWzs4/sQXIyY83mWAv9vD1Nm/ahB/4xG6ghYA/EEFqclwMACDlBhdZrZg9+yM8++IL1TJmlEZqzgKK81Fztq3JlmmcTXz1VWS/8jIuJn0PMb9U8KAcDZLL/Imcf1HWU9D+YyP/zHSS2+a5Sa3Go2Yzftm6LTrHVfDQym6lLKCMQaVL1DYL0Bi3WW2Y9/Vc/L1mLVweP3r16IEe3XuhcWYzJFoSpPWQRs3ivx6fF/n5ediyeQPW/b0OBUWFaNuuNXr07IWflvyGt6dvhsoyBFDpZMdbAACl0wAIEKBqABILgKoESAKBUjlAo0kFcvoNRkBE/+n/NJlpY5ZRNB0G/YDXIzEACADwunLhypmFIefZ8fLr/wOxHqPOs5jbatuNUM6nxixQbwEAl9uDv1euw45Fv8G5Yh3ae/3oYDQiRaeDnkt9aaHR6aHS6eAIh7HV7ca/qjC0vToh6/x+6N6nG+LjpZyS8rba4JgSNXnCs5Mx8o/1aKDRclR/t9WKg14vXmmUjmXLvsD8bxaj19TPkKLRoNjjwQG7ncsCzky24LUfPkFGevWUNKspe9RUu/URANiyeRMmT5yMu8c+BKPByA8Kor6To66l8UGOP4EAMhggUWclJXwKgZMS/tbtW7Fu/Rp07tKFHe9wKIzff/0Vs2fN4Adm06ZZSEvPwPZtW9gBL70JwIDaphQAGpOkNUC0fYnuT+CDVJpPQs7pgUpghPS5oP/Tu9go2i/EAIOhIIKBIBwOO+x2OyyWRIx96ElKAI7uT8KCCfFxcDjdVA0TbVtm8bHJFi63D4FgBOlpFqlkmJwKQcfYlb0T+YUHMeTKK8qbHpTvT7IFFOfjJN+A4zg8aXhc0vdMXLd7NxoGAtxSiV7/0RsWzn9sWoAQ/6NxTDMAvxOwSWwAuSkGL2llrVZjss+Hgc89h/seeFCimCpblS2gjMEqm075YQ1YgNYIBw/sx4yPP8HqVavRt29/XHDxEDTPbAKdTsMMQWmuoTRIiT1EKZEUHKDJorDQhhV/rsAvPy1BYVE+du52YPOe1lAn9OfoP/9WpYZKLYkcCyaAxAIQmgDic0pllD6X9AA07PwLEIDaigIBJIUvb5EwEPADVA1AAgDC8Pk8cBxaiC6Zi/HW1NeR1bxEe0kZgzXQkWp5k/USAHC63HjvpXeQunwtOjjdyNTpYaRBpdVK7zodNGYLVAkJUJnimQlAfk3Y68H+gnysDbixo3t73PLoHUhIkEqXHWurDY7pj4uXwz7+LdxgSYTL58Meux0Hi4vxRziMMWu/g8VixsheQzEtJZUjoST8d6i4GH+GQug4ZTwuu/S88i6zwt/XlD1qql2erCuptVBhY9RCDQCvx4Nxjz2OoVdez06xyWiE0WCAjlgAnAKghS4m+s+OuOwAS6kAEVbCd7v9WL9+DTSaMHQ6I9LS0pGWmoJ777tXAgvkiN2uXbvYCS9ro33o1bRpU66F63I5OfdOOPz0wBUgANH9OeovpyVo1BpexIsXtc/K3eEwQuEQpwMQ7T8vL4/FAJtkZqF1m/Y4Z9CF0aoG/LDVG+ByeeDzB9G+TfOoBoCj2Mt0/wbpSdE0AzoGXfua1SvRvnNbdD7ttMp0BWXfk2ABZeFzEoxeTYeksfzz0qW4Z+gQvEq6HMTaiXHYyztMWUAA/Sa2EoBogzlOctt/AVjSqROW/r6Mc4CV7fgsoIzB47Of8uvqswCtEWhNMHniBGz4ZxNGjRqNPmf0hU6n5bUDrSuiaZDs+FMapIqFgCWlITBwSEDh9v/+w6wZH+Ob79ch33s2VKZOCIckoJLXldE0gBgWAFcFEKkA0ufMAJCrBeiYDVACAlA7BAjQwUvLLnFaph/wuCQAgFiNrsK/kKH9As8/dxPOHiCV7Y6dM8tXU6k+WystnVwL1DsAIL/AipuH3IEHbE5k6XQwarVcx5edf60WJq0Wurg4qJNTobIkQhVnhspogkqrBRUCIz5NKPcgtu/eifsCHrz31dtokJF6zLtYk85jRdpmquStj+GJQ1aQevFBh4MBgIKAH79cPggT3nwKTz76Gsb+tQkWtQZFLhfn/jt8Pizt1hEvf/12pVIeyuvSFTnn8too6/uaapcnyHoEAGz691/88tNv6NL9dKa/m0wEAFD+vw7hiIrf44x6ZgDQw4/YJTqthpFxwQKgaL+IwBMrgFNmODfeiZEjRzKTgB6m9KJSfLm5uUftY9R/Kd/OZIpjB95qLYpWCZCAAHoAS7n+9GBmcR1Z/Z+Pq6IHshTVJ4XYSFgu4UUgQCiMfzduwIIli1m0Z9GChQgEtUhKKRnT1BalQDALgt5lEUCJ/ieBDrQoEE9/n9+HmTPex/gXnuNzVrbabQHF+ajd96e8syN20asvvojNr7+GYSoVghF+Uld5i2UFCAEp0R7NIptUKnyXmYm5P/3MpUOV6H+VTV3iCMl/Kc7H8dtSaaHqFqD1BTEM33pjIpYu/gkPPvokunXpCr8/AL1ex9o/FHQQaxtmQNL6Q9ZDEqlDUqAhwqDA7t27Mfm9X/HFwhD8kWREYgS7j2QB6HktIzEDpEoALHYsVwIQgIGO6/+pEBcvrWsEA4CBgJiNAACfF/D76F0CADyO7TB4PsP9Y3ripltuVcZg1btLnf9lvQEAaCDs3rUXHz7yKgZv2oHkGOefQQAZADASzTneDHVKGlSWJKjiCQAwQkXJNVTrnBA+rwfhnIPI3bEV01LNuO7FB9G8ZdOjOjA16TxWpO2lS1fA9/RkDLFYYPd4OPf/oNOJqVoNvtr0A3z+AOaffyuGmuLgCwRY9T/X6cRvAE5/+zlcdOHZ1drRK3LOVTlgTbVb3wCAeV99jSKbGy1btWHFf2IA0IsefqSGHx9nRHJSvPRg0qi4HJ5Oq4bJpI/S4OkBSIg5OdsUEQ+y+F4IXp8bt94ynB+g5HwT24TE+IqKCo8JMpFSP7ERCDigqH1RTCWA2FQAcvjj4uLh9/ukBykzACS6HW2CUSDABxLto32X/PY7nxOVOxw96g4MH3nXYV2Q2iEGgsFALAgd9HLpwRL2gSSESBPEu2+/iXsfvA/tO3SoSjdWfnOCLaAAACfY4NV4ONbbKCzEBZQGkJODVpEItDIAIKL7lTlc7G9KO6M0B+zTaDDdYsEXS39CqzZtqhUYr8x5nmr7KmPwVLujdfd6Fsz/Dq88/wLuuf9RnH76GbxGoRJ/tJ4RZYeF8PHRAABx9TQ/EXNw9rxsPPfmJhQ7Jfp/7MZOPUf3hSaARPcXzj+lBUgaANJ+AgSgv0WpY7nCXRQIKDm+5Pz7fVIFpFAoAJ/rIMK2z3DrdSl49IlxCgBQd7vqcZ95hQEAorNYi+zIzSvA5i3ZWP/PVuzevR9FRQ74AwEeHKkpSWjevAm6dmmHTp3aoEFGGpKTzLywrq6tqk6e1WrHx0+/gawlK9CMInoxUf8oAKDRgAAAvTkB6hRiACSXAAAEsRHVj1b5FLn0eRHevxf/7tyG37q1wVVP3o2kZEuZl1nVc66Izcpru6DQilevGINJJjNPAHttNux1OFAYDML30kO45vrLcM7A4fgyrIFZpUJBcTEOORzY7/dj/dAL8NyEJxjhrM6tvHOu6rGq2i45g263F1u27sTyP/7G1m27cCinEA67k0slUt+mFImGGalo17YZ+vXthk4d27AGRHX07dpWBvCJRx5F5259kJ6ewQBAnMwA0On0cDp9MMebkJpikXPfNPD6gmwHczyh19LdI/S7uNgFX8DPD8Bg0A+fj0T3gnj1paeRm3OIAYEwR+FDLMh3rI3uEanp0jmQ000PZUoHoI1VuzVajtBbLBakpqahoKAATmcxn6O0j+jDIvovpQK4XS7cfd9YXD98ePTwa9f8hY8//ATnDLwIVE0gttwMRfqp5i9F/7kEIeshEGIvsQ7++vMPNGuRiUsuu1RxDqo6kE/w7xTn4wQbvBoPR2Kdd4++E545c3BhJIJUnQ7xOh2sXi8Dj6L6R1UYARECDymSB4ACawtVKvyWkoI5CxehfceOyviuxvuojMFqNKbSVJUtQOuGkSOGo2u3Xrhu2E2saUTBD72OnHANvwvGIa0tDgMAeA1QUjpUrE28Pj8+/GwrXpqyBR7vkafGLIBSegAk/BfVBmD6PzEcqVKAVP64NAhArVLqo/EoDADh/FP6QcBXhEDRl7j+MuDZF16IzmPKGKxyt6mzP6wQALB330F8PmcBtmzdDavNhQg0XJObonIUkYtV26ZoHuXThsMBJJgNaNm8IYZdewlatMisFiNV1cn79vP52Dl+EnpFwM5/LPWf/k/Uf6L2mogZYEmEukEjZgCwrKZeD5XeAJUAAAgECIUQdhbDl70d8/dkI3zPjbh02KW1DgD4dOpMDJn3M1I1mmjZv3yPB6+b4/D1si/w56r1MD37NnoZjVz2j4T/qDzgrwnxuHPRx2jcKL1a7ltsI1W9h+WdSGXbJQeUAK2Fi37HkqUrYXN4kZiYBJNJKusm6N2CXs5orteHImshjAY1zunfA5dcdDYaNUqX68KXd4Zlf1/bAID+fc7EPQ8+AbPZzLaIIw0A+SFod3iYDk/lb4jyT05whNMCNLAkGCH8bGLc7DuYg4LCQgYIWXE/EOTc+107tmH6+1Oj4Ak9/KTyeXKqQBlmEt8lJiZyOUKR+09AgygVKOYjOicCGg4dPCg7/7EAgCjVJwMAbhc+m/sVWrRsedhR/1yxAhNem4DrRozkB7F4mIvzIMeCUwDkqgj0+Vefz8Cll1+Miy699IiqBlXrGcqvToQFlIXPibByDRwjEsHC77/HG3fdhdudxUgIh5FkNCI1Lg5xOh2nuuVRrW46NE1IskNfkTMJy0KA9LsCrRb/ByDp4ksw5Z13YElMVJz/ihixEvsoY7ASxlJ2rX4LyNSf2TNmYPqHH2LcUy/CkpTMwQ/ycYj9aJBTAErWhiQAKOkfkQAgOf/S/0vgRvqMGLbvz9pyVABAWlsQeFAi+kdrWZUqRiBQ1gAgZgDNY1QNgFIANFojpzvR/mKdUto4UjpCEOFQEKGQH6GADYGirzC4byGefOYZpKamclUjoXFSE2k4Qu9JnFtlqqhV/81WWozeh9wDK496v6m25RdzF+L9j75GWlpDdvol9W3K9yWESnIAxEsMDGqc6L2BgJ9Vu7Oz/8MN112IG6+/FPHxx5cTW1knj86lqMiGO/tcidGhMHRqNdN3SemfBf/kqH+8wYDEhATEJyZCSxoADZsAjZoAKWkIe70IFxUBwWCJQjiJk/l9COUchHfXDow9dADPLPkUaWnJR/SuqpxzRbvosdrOyyvEs+cNxwdNMuEJBKLR/6Uk/PfHXDRqmIb7z7gar5gtHA1l4T96kbDShefgvWkvHJavVNFzKm+/0ucsqODhYEgq00Zy67Reo/rthKpS2TVZ7O1YbVfUzsRmsVkd+OXXVZj52QJ4fSGOHBPFW/Tv2H4tPhfRfrIV9e3CwgIE/C4MvfxcDBp4JlKSE6MR5/JsEPt9WQAAIbbBQAChYBCRkGQX2lhwipX3tTxpi/rzlTleefv26dETD497ju0h6P8EBBD13WpzMwBAzADKh6fPyOs3GnSwJBhYA0AoZRc7i7Fm/T+sO0GRfofdDmexg0vsrf5zGey2Qq4MQHMJIe8k7nesB4N4iCQlJfG5xc5BYu4R0frCwkJmCUiI/JEMFpEC0LJ1cNqpiAAAIABJREFUS7z7wYcwmo6s6EEAwrNPP4M27U+DJTGZKxZQH2AQQHpqw2G3wVlsx7bNG3DjTcNxep8+5ZlX+b6WWUBxPmrZDZFPR4z3WGBQzA80fnf89x/OOfMMPP3MS2j81CNIMRqRZDLxe4rJxMwcl9+PFTk50NB8GgrBHw6zQNfR5hmaq0jSjwIEbq0Wn3k82JyWhndnzMIZ/fry80FZvFZ/f1HGYPXbVGmxchbweb249sor0KVbL1x88VBeZ1Ggg9aeJARMAAD7PFyOT5oHmAUQFR0mh1xzGABA+3j9QUz/fAtemLy5TAZAiVNMIABR/6X8f4lVSBF/+TMuDUhzlwYaLQVe6TspOKHVHh76l9bCUtlj2ijAQs4/AwFBFzxFv6KReSUGDzoNnTu3QbsO7ZHVNAsJCQl83cc7x4k5u7TjH71Wef1UuTuk7F3dFiiTAUA3bfVfG/Du+19gz758WCxJUvmvGGdf/E2fkyMQuyAv7Si5XG4cOnQACfFa3HLT5eh7ZvcqU6cr6uQJQ9G1THj1XTR+fw4aEHJGkTvZ8ae8f3olG41IsyTCQJFfvY5L/3EVgEZNoG7SFKqUNETUGnb2w1ZrCSU44EfYVoTA3l3YcOggFg89F/c9cscRg6ey51yZm3ystsff9zye2bIXJBeSU1zMwn9FXi9+GdgXL3/wMl6f8AEG/t8v6KDXw+H1cu5/kceD+ZkN8drSWTAaDTUGANB98ft8cDmcOLTnADau3oCcTf8heCgPEYeLHSx1Qjy0jdKR0aEVOvY6DZmtshBvMTMFu6wJqiJ2JrBhz54D+GD6V1j5579ITEqWcrtk5z+2j4u+TbRz2kcIzIk69sR2cbtd2L9vH9q0boiRN1/BTBcuBVOJTQAAZJOA3w+n3Ya9//2HjStX4tA//8C/bx8iDof0wKE8+KaZaNSlC7r27YcmrVvDnJjICv3HO2mLU75j5G04Z+AlMBHgRwCZrAFA47yoqJjr3zZskBoVxHG5AyyCl5RolNVkpXKAZGuqhbtwwXxkZ29Dv/79kZKcjHhzPNLT05HRsARUfOvNN/Dp9I8rbDVG2jUaUJk+ysunjRx+CZwJyCr+lLUjHmaxJGApDYAAh8effBLXDBt21ONSRYR//92ILZs24/vvvofNZue2SUyQwI8LL74Yp3XpjK7duzOIpGx1zwKK81E77lnsopHmMhrHLqeLNTpoLo6Lj+e1hrSgjeCm669Hh45d0bVnHxhX/I7E2R8jQ6tl55/YfLT4zfZ6MaKwEAlGIxrZ7egEoLFGg4RIBHpKHZIrkQRVKvhUKuSFQthFZX9VKuh79MCAIUNx/Y03IqNBg9phpFP0LJQxeIre2Dp0WVu3bMaIYdfj3gfHcdlhSilk7SOdloMeIg2AAw+y6LBgAAjqv16vPQwAoCBBMBjGp3O3Y/zEjXC5JYf8aJvEBIgFASjvn146dvrF9xzxZxYA+euSNgBtUrCDUiJ1vAYTFQcEwzJMDACqQhAJIOjajKDjdySZ7ejSuQl692yF9u1bokWrVmjUuDEHfKU2K59AJeZyYoPTGorWybQ+o/OLj4/ntSWtK2MrNNWhrnLKnGqZAMCq1f/g0XFvwmxOZFpJWY4/fSYcJHooS06ShJDF1uAWC3KXywW73YY9e3bi8Ydvwdn9e1fJiBVx8mIbdjicuP+iW3FjTgEvGmh4CBYARf8pWtDYYuGFRVit5pxvct8Y8LAkQtOwMbSt2kLToBEiej2Cu7IRsdukEmYUnS12IJSzH678PDyGIJ755h0kJR3uCFT2nCtjmKO1vWHjNuy7czyGJiTA6fNJwn/FxfhKBdz6xRR0aN8KH1wxBneGiK0RYtX/HKcT/4VCsLz6CK4ddrm00IpRLK3MeR1r31AYsBYUYdOf67Dm6x9h2bITPaBCC70e8dSvZGaJWqdDQKXGAb8f6wI+HGzeGO0uGYAOZ3RDagbRlqRJT2zl2Zmuk/L7X3n9Axw8ZOWJqKxIvwC7yLnkKDf3b6H4LinAsm0IxPD7ORedysao4cO9Y4ahc+e2vH9FNwIAiB5fmJeLjb8vw9o5n8O8cSO6hsNoJtuEGCuM+uq0bBPSaFgT8KOgfXt0HzYMHfv2Q3JGxnGlIojz/fTjj+H1q5Ce0ZA/Iqo7pwDo9SgosCMp0YLMxhlyHrwOjmI3gwHJyWY5uiYxbolpQeP/icfvx3vTP+IxdbSHCT0o+vc5ne1QGV0FgTCLBwk9tDIyGjCSTZ/l5ByC3S6VGKR5SaLDSdUHCIj48edfKkzXFwrB5JhQv1EeYBXt4bV7P8X5OPn3h8YjTRrFVJp22e+YNWMG/li+HB63W6pvxaWuDOjStRtuGH4jcnPzsOz35Rg1+j4e1+kpKVCtWo4mH7yDZGJJEcsvEsHF2dm4f/ZnGDBwIJYu/hHvv/ce1q5aDb/Pi0SK9supAQ6VCiGNBg0aNsI1w67F8JtuQfMWLaLzfFUWwSffqnXnDJQxWHfu1al2psJZ/WzmDHw+6zPcPuYBxMWbo+WPhfAviwDrJQ0AYgHEagEQq4j+bzDIDKGIXHKYmMLhCL5bsh/PvrEBB3LKEAEoZVCi/rNTH2UCyCCAhvwrnbyWMfC0KLEBjgQCDm9STgGQ2bUEBsSZUxFvTkUk7OaqANacVQg61yEj1Ye+fbJweq92nBaZ1awZ0jMyeO1XEWed02R9Pk6/3LtnN/bt3Qfy/VxOp6TzpAKLOdPam6ouUftZWVkM7h4rBfRU63O15XoOAwAoYrfoh9/w2oTpMJrMcmRfykOJjfiLFAAJAJAicEcAABR5kx/cHNkMBBgFImrunj3ZGHXL5bj8soGVjpaW5+SVNizluG8f/TSaOCTBMDoXYgFQGgClALRJSOAcZ4oAFPv90e/I4WKlb6oIkN4A+g6doMloyIPZv3UTawAwAOByIlSQC4+1CCsjIWhffgBn9Ol22GlU9pwr0zlE29YiK37+dTVWrFgLYlys+3UVVjfJ5Os94HAw/X9fMADbAyNx+z03YfStj2HcrkNIU6thc7s599/q8+FxrQarNv0IvYF4A9UPAHi9PuzcvBO/fvoNjL+tQj9iYNDEKt8PTs8wGqEmBgZVYKC6JkS7DvjhctixvKgA+zq2QNdhl6Bt1/YwmkqoT8eyMy0wt23bhWdfeBv5BU4YjJRHHtuvpb+5xj3lfOkkx18q/UbsF4kBc1h5Obk/Ud+mhWthQT68HhsefvAWdO7UpsLiidqETtjy9zr8/sH7MP78M3pRvqlclUKIVeqMJqgTEqCOM0tFXwmE8PvgdNjwc1Eh8vv0Qd/bbkPrLl3LpLNXpk+tWb0af6xYg6bNWkbZLmQTevjl5tmQYI5Di2ZNGOQgx7+g0In4eANSkhIk511GjCkCl5+Xi3fffRPvfjS93FPYsnkTrrp8SPRhU+4P5B1iQYCEBAsSE+lFaQJaTtXYuXMnO/yxG6UifTxrdnSRX9FjKfudehZQnI+Td0/F2F23di0mTZzIqUBEwe3RrQeaNW+BRALnubi1Ch6fB4cO7Mc/GzZg2e+/4KphNyExOQVpyclITU5GemoK0pxWhH77Bar/tuPVBd8jMGQInn7xJQmwl6NZJPxps1l5zqbyXrSeMRoMSE5JQYLFEk2rUpz+E9cvlDF44mytHKmUBWQQ8NmnnsK+fQcx9OrrodXpEW808vqP1j0UbOJSwHoDsyKlgJC0HhSpABIwIJVF5hROucoRzT1rNhThf9O2YP1mV7nmF1F8SRNASgegNZWoDCBF+KUAk0YrrdNjgYAyDxChc6IUgBD/Nt6cAZ3eyMwBASB4PQ7YC9YjWbMMWem7kJqsQ7PmzdC6bRu0at0GzZo1Q1Jycox2kyo6r9IxKbVzz549WP3nSmzfvh3ZO7Lh9frRsEEG6wzQeprsYrVakZObyxXVmjZtgs5duqB79+5o2bo121uZd8vtItW2w2EAwIqVf+Op8VMBleQECYeoNC26LACAgACRP015MOwoxeTeChDA6XRyya/cnP0Ye/cwDDjn9EpdTGWd6bcnfYzG78yGhRx22WFjFoBGg4YGAzIp31+rZVV8qh8sHC56p304Gh0XD23DRtC3aQ+VKQ6B3ByEiwoRCQYQcbsRshXB5yzG3mAAPw+7CLeNKVEU58FZQzXkF/3wO/79eSWS1m5CUrEb7fV6pNOEoQKzGJK1Wnj8fuyy2ZDjcuGbZAvGL/oYO3fswT/3PI+bk5L4e8r9z3M6sVqnxbDFnyIrq3GNnLPH7cHa3//C729+jN4HctGSouuyICPlXNKL00nMCdAkpUBltgBxcVAR7ZP6UjCAsM2KPfv3YIkOaHHzUHQbcDqjh1zq7Sh2pr536FA+nn72Lfy38yBPMiV9WqrrGpsCIAEAVPKNnH+DDAiU6ANIE35JXrlAPYuLHbyAVcGLZ8bdiaZNG5Y7mbldbmxeX4iVEyai047/0IyOK4MhojQlP3QSLFAnJkNFOVqmGJuQToC1ELv37cYioxE9HnoI3QcOZJtUdbNZrXh63FM49wJSspdy3mkjJgA/EOWHIv2fwRECCLlEDb1UnLtG0TwCFKd/NA2PPfkYC2eVt9FxpkyahGlTpjBAU9kHAf1elAsknQBiA1Abu3Zl82JfbF6vB/c/9BBG3Tm60sco7xqU7+ueBRTn4+TdM5vNhimT3sQXn32OMfc+hIEDL+C5hIF6+Xkgld/SMLuIYgokuvX3xk2w2mwgUVBy/lOSkpCRJqdzadRY/NMSPPzgffhl+R9HiPbxfCbPaYdd+TG0AU6eherHkZUxWD/uc22+yjtvuw3GuCScN2gwO9zmuDgGH8V6R28oAQBozUjBjxK2M6/0EQxKgsd+8icCQRYjpmlre7Yb02buwZ9/l6xDyrOFKA9IDjutqVRc9k8CQwkYKAECSHtAAgL4LI7QPJJSHhEh5mMQWp0J8QkNeM0bu8aSyg5q0aVdBFeca0PQuQbLfv+Nnfq09DS0a9+OwYCsZs3RuEljmM0Sy5I2SqdctXIFfl66FP+s24AePXrinHMHolXrdgzQ6vQULCKvhGwUhNXuwH87/sOqFb/hr7/WoGGjDAy6YDD6nnUWgwyVXfuVZ0vl+7ItEAUAnE43br/rGew/UHhEvn9pBkAsG0BykkoYAAIEoJIUQhBMHJqicESZJmHA/Pw8hIJOTH7jcSQlJlT4/lTGmabjvfD46+j01Q9Ijsljocgkle9objCggcnE1L/9Pp+kDUCLDhIKJAaA/OJrohzE1m2hSUxC0OVCID+PGQBhjwdBtws+vw97fD7833m98dALDx7mIFbmnMszBA3k7dt3YdKjr+GiXCuGpKVDR6rE8QlSmcJQGBGfFxFnMcIuJ+dPeoNBuINBTHLYkXnLVXDsPoCxm3cxRTvf6WThv/xAAD9ecBamTpPKglTnOdM1UaRl1S8r8euL7+C8QhuDE1EHV6uFSbY9R+YtSVAlp0CVkMiAi4pQQa2WJ+VIIIiwrRBFu7Pxrc+JJrddhZ6D+iEu3nTUc/b5/Hh72mf48qslHB0vO6VFcvBjnX8SvjNy/VdpohcUKAEAiElK0Mp9Pi9oQUu0826nNcM9d9/IKrJH2zweL/76aSX+fms2eu3fj5QYmwhAhHUqjEZoEpNlAMACFTm2ZBPO86Lk9wBCRYWw78nGHK8HXZ56Cr0HX8Bq+VXdvps3D8uW/4m+/c+LNkHXSXZgJJzGPavjxoiAyqXwhF0KC/Ox6d+/cceYuyp8GvRw+GDaNLw5cWLUga/oj4XTQPR/YgBQTr5EK1Njw4b13Azloz3x9NMYfvPNNSKgWNFzVfarPRZQnI+Tcy/27tmDG6+9Bn3PGoAhV1wnA66SsKgUbSMWljQv63VStI3eN23bge3Z2Ugwm9n5l15JSDCbeD6k5/7AQedg1pw5aNykibKYPDm3t1JHVcZgpcyl7FwDFrjp+mHIaNQM/QcM4kg1ax/FBDykVADSO5PL/0ZBAIkFEI6AfRu318MljsnXoXZonW13BPHNDzbMX2JHIHhsHYDYSysp9yeVCiQnnTYqCUhbyf+lz/m7GDCA/k+Uf0kLQArkkGCgwUS6bkZZV4D1/6VrCIfQppkW991sRv+eWni9AezeuwcrVyzH8uXLYHc4kNk0E+07tEebtu2YIUBr5J+WLsWcWbPQokUrXHP9LejcoR2LJgYC0vWTL6imSgkq0m5SQ6ull4ZZA9t3ZOPrrz7H+g0bcNHFF+GiSy5hzRUFBKiBTl6qSQYAaJE87qk38NOva2AyxUXLapWo/R+uA0AOESPvqWlITk6GOYHSBQyM7BQ7HKAov+RESjdcbHScYCgIigRTXi4JAzZIM2HSG09WWD29Mo4pnc9Lj72OTvMWHw4AUIeMRBgAaGQwwKNW40AgUOL0kyMogwDMAlCrGTAwZ2RAF29G0OtFwGZFJETKmkFWF/aFQtjn9eLbs3vigZcfPiwHvDLnXN4tf++9z2GY+R2uT01HYuOmUKekASbZ+aVSagE/Il4vpyaE7VaErUUIuF0MAnipEgDR1dVq9DSb4fR6uVRSgcuFmeEwJqz5NlrFoDrPmShRWzZswdyHX8U5ew8iUXZ0RTlGI5VeFKUZCQBITIKKGAAEAMTFQ03pCAwAyLn3xAQoLEBh9nZ8EfSgy8MjcdoZ3dlR5gmvlG7B2r834fbR4zmvq3TlCgkMKHH+qf9TfybqKeUqEcrJ+hDhMMjBp/wmQnhFvpKYpOh7Qn8p/YJAgOyd2/Hk4yPRr2+PMicyynXf+NcGLHnuLfTcfUBy/oUNZDZElBUh20QdtUkc1OTcEwpMwBblmREYVZgP687tmKUCzp04EZ1PP71S+fSxfY+u75UXX0JiSkM0apxZInwp02hpkS4BfzqJJcPCOCRgQw8qwFlcjG++/hwPPfowMps2La9bH/Y92XLi66/j4w8/jJYZrUgD4p5Q5P+MM/vhxhtGoGnTxti6dRsmTHgNhw4dwvCbbsI9999fZbtU5DyUfeqWBRTn48Tfr+1bt2L07bfjsiHXos+Z/Xh+IRp+rPNPYq9GWX9FmqcJfNTh1xWr4Ch2ljj/KclISpT0R7w+D0YMvwEXXHwRbrvjSEHeE3+lyhErYgFlDFbESso+NWmBUbfcBEtiGs4ZeCFrEREASQEjEhQVgCSnPdKcRExbYo4KvSqVBAJY7Xbk5uez809+gZQKQFWcQvh7YxhfLvAgJ99XqcsgEICcf1HqT/KtSGtAqhJAmwACWDxbBgliHC+EwkEJAIhIAIFWRyxYA/9N+1OQl4UDIxF0aq3DvSPM6NmJYQFodfKazuXFli1bOf1q9apVRMVChw7t2df5YeEPGDr0KgwZejXiyUcKBaNCiawLx6LNUjv0d+ym12vgdLux4IfF+GbuHJzR9wwMu/EGZKRnRNNJK2UwZecKW4ABgLVr/8VNI59Ackoqd+LSpdAEA4AW+yTekJnZlPPlKApIKBktuOlFfxNdmegg2f/f3nXAR1Vl729mkklm0nujdwRpu4ooihVRsYsFC1JUZHVZe/tbUMTuou5aVlHYxb7qKjakI2ABadI7pJDek0mm/n/fue9OJqEkIUEF5v5+YyR5895959173z3f+c53du6QnH/ZlBvoEv+fdcCdtU4BCcrLy7B+/a946onbxVFqSmuOY0oAYPJ9z6J3AwBAeYk+tLNYkGa1osZsxh6PRxx9oTXzp+H4kwVA55+f2MREhIaHw+lwoLa83B9tcJHZ4PGIWN1Xp/8Zd065u54YW3P6fCAbSBR76js4/svFGN6uA8x0/mPjYAolPd54fRIAcHskN9xL21eUw1daDHdxIWqcTtS63XAYqQ6R4eHIKy+X6gDlHg9y77kJY2691n/51uizPllpSRneePB5dJ6zBOlmxbLQqRZ0cjUTwM6oj82GUN5XQhJMZAIw0k1qv1H+TjigFHKrrYF3bxb27NiGrzum4Jz7bkFae8NRDQAA6KxPuP1xbNy8R9VoNUQqhbYu6v/qQwCLEeOkpGTEJyT4x7PdZhc6PdVgWYKvsrICBfkFImipVE2V7WVsEwiqrRUUmGPb56nEy1MflO/Wbz7kZufhkymvIWPOEqQGVqVokBJh40uIavx0/mmTqGhDF8EiZRIFFNEggLMGnuxM7Nq2BV/0Og43vPQyEpKSmjKt9nsMQbqnnpiMlPT26NCpqx/00HOa9lSpQqocqNDhqN7trMWXX/wXt028HZ06dz6k69O2ixYsAPPyAun7jaHCBA9Gj5uAwYNPQ8d2bRAfHysg5Pvvz0RUfKygy80RGTykzge/dERZIOh8/HaPi2sHy4Gee+aZuPra0ejdt7/Kqw1hHr6quU2n388ysoZK1J9MAG4g+ckvKMb6zVuRlJCAxIR4xMUQpOU6ZMY/X30DK1f9gH+8/q9WEUT97SxzbF8pOAeP7ef/R7j7hx+4D/m5+Tjv4qvFaVdVhpQWFINUWhPKn/poaEYx759VAbivIOU/MycHhcXFsj/knpDNYvKhuDQUX8xzYdkvlVIZoDmNIICm/jPVUlioAY6+ZgTIMaLDFOhksxoAAQDFBpDUAem7cv4JIihAgHvcUJwxMBS3XReFzu2sonlmbLlhDSXgoGZqUUkFVvyyAt8vmo+1a9di2PkXYejQ84QFQao/mRKBIokaALAwKMyyiUYJRZ5LiUXTN3Rjztz5mPmf6RhyxhBce/31iIyMDIIAzRkozTzWlLV7qW/SE69g/sJf/Btjfy6/gW4parQViYlJSE1NFeE1Jf6n8qP5AmfUlNFTlo5TipFmZGZmIitrTz3HgXW/OTGo+s2caToZbdKj8cjDEyQC0FhTE4EDWU2sgzVuNiY/8Cy6f/Al4vdTyqKt2SzOF1MAtrrdStxDO/+G46+j/wQEEhOoPB8K1gt1VFYKAMC6wfwQBMhxuzDn/NNw9+N31ov6NqfP+7sf3sd77/wX/d/+BH3btIc5o51QwiU33o+miew6fJzotU54a6olDcBXVgxPURGctQ443B7UulzCBmA9ZJb8KyQl2mLG92u/AYXRdGtpn/V52Pc5s+Zh5R2TcYLHI8KK4vwblH8CALbQUETabJJzFRYZiRACUWkZQFwiYLXC53RJWoMIL2phSUa8y0rg2r0D8/dmAddfjMSunWRxqTUBVQQMAFRUVuO+B54TVFIWYgMAEHYLc7gYVaIAVFy8Xz2eY10WL6G7h4ldKC4XGRUlx7qcLmzbtlWEpHR+PM/NxV6LXRIE2LVrJybcMgIJCbFybTtpZYYCfe7WXfj1hTfR1+kSsIlAkwZGaBO7YRMCbmKThESYUmmTBPgoikWb1DjIdw2wiQteAhM7t+Gb7EyYH3kUw6+9VuXkH2Lj/Tz39NPweCzIaNdBQMLAe+ZpuZhzHSADgiJdq1f+gIceeQRt27U7xKvWfY2ioffe8Tds2rhJxGO0Gu2BTtyzVx9cdtX1SE5KQtu0VKSnJiM8nOULizHlqcfx+JSnBMHnmhZsQQvQAkHn47cbB3z3T5wwAbaIGAw97yJ5T9ZF1+oibXVpRsr511VYuNmW6h4FfKe5kBAfC7stTAGwXh/+N2sWXnrxKXz25VcC5AbbkWGB4Bw8Mp7T0dhLzRyc8fY0fP7pZ7huzARxZLXAnwQ6GfXXGkiGKCDZShIcZeBDnFoVQKx1OpFfWChsAO6J6LBzf8RA0I8rHXj7wzxk7W28GsD+bF2PDcDAmOHX1DEApDSAnxmgzqGqANBhcbtrpDwq97ZmC/e5/ITCHMI9UbiU2B55gRljrogVFqxQ9Zn+KmxupgiwuCAQZiUIIXRQ5BeUori0QtjQdPy1LtTBAAACAoEumQIAfHC6nJg1axb+97+PcePYMaILEAzYHL5ZZ9r88Ce+0Z9NQYFTqeTLht6IlOroKJ2l+Ph4pKWlS14xBzN3TaUlpRLl5/GM/qekpqJTp86INWqrUwmysKDAnzutc6W5CWBuOstDkAngqC7FU5MnivhcY625jum0N95D/AtvIcqlELDARreso0FPyWZkgvkxdMaMiL9E/g0gICY8HPGRUeJwl0vOv1NORfSKAIDb60W+2YR146/GDWOurHed5va5YT9nfTkf+Y+9jJvTMxCS3g5mOsi2CJik1JwSRhIauFQm8MDnrIHP4VAAQHmJ5IfXupyodblVKoDHI4wFlgecU1mJQR+8jEGD6jMwWtpnfQ/V1Q5MHnU3Bi9fC2YtaX0FcXYNRzfeHoHoyEhYbeEiyGhmSkNCMszpbWBOSRPROy81DYqKhN0gSxpzq5jmkJeDsqw9+L7GgRraw2TCrnAbfoqNhYelnTweZGXl+CnsWrRF5XGRzhUKCsalpLAmfYQABGp8Mn9L1S21222IjYsXdkBiYqIs6sxfpZOvW+DYrqmpkag1ywNWV1UIyMByU/1KS9GjxqE2q9UOhOfmiU0Cy1LSJhFWK+IjIhAdESGMExNfNLRJYgrMaRkwJafBZLPBW14mYpRgeRXj+XurquDNzUZ51m78IzkZd3zyqShbt6S5XS6s+/VXzJs7Dz8u+xF9/3QCunbtgXB7BDxuN/bmZGLZkkVISozHxZdegpNOPhnUT2itRnvt3rULy3/+Gf+ZPh0rV6wQVgbTMwIb0W0FAFwnf8tITUGbtFTExarjnnvuGZhDrah1VCNnb5awmW6+dYKwFBpjFrTWvQTP88ezQND5+G2eCecxtUUefvBBPPHMS5J/KhE2CSIw0m9UXtHRNkbewsNkUy1CgEK5VWlG/DBKx2cnOaYmE8iSK6+sxqMP34e0jDT832OP/TY3FrxKiy0QnIMtNmHwBIdoAQ0ArFm1CrfefBNuuvVORMfGydm4rmgmAEFJAQEMhpKkABh6AH4ggD5DiIrQSxqAm2WNeZwKNG3fmY/nX1uN+T/UAibrPsGUptyCZgPoVAB+h31UTQsEBpxJBE89gM8JZ20tfCLpNkq2AAAgAElEQVQRrsQCFf0/1P8zIS4Eo0fE4oIzoiRARt2DcNE+oIifKn0oWqyyt/b6RZ+37cyUvbaIZh+EAUAGgXb+ea7ARhCADM6SshK8+eY07MncgYcfewxp6Y37hU2xW/CYfS1gmnfmS75xW/6OEHugiqQa9DpfmhvljIw24uQzOkrHh9H7wHQBLZ7GjX9GmzaigMlcaP2y1pcWHQDDwSJ4QCZAbm4OJt52Fc48fWCjz6i51PT1G7ZiwXV3omdZHcChL0IdgJ4WCyLMZtCdz/T5UMMUCLIAAkCASKsVKZGREql1GcJ5gffjMejfS+1h6Pf6E1IHPrA1t8+B3+Uke+GKv+DeSiesicmwJKbAFE0auI1oRZ3iJ1kXNjvDseIk+4oZ+c+HZ2823OVlEvlnCgA/GgCgbsGG2lpsuv4SPPBAfUX0lvQ5sP+/rtmET0f8BacYAIxmWNDRtYWEIMluRwJz80ND4aXIn5EjFGqLgCU5BZY27WBhDnpUNLylpfDk51JRUHKqCHJ4iwvhzM6Ez1nrj+Qtj47BfzIy4DSxJIsX69b9agiceP0Luh7bdPrJaqFwHMcqxyMdd9pdM2F0WUAyANLS0kRIzq9zEaAcLfletHFtrQBjPBe/y3kS6vPhsr3ZOKO0VBDUoupqrN67V0zF8abLTkaEhiLRbhcAQNuEzr30NyISIcmpsGS0FXDEFBkl4I6XgpTUJWCumdikAM7sPfi0pASdp8/AoNNOa3ReNfWAkuJirFm9Gj8uW4qsrCzExMbihBNOxAkDT0R6hkrBOJyN6werFGzauBEsHcaf5RXlAuL0Pv547NyxE8f3Pxk2ux3pqalIT0kWMELSkATQU2I3fCeWlZXggw/eBcUKR15/HXr26hUUBjycD+8Peu6g83H4H4zeZF86/AJccOEVSEzNMMpp0fFXVVfIAOSay59KALAOHJDcWym9RbqtYgE0bE6XGxQzLq+sxJgbr8GX382WTXew/fEtEJyDf/xndLT3kOmdF593Hk4+7Wz8+cSThc6vo8/1QACyNcOYP68EkWVvZvhLdKr1+hRYMpp7Qx63ft0avPjyp/hpYyrM4T1kn6nF+ZprX5OJOgDqWyazEgFUGgDasZbIoGJgu/fCU70aXnM8TCFtAAsZsSEGGEDQQPl7/Y8LxfWXJ6B7JxUMIwBQJ8hqRbjBxqKTr+6PQIcbO/ZkCRBLEFeDuSplSx+n7UINAJUG0JAFwH5SIJE/16xZhbemvYlTTj0ZI6+/Ibgva+7gaOLxpkkn3Ox7u+A7QW4CWyALID09Q3Ix+EJWufvl9QCC+sJqiq6nSwgGTgI+WJ0rzfrcjJTyU1JSjH59OuDB+25utNvNdUyrq2sw9oIxGLM7R5URatCs8KG7JQThRLRMJhT7fKgynDo6ZdGMxlKFnREHUg8dDon4C/qm81cIani9eC4pFi9//gYiA6j0anIaaQsNxOkavVkAM2Z8iu6vf4iTo6IRmpgIU2wCTBGRhgp8iDASLO07wkKUjE62o4pSpPCVlQAFefDkZqMiKws1tbUiVCggABkAXq9KBXC78XJVFR5d+D46dMjwd6klfQ68r2mvvouI5/6FROOXfAZCd7dYEMsyjARWmFbBSgFut2CTUokhJBShNhss8YkI7dARlrbtgXA7PLk5ImxI0TupdlBWClfeXnHaqwxxvhXRMfgoLQ1u5mS5XJKKopw+pYKqx7YSs4xFcnKyCAFS5I+5+2xa90KPbf6bx2tValXyToveqXMzAk31VwIALDXHsa0EA72weL0Ynp+HISUlMn4Kq6uRW6lAKb9NQkIQHxaGdEb+aRMuiHxxkCZLZgrz7cUmSQjp0AkhYpNweLL2wMtn7nYDNTUqNSJvL3ZVlGP2VVfjb0880ZShdlQcs2nDBrz5xpu45PKRaJuRATsFFKkgbqjPqlw0UuTUWsCXVlFxCRYvWoh161fhsclPBtMDjoqR0PSbCDofTbdVS47Myc7GuFGjcfvdDwk4qkWGtfCfBgICN5yqDJeKvCmtEW5UjXXXiNCxTxJY8HjByiqOmlo8++wUdOrSAbdMmHDYQcmW2CT4XWWB4BwMjoTf0wIaoHz+mWcw77vvMHb832Bi+b0An0GDABIZJxhpsAHE+TcEAXW1KO4PdZN8fWojuV347JMPMfM/b6O4ugtqQocCllTZg7S0aTHAuvOoSl4m+GD2FcFU8Tk6Z+TBbLYjrzgKFa62cJvS4TUnAeZIERVMig/B8LPDMWSgqnylhZ41CMD75v43LJSsAIK0LAtthaPWiT1k2ZpVOhePU6VbFWCry0PX0wEwUgA0wKJkrNQaTt2BispKTHtnGnbv2oZJTz4ZTOdq6QA5wPdNF3Ue4luPnADUyFiQDeoLo/6S9x9uk2gqy/cpSot28hVyVC+3WoTBlCiYRoD8uds+KucrxXQ6SqTJOBzV8Lor8e6/n2v0Ng/FMX37rQ/hmPxP9PDTZOpfhpnvbSwWRHGiKg9RROc0KsZ/VwMoZn1PETVUFBi98RDEihH2e8Zh9Nj69H95uR0iAFBWVoGbz7gW06NjJSc8NDoGJub+69J41nCEdu8Oc1QM4HGL+r83P1ecf5OjGqgoh5e2dTpRVlIikRFS/wUEMIQL6XTzd7sfvBVXj7qsbtE6xD43fIAPjrkfpy/8AWopglRfYMSb0f+08HAk22xwms0oI9oaAA7Q4eVCEkLwhSkldHhT0kTc0F2QL5FuETusKIertBgVVVXYXlIi4MaaqCh8kZwCl0nVHOVmM1CtX9O6iOLS+ac+gIhTlZeDwJQGr9Rms24cB5YP5O81AEBnkms45wfTBuj067FNpgzPG+Lz4ZzCAgwyGAAOlwtuvfAbNokMDUV6eDgSbDYBRCo8nno2EZYA51aYYZNOXYUl4amsgCcvTzE/+Ckvg6ukGBU1DrzQsSOe+ebbRufV0XLAzBkzkLu3CFdccZW/SoG8oAnW6PIzBnKtQACW72HumRurVq3C3Hnf4q5775EUg2A7NiwQdD4O/3Pm+jp+3FjEJ6ThhEGnynqrwVWJ9gsLgDRTVXdbNp/GR5XfUmKj6jsKBJBol6FvQlCVFFJJA6iowq/r1mDC+NFYt3kLrBSSPczMpMNvwaP7CsE5eHQ/3z/63WkAIDsrCyMuuRhnD7sIfzpxkJSv5r5PB48CQUuJkFMPwM+WNvwgv0ifUbWKa53Zgk0b1+F/n36E6JgoUNto8U8uOELOgseUIGvXoTIB9mdbxQ7wIsRUCYtjLk7uX43Hp0yRfdD8eXOxcMECbNuag6KKRFS6OyMyph3OGJyBMwbHITJCpVTp9Zm6XdQ+81doEUBW/ZvsSgbOikpKBRxQa7bS0FI/6wBb0VSQ4Bqj/4ZYofhHDIKZyVUQ39Dj9sqebNHCeZj19Re4ftQonHjSSQooDK7jrTqVTMendPU5ohUttmHj70iNpvgfo/8qZ79CoqWBKQJ8sA0d/kBAQIlpqNwR5STVOUp0lggCZGXuwPzv3mn05prrTFdWVuHFp17HcV8tQmJlJUjX31+jgxZjNotYoJ2D32yGz2yWlIBysgIY4TUGIB1VsZahvs5/77Basfa8U3HH/eMRFVXfeWhun3X/fvppNRy3P4GBNruKioeFwRwR5QcAQtp1QEhSijj/7vw8uDJ3AdVV8FY7RATQS4cxIgImin+4XMgvLpK8fzr8DT8fpiTg5cUf+MfBofa5oW1vPfUqXJ6VqyLwCjERkCUiJASdbTZQ5Z6Z9JXMHzLE8AJ/Sok5oopJybBSGDDUCndhAbwUYXQ54a2uhIu0/dpafFVUhKrEWGTZbFgbFY3i8grUOj31xrZeyNkfLl4Et5jWwnFIUT+dr6UYABrAaghyaVDAqM0qm1BDyVTSAFxyPn7IBMjJyURibAyOq6pEh8oquPbmowvzVwNAJI6h2NBQtGcljdBQlPl8qPZ6/WwJ2kSLBUplCtokJRWhaelSDtCVmyuigMomVXBVV6Pa5cLTZjNe3LCx0Xl1pB/A5/r1rFnYuGErhl94qSiKK/GwUMlJ4wtGPU81ty0hKoqoG1HnWqcbv6xaifnzv8VDjz4afNkc6YOiif0POh9NNFQLDnNUV6NDehqmPPcKYuIT/QJbIjAsOf5qrpI+qjeX/lKjUqVFbS71mqxyUetUqRWz0KtEWB01KCuvwHlDT8U38+ahc5cuwbncgmf3W3w1OAd/CysHr3EwC2gQYOb06Xjtn69i7Pi/IjY+UZx/7hUC947CSOJ6FRDs1CUBdQqAFl/mv4tLivHxh+8CcOOOu+8GgYZXpv4dP64JQ43ldHhMcUrPWe2SW9jozwFmXwmsrmX4U898TJr8JPoNUDpfvA/6chvWrcP8efOwbMkSVFVWomPnrujUpTtS09pIRSxqtPAedKBLqmUZQohKEFEBs2RcMcWBei0CiJABoHVbGrAAAkEABmACQVx19z64XErgfcfO7Zg+4x306NkNo8eNC67hLRwV+/u6qWNCG19IwoGjXVQ/pwAgHz4jmUR7dIS0YeQ/MOJfFx2to0nT4SEAoD86Z5ov7Z07tmLJwv80fosmJdJGJf6SUkZXqwSBi0+IQUSETQYkNwcc5Nk5+Zjx5KsYsWEHjrOGYVtREbaXlh70GrIIGJQ0vSDQOSMNW6uC0m3QKQCcrm2io9E+NhbrnU580qsTbnhgPDIyUvxCGcxrYX34oqISeNweAQji46ONEmp1eTwNO/bBvz7AaW9/imiiapx8Rq6RiRHgyEiEdexEyQ848/PgLiqQ6K/X5VK1Rw1hQv6MIXPA64GjthaZpaVCtWcKAEEAUsz5c5rLhTc2zYXNplJBWgsAuLHnUFxXU1vn7BosAOou9GBudkgIiqi9wPyhBk6uLsUoInksM5mYCEu4DU7S6B3VUvLQ43bJ/dS4XHi1xoGMUZfBHGmHy2zGkmUrsWHT7n1URPVCLsKVKakynglCsSJF3QazLvJfh2LWMVp0GoGMAyWHKlR/BXApLQB+OLbNcODsMwchlCkC5ZVYNe0jDC+vrGcT2jzOYkGnsDD4LBZJRaEuRUMwREAAQ5+C1QFoE3NYOGoLC6U0ItMA9HVZ8vHZigpM3Zvb+Lw6wo+gKOPf/vJXPPL406o8qTUM1jDOG8NpMJOmp8qI6TSAOuEcdfN8djW1Lrz77kxktEvDsPPPD750jvBx0ZTuB52Ppljp0I/hvNqzexeO794d77z3mbxb9Iaaa6dE/6W2tlLLJhOA1VeUw69Et0ScV0r9KdVtnQagQTxeQ+WQeiTdjXW875h4M2657S846+xzDr3zwW/+JhYIzsHfxMzBizTBAtyzjRt1A4qLSjBy1E0IC7fvtxSdqo6mnF2tA6DZALyM9hectTWYP+9byf+/cexYnHPuudKLH5ctwz9eegnLVrpRbToFXnMKfKAwoHKFm9/UXtQEN+DOg9W1AAP7evH4lCfR+/g+dQCGbPCNFEhWAysqwoqff8a3X3+FjRs3IsIeibYdOqFdh85ITU1DOAXH6awL4Kry+nWall7HVaqWKueq/hamxBPFH1PrtSpRaPhRBhNA2aku+KyBXP6+qKQEb771L4SG+PDAww8HdQCaPyAa/YapQ0IbX+hBAADSoymwxcFOZXOq99d3/I3638bA0AMkEABQ402LbykdAO0o8Scn3K6d27B00cyDdtjpcmHN2q3YvCUbefmVsEfGIjoqVhz2ispSmHw1SE+LRveubZCbV4jt2wpxxp48dP5xGaqqq5FTUYE95eXiHDelaUdRotZG1F/n82gAgM5EWmQk0qKipHb8jpNOxoK2KejcNREpKQnYsHE3dmeVwOuzIj4uUaL4NY5qqXyQGB+OTh2T0adPN5koDdsLt0/CNT+vE7q8OH1GRQJe056YiBC7HV63G9X5+fJTKhIEVCXQIAAne2JEhIADu8rKJFdeHH/aniAAhfI8HvSe/pxfiPFwAQCytPl8wrLoER4uqRaFjHY3AAACHV3eNxeXiJgYEcarLSuDp7bWX4GB/aew4RtMezjjJHjt4ag1m7F+43bk5ikhysCmnytZLSr/XwMA5QEAgKb/qxwmncukU1pkHARoAOj7ChzbigngRnVlEfr26Q4rx12VAwXffY+Lq6rrvVS43MeYTOjEsoeGTcg+0VUTdPTfX5aSlTdsNkTExkrlBEdJiaR6cAzwudMmTPV4sbISU3PzmjLcj9hjaPN/vf46unbtI2sVkWmbMACsfpBN1eo1AACjnri8jAxmEm+etpPn5XBi+oy3MPqmMYKEB9vRbYGg83F4ny/n5/Kff8LIESPw3Mtv1SsLzCtL+V2DAaAcfZ0SoDbXGghQKQIq91bmspFHqvVdSKNlZQCmAXBf8dprL6F33164euS1h/cGg2dvsQWCc7DFJgyeoBUsoIN+RYWFuO7qqxFht+PCy0ciKjomQKlC7WG1L0AmgKQG6HWJ6cPG/pBi0D8sXYxVK3/CFVdeiatGjqznyG7dvBn/fPllzJ6/FeWuXnBbesCLKPigKnwJ7/igGgF17G0TvDD5KuGr3YBE63IMOa0rHp70ODLaZPj723AfHMj8Jks4KzMTS5YswdzvvkPWnj1ISkpCh07dBBCIi08SoFbvfZX2gQJotXCrrNciHBjmT43QzC21D68PAjTcmxP4UMKIgKOmBtPefhOFhXvx2OTJUrUp2FrXAqbjkjv7nDGqbMX+GqOkLOvHAc5cfS3eU5/irxD9hgwAPVC0869f1NpJ0kwARiz3Zu/GwnkzDnh3paXleHvG/yRXpUu33ujcuQtioqKltmZYmIoMMD1h48b1WLP6R6SkpGPIkLMRV1uLwjsnInfFzyK8tsPlRKXXhy4H0AM4YAeMFAD+XVtqp88HmwnoFGoV5faUEwYi8fmXUGYLx4IF32Hb9s1o1+E4dO9+nEwkCpJJWaPQEHg9buzcuQOrVy/H7l1rMeq6CxEbW9/Z+NtZ1+OuCoffCWTuPJkItHM0o+EWC2qrqlBNOrwGVfiTjoxRmUBAAJ8PKTabKNHvqqhAmdMpzj83S9pZpMDh8jEj8Mj//UVM0FoAQGAKgLYtnd1wAJ2p/MxoN/UVvF4VATIi3Pr/pRSj2YxIux0RkZGCQlZXVsBtOLscQ7w/shg2er3I8nqww2bHL/EJItpI5gUd8YaN9uKmk7WiSTklCEUBQOZqSdm+AP0K0YIIAAGEumSgoQce24oFwOtUlFfA7PPi+JIS9KiqRLTXi6iysn0wXi5vHcj2sFiEFUE5Ql2W0s+GMEAg2iTKHoGIKKq5AlXl5VKSj89enr8B7rxstWLqps2tu2r8Ac9218S7cNGlV8Jus0m1EjIARDwsNFTWJk1fkzI0IcxF4zwyBAEDUjFcHq+o2i5YMB9tOqSjX//+f8C7DXapNS0QdD5a05r7notr9MIF83H/XXfjocefE+fc/y4wNtKBIEB9p1+BAPrvOtKmRbf0BpLrrGIAkHXllmt8/N8PER8fgTE3NS4ufHgtEDx7YxYIzsHGLBT8+29lAe3c783Oxu0TbpU95LALLkW79h3gY8I6PQCuWwGBJX/OvLFvJJ+/uKhAnP89e7bjymtG4ooRI8SBbthY1eh/n/wXH7z/PrbsjkANesNtagOYY+BDKCgPoFmmgd8l45TBc5PJDZ+nCnDtQox1EzIS9mLcLTdjxFVXS5BI38/B7CdpDnofBEilq21bt2Lh/HmYN2cOyssrkNGuEzp36Ya27dojOiZO9skMjukKLuGM/FMckKkBwtpS6zZZAaLnZVQtU36hmvH7AgAQEUD2hwHf6TOmITt7p4gzB4MxrT8DTOd1PMW3xUJhv/pRUn0prZTOn6Q2M09aR0EPBAL4qfIBEdJAgEG/rHk+zQCAz4H/fjB1v3dYUVGFqa+8i+P6niEDkLoEETabqO0zj9sWpmiDio5CEfxyhNvChUWTW1CE7DWrUXzzKGyorkT26SfBGxOFiE9nY2BIiN+Zb45p6WD95PXCcelQmMoqkLHwJ/SMikbCP6cho39/pCTGC6V8xZp1MmgjbHZE2G2CJtpsKrpB29EmVIpfvWYNZn0+HX8Zf2U9/YCrup2Fp6n+r50+A1Vk5CMxPh5mSwhKi4sk0ssb9zMADBYA2QCaBZAQGioihzk1NcitrfU7/1qIjk//g6GD8a/XJ7cqAPDQ2PsxZIESAQxsFp8PqRYL0kJCUAVgL/vMcnkEAYwyjPq+w0NCEBsRIc4dqf7VrMTAsaPvmbR7AFEszWI2Y2VsLP7btj2crNqQm4v8/Lz9AlwcL9HRMQgLD5NFh3lRFPFTEX8j6q8F5EhbNaLIWtNCj3O1btaJQipgy+Ovi8oKGgRfzs/JxqlFhVJ9YWN+vvwMtApfDalmM5LJtgGQT5sElKTUtqHzT02I+MgocXZrnLViE02D1SwQgjzTevTE87NnN2d4H1HHci3ZsmkTPv3kSww8eTBsYWGw2cJFA0CX6KmsciEq0o6oSFXNg44/qf7h4cwrVmg9WTIConlU5YXMzCzMmfcVbps48YiyR7CzzbdA0Plovs2a8w2uS6yyceftf8WjU/5eDwDgeXSOrRZZlfzRgMi/1gnwR9mMNVneoQH0Ub7vJf3JAF4/+vh9pKcnYtSYsc3pbvDY38ECwTn4Oxg9eMkDWkA7zdXV1Xju6afx5Ref408D/oze/U5Ackqa5MdrEWHZxEmg3iv7cAaSdmzdhFW//IzI6Cjc9te/4uTBgxtNJ9y5Ywc++fgjfP3lV8jKdqLa2w1OU1t4TfEwWWKUWl5A87rKYTGXIcy3A3bzHiTHV2HE1dfgymuuRiq1oYy1tanCeXoOcl8d+J2K8nKsX/crZn3+OX5YuhQejw9nDr0Avfv2V5pZFovsQ3VaQGAqgF9Q22IWEEABJYpVqwCAfQPPiqHL8oJkYk5DTs5uTJo8GVFBNmarz1jTAwNu9L1fvGi/yJS4NRQnowq74bSyDCB1AAJBgEDav9TBNGo/agaAPo9mAOiBqRkAnGQD+nbC44/dvs8NsqzaZ5/PR2GFDf0GnCiOv1071BF2+bctnJE+AgCKicDzkj6Sk1eAzKxs7M3Nxdbv58JkKsOov45CbEwU3p3+CbZO/wRdc/IQ7/EirAnqklRmLzabsC0jBV1vvBwjR12O0tIK/PuVGfB6otBlyFCkpaYiOSkRhUVFMojptNLx1x/2lUJHRMM0YMHo89fffIXS4k248PzT5G9s1/YehkdCVG5kiCFMSBvSAUxmWgaj5+XlqHY6VRk6QErM7S8VIM1qBSPMux0OFFCBnk6zQS2S5wIfvr70XLz4/AOtCgC889q7sD2rygA2XIiiAHQkbcpkApUZSgyHl/cnVHeLRdIfWC4wKjwcJosF5SwdaZT74/3KvRp6Bzyey8mquDj8Lz0DbrPFEOHLOQjDxYao6ChVpsXlEhCATan/1wmgkAUg41zGmGYAGDlXhgaAHteBWgCcNxRFCfF6MTQ3F6cUF0p/C1hOs7ZOG0HmCIBYkwltucHVNuEzNZ65BkRsLKEYHo4oaiiYzSh1OEQHgS+fQJvkezz4ZcwY3PmEAnWO1nbZhcMxctStAgySEcQ5p0rXqDy0srIaxMVGISbGrsoBms2ocrhgCw+BLZwvJdpezQFFI1ZKtKNHX4OP/vdZMPfsaB04xn0FnY/D+4D5blqzehUuOu88vPT6DAHpG74LeIwS51TVhTQI0DDHVv5uUGw1iK57H5h+xUn96ivP47QzhuCyESMO7w0Gz95iCwTnYItNGDxBK1sgMHK+/Oef8fo/XsG6devQrm0HpLbpiMSEONjsdlhMZjjdLgnGFeTlYM+e3eIvXXbFCFxy+WVISk5uVs9y9+7FsqVLsWTxYqxdvRpkCFTVxsHjsYhvIyxGEczORWJiHPoN6Iczzx6KgScNQmJSklyrKVH/hp1qyhxkasSD996DWpcJF1x0qexthdErrEtVrlVYAFarMASUKGBdSUAJrBlsWl4/sFxi3TquGGJM254+fRoqKorx6BOPw2ZjvbZga00LmL4+8wXfhK2vINQQf9vfya3WMMTExPhzP1hznXl2WtBBO/waCKBwICO0RHACKdKBAICOVnKglpWV4q6JI3HesNP2uXzO3gJM+/cc9D/xdMTFxQuNnpFva4gVqSkJstm3Ca2ekTxFN+GGnpGA3Vl7MX/RQmzduBK9uidh2NBT/SJ3zDPZuGkbfv5yAUqXrYR3607EOmqRwJrrRm129q2GYhQ+H0ptYQjp1hFRgwZg4AVnoGfPLoawBeBw1OLb2d9j/dYCtO/UG23atpcSguwrnRDALItFbHSkP2VBaMmGU0mHMTc3H++99xYuPK8/UlPpLgP3XTYB127bA6vh/EtekfFJj44WYUA6//mVleIICwBgRMVFY8Ggx/P/e4SFAR4P1tfUSHm5hihfgc8Lx6MTMdooBdhaKQDr1m7GJ1dMwCku9z6bPrIAksgCMNIxWGqx2mQSh5djipF/lsaLsFrF+Wa/K51OuUcDdFW1Q71ecaa1tsOa6GjMSk4RAIC2JWh1IBSU1+F4DbUqDQZnba2U8FMbUuX0y4dlTaxWOVZVriAcVAcAaPyIm1v/RtTrESoVjwvxeXBWgSoDyMYoM0sWNuwXmQLJFguSychhCgNzoWgTI8WGKRN+mxAQcblQ6XKp52lIx/D6tNEijwcnfvQxBp2277xqzUXk9z5X+9QUvPzGTHnhEADghzlp/JhMFpSWO5AYF4PY2AgF6pjMqKxyIjwsBHa7VWh0qqKHApQUMAmMHz8ar097M0g9+70f8GG+flM2Poe5C0f16bkecVPbrUN7TJv5iby/Gwpw6k2rTtcJjPprYV9SSvV7k3/XewtNXdVzl+89tol/GSO5o4NPO63R6NtR/QCOgJsLzsEj4CEd4130eb3YsnkL5s2bg5+WLcOuXbtQVVEh6aBh4eHifCOwSfgAABtmSURBVPfsdRxOP+MM/PmEE5GQqPbxTW37c9orKyqkZCDXT6Y4M1hKdmNsfDxSU1MQn5BYLzdeRc8PrVzeweZg4HnfeestLF6wEOecdwnCjRLaWhBRtADCwiRoqZ1/irdKVS1dLrFegHjfCnTcf3FtLyouFgZAVFQ47rn/gWAgpqkDqRnHmXZc9Ynv6uVPoCSEjsqBGwUYKAioBxep0syNIdXZrwwZFob4+ASQ8szf5eXliTOlX9T67HowaUcJcGLqc/egY8e2+3Tgq2++x+bdTvTu01829NzcU6QLPjN6dusgdF862hyA3MEzx541Jungsx7w1KnP4awhXdC/X8/9bgLozO3dW4D83dnYuW4rdm/ajvK8QrhraxESZkV0ciLa9+iEjsd3R3L7DKSmsiTivoJ9vJdVqzfig89+xlnnXigIIPsKnwmVlbXo1D4DCfExsNuoWWCVSCO1C6yhqsZoTa0T3377DVw1u3D+sMFih5f/70Wc9Ol3CDMEj0gAEto5I8VhYUikYjyAzMpK1BgqyH5avNYE8HrFwY5jhNvjwTqnE7UNKD681uceNx744VOkpSkEsbUAAEd1DZ4acx9O+nkNrPu5Li2ZYDYjibR2w/mns8v71FEgAgIVXq8AANr51yUYxXY+H2ZXVaGMGz+fDzlhYVgbGSlAAg0UGaW0Aw4EAojAYGSkWmB8xEncKsWACxGdd6Ka4WGy0NrtETK2SstK4KylTr8WuFS6rTq9hS8LniMzc4+iuPp86FFVhY41NeJsEsscYIBN9fpFMUSKNprNYhf+P++DJSnJgNDaCLRRudcr5RP3ZxPCE1/27IkHP//cELBpxqpwhB2akZSIV6e9L88rEADgc+VzLy6tgs3KeRdmKImHgqKAdnsYIu3WejRitSapl+jfJt6K519+EQkJzXuRH2HmO+a7G3Q+Dv8QoMBU1w4dcNf9jyI1vc0+mzm9J2BPApkAkkNq5JESAAgMNvhFWI3uCwhOQNjtFr2ikSMuxI8rVyItPT0IABz+R9yiKwTnYIvMF/zyYbZAQ+ec/2awiJpobFyL7BF2iYjXa4ru1KzeHYoTfyjfadipxuagvsbS7xfjuaefwbDhlyOFpbmNJqwEqQCgRAFFvNtgAtRVb6lfxUUJKarUBs1E5j6OgZptW7fgvff+jT8P/DNuuHF0s2wYPLhpFjBVj17om7jyZSyoXnfQlyQfDh0g0jD2FfeD1FJXdGeF0vPDyCvzYfQc0I6OLnMhkUqPB927pmPypImw2ykNV7/d99BLGHz2CJCFQIeQA6ui0gGfz4xe3TuqDb/NJtf1ejyIjLBJOgCjADU1teJUH9ctHB07pDVqkZY6ves37MDsRTvRq08/uX/21e32orzcga6d2iKeAEC4TX7vdLnFASF7gQZiDfK8/Hy8MvVRTJ6khPg+/+RbRD34AqJoTyPyL7Y3Jksnux2hJpNEkrNIjQ+g/9MBpX1jzWakUxvB60U+WREGutbQGO9YzJix8Tv/xqylttDnZx/mf70Qv9wxGQP2wwKQDZ/Ph0jm45tM8pNOL6ntdHLJwGAUnKCFN6ASg4528/trAeQNOQGIo1IrQMk/B+/ZBBGE+va7ZYiMjDro+CaFiXQuiSwZmfk6X4noJcc2FzcuclygSkpKBNzSC1cdA0BtQvnhMSef1FuAHpMPCPd5YTWcS09pOcLmLsXxTiVQ2BAEYMpHhMkklQFYMpHVAHgMbUJGANkSAvoY39VRMJ6LG+GVMKH9Cy/gouuuqydW0+gkOAIPaJuSjH+8+a6sJXxWigFglZ+0WUFRJeLjohEXEyV5aGQK1NS4YbdZERkRJqU0A8UYtEjZXyaMxRtvvxXMPTsCx0RzutzYxqc55woeu38LcD189ZWXsX79Fgw9/2IFrjbYGOtNtgCmhnCnBgP4UzPmpFSrkUPakEkgG3OnE+t/XYXX/jkVK9auPaC+UfBZ/XEsEJyDf5xnEezJgS3QmKMdCGQ2Nfe+MXsHnrPhsa11DdmDGic/UAFCvT4X5Odj1MiROHHQqeg7YKBfP0n28gYIwHQAfwlX6rkw7ZkAbggBXVXFRfmRdQwAlRKtGJgM3CxaMBeLvp+LW2+7DX369tt3n9yY4YJ/b9QCJt+4H3xzClfg2qVPIDYu7qBf4AOjI0RnSlPwtLMfqAnAB6hLBuqXeaCTE8gAYE7JpEdvFXr+/tq1Nz6CG25SQly8Pp2wsrJKeNw+dGyfDlu4XdIAOMAILMTGRMrm3+vzotbpwo4dO7B+zWxcdUXjtYBb6vRO//cXCI3ugqTkVBnIBCycTg9KyyrRJj0FsTHR0ld+KKQRFWkTcTLGjumoVjkceOT/7sQrL94h97tlyy68cf4YXGZE/TUIoG1BZ7kDqf1G5LnU5UIeRZC8Ximzl0LH0aBDMjq+ZT+Uc/3d7TddhVseuNX/CFpqi8BnWVZajmkP/x3pX81H4n7yP/XiE+LzKa2DADVSOv3i+BsfsYEygAAnJNRvGtQfZ068EQmpZC+Y4PNSElA1OoWPPv4PbNqSuQ8TpeF4o0IrgQDt6CsAQOcsKdFGMkZqahwS/fejwtI3dTYBt4xFLDkpCk9Mul3GQcNWUlSC716ehrS5PyLRSCVoeAxPyW/ycyCbaHvIi8CwSbHPhw1nnY0Jr72KhKTm5Z81umL8AQ+45ILzMXLUeIRaw+SZkDIsojRhYQKc5ReWITUpAcmJ8SofLcSC0rIaRNitMgdpNxlfxjxSVGIPJowfjQ8/+zRIPfsDPvPW7FJjG5/WvNaxfC5SWC8+/wLcef8kPzPwQPbQa2ug0LAu/aeqsjDIoJ5cYB4p2VtMu3vx+Sm4efxNOP3MM4PR/yNg0AXn4BHwkIJd3McCh8Ph/73M3NQ5yHt+6L57kbUnCxdcchVCw+oHbuuBAEYJb63dIuCtweriui177AABehXQAioqKvHuzOlwOSvx+JSnJDgXbK1vAQEAPOEmXDP7/7DctcOfC32wS/GhKTqtEtnSaugcGDo/Wjv+GqHaH1LFPOr01FjMePtpg8K/71UvvvJeTJh4n6KHGJGBkpJyOBxOxETTobYjgtUAJLJuRWJiDCJs4UZNbxdycrKxdOHHuOWmyxu1Xkud3qmvzERKhxOQkKBo9GzUByguLhf2RCTTKOx22O12hIVaERcXhbjYSIk4C22xthaTJ92Hf/xdAQD83RUX3Yxxm3YIC0ClKhvxacPZ4+/bEmELpJ+rRHQ5B/9bRIYAqZEHsMBmjwe9ZjyPIUNO9B/RUlsEXoqU6i3rt+DDe57GgM07YGskR8mPQBp57fqe6cxpIIC2IPlqRUYKznpsIvqdPEDysOSeAwAA/vuXletx0/hHYbNHNLoZ1OkspHI1HNta2V9Hr/gk/P0JKCVHNYbysjI89/SdGHzKgAOknrjxy5LF+Pz+R3FSvlkEGhtDc8UuB7MJ2SAAfmrfASNefx19Bg48JqJfrKU7c+ZH6DvgBP+wE0VaVoWwWJCdU4T0tESkJScaAmOhKCyuQEyUHZGRNvUCCkBwCADs5bqxbAFu+1uwCkCjC+cRfkBTNz5H+G3+rt3XDv34sWOQltFJ5mpjkSa9ufYHF/x6LBoAUFGkQIItv8Pa269MfQrfzJn7u95z8OJNt0BwDjbdVsEjgxY4HBZoyhzU6/ja1asw8bbbMGz4FejWvaefiRq4ZjOQxoBxGJnhksalUrhEC0CX2q5XSlGn6fqweuUKfPH5xxhx9dUYfvHFh+N2g+ekz0EAADYLCh2luHjOfcgLrWyW0xDotOjBUVceLVAlvb6Dw8is3WbB2/+ajJSUA+fYjho3CSNH3+Z3jniNvPxiOJ0uHNejizj9IrTnA0rLq5GaHC9RdVGHJ+V9z24U5qzARcOHNPrAW+r0fvjf7+A0pyMlta4EB3UI8vOL0bVze8TFxih18lAriuiAREciMUGJK4poosuFZ6c8iH++dI+/r5s278R/L7oJJ5E+r2k6DaiTzC9nnj8p9IwW8zjGwJ20ldeLsoPkITl8PjyVkojFSz7yixry4i21RUNju5wurPh+Bb59bCr+nJXbKAigv98QDJBoLenvAH5NT8YJd47DSeeeCnsEFfFV9YSGAAAFK//52rt4/8PZsEpeeOM5Wdqx9/fDAFTENkY5xjowQmTk/SAVc8OGDR2EOyaO2m9aiz5naVEmZrxwDRw/dUXPHTsEBND3d7DBqoEAOdz4Dn8wmWBFegbOffZZDBo2zA+INDrwj4IDbrv1dilNo4FCYQsxLckaiorySsTERCMhLlbSg5gGUFFZg+ioCISHhYrAY2AOAFOJfvxhCbr27Iz+AwYcBdYJ3sLBLNCUjU/Qgi23AN/d6379FZcOH44nnp4Ka7jtoKyswJQAWXP50dF/QzhWg8JSxlM0YLx45IE7cPf99+HyEVc2aa1v+Z0Fz9BSCwTnYEstGPx+0AIts0Bz5iDX5nvvvANbNm3BNdePRZgtYh8QgGs2mZhkwGotF80E8LMAjL0Xt+SqypYZpSXFmPmfd8Al/slnnoE9QnbGwXYYLOAHAHjuzzctwL2b3oTPVn9DfCjXDXSg+GC148SfkufhceGeO0fhwuFnHvT0k59+Cz36noXoGJXfzZadk4eqKgf69O4uIhNEmphrX1BQijbpSYiKipBrUAdg3pxvcME53dG2TeNU6JY6vTt2ZuODz37Bn09SIn5spWUVyMrOQ7cu7cUBIT2ZqFh2TiHiYqORnBQn+S4erweFBfmY9+27eOj+cfVsct9tj2HQVwuEBaDtF+jo6INNZEgY/5BycI04urTRYosZf/v5M8Qb+fP+cx3AmT6UsaC/U+Oowaqlv2DuC9PQafN2pBjefVMccn3f/EoJgO2d2+Gk20fhxDMHwR7JyP6BQQveJ4UeH3pkKjZs2u1PX2nqvTTMwQpktQSOcw3ktGuTiCmT70C7tmkH3YDWVOfj248vQXqnd7Hw2efRZv16cJQ2Dk/U9Vz3rchkwpYuXTDsscdw4jlDj7lFc+oLL6Bdx551IJAwJZiyFCKgD1FoPxptINI6vSMQsFS1NID3Zr6NiXffIaUFg+3otkBzNj5HtyV+m7t7+81/Yfa3czHyhnHyjmY70DsgEATQx2khXOrE+LVPDCrp3NlfIXP3Nrz38cd+ZuJvc1fBq7TEAsE52BLrBb8btEDLLdDUOajX5LzcvbjuqqvRoXMPnD/8YvgCxfwCqhFIFRejtKvWcvGXczVKd0squckEt8eNr778HGvXLMcjj03C8X37KjZzE4J2LbfAsXeGegCAs6oGb+/8GlM2zkRYlBL7a60WeK7q6kqMHzcCN1x/iUTED9a+X7IS3y/Pwp8H1jnVeXmFKCmrQM/unWRTz4/b6UZhUSky0lNECJDNUVOD2V9+iPHjzpMyfI21lgIARUWl+Pur/8NJg88Vp4OtsrIamdm5aJuRiliKkBn9zczKQ0J8LJISYsXOZCwsWTwffXpEYfDJ/et1dW9uAZ4YdTeGb90tSvmt0TiJV3q9iH9oAsbddPU+p2ypLQ7UR0bjd27eibnT/4vKrxagt9MFnUF0sPHG/lJzfwurJgwZiCGjr0DP/sdJFQjdDtZn0vbJpnh00ivIzC4UKlJzx3dDICDwHuUZer1IjI/C44/dhuN7d2s0d5wAwPzPL8aF44qxYdVazHv9NdR+8w261tSITRqzB6/vNJmwgTnvw4dj2IS/oHu/fgi3qfF/LLVtW7fi8Ucew4WXj/SnE+nnRdEZgoTUCRExR6PWuIiKSQpTnRItv7No4VykpiXi0iuuOJZMeMzea1M3PsesgVrxxnWa4E2jb0RtjRvX3ngzXG6VnNbYeqf/rue1pv8TsuMG8ucVP2D54vn4dNYsRAaBu1Z8aof/VME5ePhtHLxC0AIHs0Bz5qAGAX5Z/jNuGTsWp51+Dk4/61y4PErcteFaLfR/RvgbAAHcf7EJu8tswuJFCzB39iyMveVmjLjq6jqdreCjOywWqAcAwOEB0wE+3DoX961+Ddbo1hdecDiqcO+do3HVlec36YboVL8141t06nECYmKVE0/6P/Pj6fxxoGlnzuvxwWZT1QLYtmxajxBfPq649IwDagzUc+JaGPWmkN/Hn85FWU00OnftIacmtZ8l/sKogskKCaTph4SI6B9zlPl7RjJIe1m3ahFGXXu2AAMN2/btezDlyttweUl5i0EATt5cnw97rr8EDz6u9AYatsMFAPA6FMIvKSrF+p9WYelHX8O9fC06OGqQRNsYOe66P24TUOwDdoVZ4enTAydcPgx9B/8JCcmJEt1tzvPjsyAI8ORTr2PbjhxxBhvbeB5skAYCAtS+aN82GfffexP6HN99n77t7zwaABhxuwNuD1CYl4fVixdh6cyZ8C5fjnbV1WByTGBhGW52WRawyOfDzvBwmAcOxGmjRqHvqachITm5SeO8SRPvCDxoyeLF+OSTzzF4yNn+NCb9jKSsJJ1/o1IJ14g6MZq6XOKtWzejID8TN0+Y4B8fR6Apgl1uhgWas/FpxmmDhx7AApyTNTU1uG38LaDvP/ySEbAY5bMaA2X1xpOnDgQCfvx+Adb/+gtefv11dOzYqdngbvBh/b4WCM7B39f+wasHLdDcOajX4sULF+C2W8bjtCGn4+zzLxVRVqYza+Z3oGUDgQD+nv4Qq6L5PG7MnfMtliyeh5tuHY9rrr2uRXvz4NNsmgVMvmuXiAaANAMAcHs9+DJzKZ7d8gGyfSVSA72ljSXTEhOicevNV+L884Y02VHhIPtuzlKs3lSCvgMG7XdQBW7ylTqwGS6XEz8s+hI3XnsO2rVTOfmNtdZwenfvzsab07/GSUMugNW6b1nDwE2LFjdiv1YtX4JeXaMx9JxTDkgB37Z9D54fez8u2JMjKv+H0nj9ZT4fbGOvxO13j0P4AZ5ta9jiQP3juSUS5KxFZXklsndlY81Pa7D7102o3LMXzpJSKZsXGhMFe9s0tOnVFX1O7Iv2XdojiiwKgib7uf+m9Nnj8WLX7my88eaHmDv/JylrydbYxnN/96KfJasCnHpyP9w6/hp07tROVOab0gIBAJhZxYI2caKitBS7t2zB6mVLsWvlKlTs3gVncbHQoKxxcYhs3x4d+vfHgMGnol23boiKiQErGBzKPTSln0fKMbTfu//+N3buykH3nr0RElo3TuRlxYJ/FrPKSTPSAHTeGWdTZuZubN+6Hnfee48IdQbbsWGB5m58jg2rHN67lBQ9jwd3/W0iFi9YiMcmPw9zqFWqAzRMGQzsid508rtSdthiwUvPPwlnbTVmfTtbIv/H+jp4eJ/c4Tl7cA4eHrsGzxq0QFMtcChzUK/Hq1auxPixY2X9HTHiWrTv0g3ccXE95zG6tLLuC4OfwoY2m7Bnz27M+uwD5OblYtKTT+Kcoec2tcvB41poAdOqhz7ywXBY+mWnCwOAjbmwZbWVeHzFNHyQNR8RMdGH9GLlw6+qrMB5556C++69WYTvmvuCJm38vfe/QkG5FZ27HYfIqH37op0xDrSCvFxs2fAzzj9nAE4eVJ9OfzB7NcWBbIq9f16+Fp9/vRzdep0ggoANkbDAyHFlRTl2bNuIxKhajLz6gkZTIjKzcvHalFcROXcp+rg9sDURCOA1c3w+bGyTiv63j8KVjTAwWssW+7NXw3PzmZER4XV7pPya16PyQiXX01AM1eVDWuP5Md2itKQc8xb8gGnTP0VRUTnCwsLrRZQOdJ3AZ8fFLT42EjdcfzGGDR2M+PiYZgloNgQAAq/JDa7b5RIhS4rS+TyqtCEpU8omyoltWAe7KePzaD6GzKAfli7FzH+/izOHDhdghC2QkqYExcyqxKPFLGDk/Dlfo1u3zrj8yhGIjo4+mk0UvLcGFjiUjU/QiK1nga+++AJTX3wRkVExOOucYWjbvrOsc3wvBG4ctQggc0IL8vOweOF32LT+V4wbfwuuv2FUkwVeW6/nwTO1lgWCc7C1LBk8T9ACh2aBQ52DGgQoLSnB009Nwcx3puP4Pn1x6ulno0OnLuKvhYertFQeS3ZARUU59uzcjuU/LMamTRtx7rBhuPPee9GmbdtD63zwW4dkAdOFs0b7GBmbtOICBAIA+mx0ln7I/RXvbP4S66t2I8dVBHMISzmECHW9YeMD5iacjktKSjy6dGojdP+TBvZtlnPU8Lyk0c+b/yPWbshBqC1eKPZ2e506JK9bVFiAHVs3IC4KOGtIP/Ts2blZRmlNp3fjxu2Yt2gVSivN6NilJxITk+oJWbBU0fatm+ByFKHvcRk484yBB4zG7+8mVq/ZiCfumoITd2ejl9uDUKZCBJREEhFAIm8AygDMCgtFp6uG48H7xzfpOq1pi4b9P1znbu553W4PqCfx5dcL8eXXi5CTU4DQUKs41wdqUq2hthapKfE4/7zTcNGFZyItLcmfdsLvlRVvgttd3ejYc9aUYtXSh3DlRJegpcHWehbI3LMbT06ahOS0dkhOSYc9IlLWCzr9dCpqa2tQVVmJstIibNu8HqNvGouTTxncbHCy9XocPNPvZYFD3fj8Xv092q6rQdUP3n0Xz0x5EhZLCAYMOAFde/RCTFwCrGFWAUHLy0qxa+d2rFz+AwoK8jFqzBjcde99ou8RmBpwtNnnWLif4Bw8Fp5y8B7/yBZoyRwMXH+3btmCd956E9989RXKyyuQlpaGhMRkqdjGoFlxcREKCwsl2Hn20HNx/Y034vg+fepVcPoj2+lo6pvpwk9u98Faicd/PA/9dtUxABrepMvrRk51IXYVZWNeySr8WLgeWyuyUOquUiXQfEB0iB1dIjMwMLonTj31T0i6sR1SkxOalA/dFKNykBUWlWHFyg2Yv3A5CourYbEwwueD112L7l3Tcc5ZJ6F7t/aIiGg+hbe5DmRjfa6qqsbmrbsxZ/7P2LwlC2YLUylY8s+JpDg7zjj9T/jTgOOQlMhKAM13AGtqarF12x5sWrkOm5f+guxN21FTWAyP2wNrhA3xHdqg04Be6D5oAI7r3e2g5RZ/Kyed12ltO+u+H+p56RBWV9dg46bt+H7JL1j762ZkZuaiuKQMZJ9QPI5VEtq2TUXvXl0x+JQ/yc+ICNt+Qa2ls0cLCNDUFgQAmmqp5h3H9WL3rp3IzMzC6pWrsP7XX5G5JxPxiQk4rtdx6NuvHzp07IjOXbqIHkewHZsWaMnG59i02OG5a60NsHPHDmzetBFzZs/GwvnzUVhQINTSUwYPxtBh56HX8cejS9euUqHjUN6bh6f3wbO2xALBOdgS6wW/G7RAyy3Q0jnI9ZsfzXhmoGzRwgWY8fY7WLZ0CUqKS6Sa24knnohrR92AM848CzGxSu8sMDW65XcSPENTLfD/LXUhCv/317w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BAAAAAIgCAYAAAAbYRuPAAAgAElEQVR4XuzdCbBlx0Em6P9s976tNtWmKpX2rSQLS5YtjBd5wSuYwTRgDO6ZYWh6iAZ6iGC6iekZZiagG7qbHpoY6JgBZkxMN9CYJjA2luVNLu0lVZVqVe2Lann19vW+d/d7tonMc857txZJ9ZdVsurqvyFFbZlV73158ubN/2TmceZblRR6XZFAySvZcp24c0XlVQiQGXcVyEtenABXWtcX52VKy4wzk5e8OAGutK4vzsu+hzkeBpwAiPTZlddTDQn0poCjAODKG1YDz5VbFSVlxpnJS16cAFda1xfnpQBAXrwAV0N9Ul6cAF9aAQBvphoS6HUBBQBEC2ugJrDyojLjzOQlL06AK63ri/NSACAvXoCroT4pL06AL60AgDdTDQn0uoACAKKFNVATWAoAeCwtN6b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wKmHjbTXv8k36vvzXd/+VVESvVF/Zc//PTLjmlhe8uIEuNK6vjgvU1pmnJm85MUJcKV1fXFe9j0MLkrmk37U4SurhgQk0JMCCgCIZtXAQ2DlRWXGmclLXpwAV1rXF+elAEBevABXQ31SXpwAX1oBAG+mGhLodQFtASBaWEv1CKy8qMw4M3nJixPgSuv64rxMaZlxZvKSFyfAldb1xXnZ9zDHw4ATaAUAT6caEuhZAQUARNNq4CGwFADwWJps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49bCR9vo3+UZ9f77r278qSqI36q/s+b9HZlwTy0tenABXWtcX52VKy4wzk5e8OAGutK4vzsu+h8FFyXzSjzp8ZdWQgAR6UkABANGsGngIrLyozDgzecmLE+BK6/rivBQAyIsX4GqoT8qLE+BLKwDgzVRDAr0uoC0ARAtrqR6BlReVGWcmL3lxAlxpXV+clyktM85MXvLiBLjSur44L/se5ngYcAKtAODpVEMCPSugAIBoWg08BJYCAB5Lkw3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ZIkUIBANHCGqgJLAUAPJYCANpMfZIjkxfnpQBAXrwAV0N9Ul6cAF9aAQBvphoS6FWBFECYhAoAmAbWQM1oZWVlxpnJS16cAFda1xfnpfcwefECXA31SXlxAnxpBQC8mWpIoBcFzJ3/NE2x0KkqAGAaWAM1o6UAgNdSYMKaqU9yYvLivBQAyIsX4GqoT8qLE+BLKwDgzVRDAr0mYJf9w8Fscx6nqucUADANrIGa0VIAwGspAGDN1Cc5MXlxXgoA5MULcDXUJ+XFCfClFQDwZqohgV4SMMv+kzRBJ+rg8MJJ7K0cVADANLAGakZLAQCvpQCANVOf5MTkxXkpAJAXL8DVUJ+UFyfAl1YAwJuphgR6RcDc+TevThRitjGPJ2afx/aF3QoAmAbWQM1oKQDgtRQAsGbqk5yYvDgvBQDy4gW4GuqT8uIE+NIKAHgz1ZBALwgUy/7bYQfjzUk8N7cbp+qnMd2ZUQDANLAGakZLAQCvpQCANVOf5MTkxXkpAJAXL8DVUJ+UFyfAl1YAwJuphgSud4Hizn+aAudrYzi8eALbKy9hMVwEECsAYBpYAzWjpQCA11IAwJqpT3Ji8uK8FADIixfgaqhPyosT4EsrAODNVEMC17tAceJ/HCfYNvMiXpzbg+n2JBwnReB4CgCYBtZAzWgpAOC1FACwZuqTnJi8OC8FAPLiBbga6pPy4gT40goAeDPVkMD1LFAs/a90FnGscho7F/bhROMVOGkM3wV811EAwDSwBmpGSwEAr6UAgDVTn+TE5MV5KQCQFy/A1VCflBcnwJdWAMCbqYYErmcBEwA0wxbO1kfwzPROnG6dQyWaR78boOQ5NgRw5luV7HhAvV5XQAP16xJdUkBmnJm85MUJcKV1fXFeCgDkxQtwNdQn5cUJ8KUVAPBmqiGB61Gg2PfvwMG5hVHsqxzGN+efAtIYfa4PzwECD/A9BQBU+2qgprhsYZlxZvKSFyfAldb1xXnpPUxevABXQ31SXpwAX1oBAG+mGhK43gSKZf9REqMTtvHkzIvYs3AQ4+0J+I6Zj7l5AKAVAHTbaqCmyRQAkGS6xjgwecmLE+BL6xrjzOQlL06AK63ri/OyIabjYcAJgKjDV1YNCUjguhCwd/9TYKFTxdnqCL47tx0nGqcQpC4Cs+8/X/pv9v972gLAtakGHs5Ld8/kxQtwNdQn5cUJ8KV1jXFm8pIXJ8CV1vXFeSkA4L1UQwLXo4AJAJIkwfHqWXx9YhtGW2OoxzUMuCW75D87/A/wHAeuAgCuiTXwcF4KAOTFC3A11CflxQnwpXWNcWbykhcnwJXW9cV5KQDgvVRDAtebQLH3/9TCORxYOILnKy+hk7ThIEHgZisAzN5/18mW/+spAGQLa+AhwXQGAA2ma4wjk5e8OAG+tK4xzkxe8uIEuNK6vjgvBQC8l2pI4HoSMJP/KInQCFt4dnoXDiwewXD7PALHRcl14eYH/wX50n8z+ddTAMgW1sBDgikAoMF0jXFk8pIXJ8CX1jXGmclLXpwAV1rXF+elAID3Ug0JXC8CxcF/860Fe+q/OfH/TPMcyo5v9/mbU//tHf98/78JAew2ANfRYwCZRtbAw2hlZWXGmclLXpwAV1rXF+el9zB58QJcDfVJeXECfGkdAsibqYYE3uoCqfkC0xSNsInj1TN4dnYXzrdGUI+r6POyR/6Zvf7mCQDmrr/ZApCtAtAhgHTbaqCmyRQAkGS6xjgwecmLE+BL6xrjzOQlL06AK63ri/OyIaaeAsCjqYYE3sICxZ7/OElwdnEEuxdexrb57QhSM+F37B1/EwCYVQDFnv/s7n++AsDRCgCqeTXwUFy2sMw4M3nJixPgSuv64rz0HiYvXoCroT4pL06AL60AgDdTDQm8lQVMAJCmKZpRG9+YeBoHF49goj2BsufZQ/+6J//2rr8NA8wqgPznCgC45tVAzXnpw7O8eAGuhvqkvDgBvrSuMc5MXvLiBLjSur44L/s5TCsAeDTVkMBbVKDY9z/dmsOpxXN4Zn4HRlqjSNMIpfwuvzn4z074zen/+Z7/4tfmMYA6A4BsXA08JJhWANBgusY4MnnJixPgS+sa48zkJS9OgCut64vzUgDAe6mGBN7KAkmaoBOHOLr4CrZP78ap9mk04joG3BJ8L832/tttANmef3MGgOdl5wDY8wAUAPDNq4FHZrwAV0PXmLw4Aa60ri/Oy3549kq2Uifu8JXfhjXkxTW6vOTFCfCltQKAN1MNCbzVBIp9/1ESY2RxHDsq+/B05QX4yJb1273/+d3+7sm/m28BMAFA9lSA7CwAZ75VsQcJ6vX6AhqoX9/o4hIy48zkJS9OgCut64vzUgAgL16Aq6E+KS9OgC+tAIA3Uw0JvJUEzETdARDFERY6VTwzswuHqkcx3BpBv+cjcNzsxH/7fxYEFIf+FdsB7EoAGxIoAKDbVgM1Taa7ZySZrjEOTF7y4gT40rrGODN5yYsT4Err+uK8bIipMwB4NNWQwFtEILtLn9r/Ku1FnKuN4Gsz38Voazw79d/LJvRmor984v/ynX6z3yUHtioAACAASURBVL+Y/GePBVQAQDetBh6aTAEASaZrjAOTl7w4Ab60rjHOTF7y4gS40rq+OC8FALyXakjgrSRQBADmkX8HK8fx3OxLONU8jXbSwIDrY3mJf3HXP/ux+P3sKQDm14CLfAWAngLANbEGHs7LDjzaP0uhyYvi0vXFccmL9NJ7GA+m9zDOTF7y4gT40loBwJuphgTeKgImADBnEI3Xp7Grsh8vLuxBJ2nCRWIf+1c88i9b3p+HAF7XigAneyygORgwK+vqDAC2cTVQs2IKAFgxXWOcmLzkxQnwpXWNcWbykhcnwJXW9cV52RBTWwB4NNWQwFtAwBz8l6ap3fe/a+YA9i4exInmKxjyA5TcbPJvD/7L7/Bn+/6zRwDaE/+LxwIiCwSykMC1IYAOASQaWAMPgZUXlRlnJi95cQJcaV1fnJf98KxVTBSavCguXV8cl7xILwUAVwGmKhJ4CwiYyb8DB/VOEyP1cTw2vQ0jrVFESfuCw/66D/0rDvzz8r3+ZsKfbQHIVgBk5wR49n8FAEQj64MNgaUAgMfSZIM2U5/kyOTFeSkAkBcvwNVQn5QXJ8CX1goA3kw1JPD9FCge+Wfu/p9aPIf9lSPYXd2PWlxF2Zz4b5fydx/6t3znP1vm3/1owPwMgDwE8F0fgesrAGAaWAM1o5WVlRlnJi95cQJcaV1fnJfew+TFC3A11CflxQnwpRUA8GaqIYHvp4AJAJI0QTNs20P/np3dgcVoAY4To+x6rxIAXBQC2D3/2QoAExhkKwDM/n8TAARw6mEjO2BQr9cVMGjmFSXR65ZVgUxAZtyVIC95cQJcaV1fnJfew+TFC3A11CflxQnwpX24KJlP+lGHr6waEpDAmypQLP2vhXUcr5zBi5U9eLl+BOWl5fyOvftf3OUP7EoAxz4O0J4JkD/mr9jznwUA2eTfc1wEbsk8UVABANOqGqgZLQUAvJYCE9ZMfZITkxfnpQBAXrwAV0N9Ul6cAF9aAQBvphoS+H4JmAAgjEKMNafw5PSLONk4jdlwBv2ej5JZ2t81+bcT/2LJfxEE5If/mbv/2aF/+eTf9RA4gQ0DFjp1bQFgGlhL9RitrKzMODN5yYsT4Err+uK89B4mL16Aq6E+KS9OgC+tLQC8mWpI4M0WKPb9Aw5mG/M4ungKX5n5NupRFf2OD9dNs8f8ecVp/tndfrMSIDvcL18BkJ/8v7wSILvzb8LmstuHZtzE2cVRBQBMA2ugZrQUAPBaCkxYM/VJTkxenJcCAHnxAlwN9Ul5cQJ8aQUAvJlqSODNFsge+QekaYIXZ/fhxbm9ONs8Z/buoOwt7/u3S/7zO/uBd+Hkf3lbQHZQoG8n/qauCQHMCoISjsy/gt2ThxUAMA2sgZrRUgDAaykAYM3UJzkxeXFeCgDkxQtwNdQn5cUJ8KUVAPBmqiGBN1vA7MtvRk2M16fxzNxO7KseRJJ0srv+rpnAFyf/Z8v+zZ7/4hGAS0v9kZ0NUOz7z+78e/CdwO77r4Y17Bg7iJfGjyoAYBpYAzWjpQCA11IAwJqpT3Ji8uK8FADIixfgaqhPyosT4EsrAODNVEMCb6ZAdvc/xWRzFtundmN/7TBGwzGs9Ep28p8t8c+W+ZsVAGYff/YYwAuX/bvIQwFz6F+x99/x0Of1oRG1caRyHDvOH8XRqWEFAEwDa6BmtBQA8FoKAFgz9UlOTF6clwIAefECXA31SXlxAnxpBQC8mWpI4M0SKE79rzQXcbx6Bo/PPIVKOIc47dhD/8wyfzP5N5P+4sT/4iDAbJm/WRFQrAbIDv7LzgVw4efL/ltJG8PVcTx59iWMLE6j1m4qAGAaWAM1o6UAgNdSAMCaqU9yYvLivBQAyIsX4GqoT8qLE+BLKwDgzVRDAm+WQJKmSJIEhysnsK9yGLtq+5GmIfrs3v3szv/ywX9ZCGD3+hcrAfIQwCz7z84AcOHZLQPL+/7PVUdxcOYUtg8fRKPThOM4CgCYBtZAzWgpAOC1FACwZuqTnJi8OC8FAPLiBbga6pPy4gT40goAeDPVkMCbJRAlMZqdFr4+tQ07K/vQiut2D38pDwCypf7mHIDsLn820c9DAHMuQHH33yz7t792EXg+XMeDC7MpwMEL4/uxa+IwhudnbNhgggJnvlUx5wLodQUCGqivAOmiIjLjzN5OXuakU/PmY5YpXe3r7eR1tUbd9eTFK8qMM5OXvDgBrrSuL87LhpiOhwEnAKIOX1k1JCCBayJQLP2fbVVwZP4kti/sxivNsyg5Lkpm0u9l+/uXlv3bQwAd+/tBfgZAMfm3y/6d/GwAuwLAyx/518aZxWHsHDuCY9PD6EShOW0A5j8FAESzauAhsPKiMuPM3k5e7bAB3yvBc30Oqav028nrqpHk9T3R6Rrj+OQlL06AK63ri/NSAMB7qYYE3gwBMxFvhR2cqQ1j2/SLONcexmK0gAEvsHf8i0P+ssf+LS/7X1oFYO/45ysC8rv/9nF/rofAMZ+rXUw0ZrB9bB9OzJzHVK1iy5tXmqQKAJhG1sDDaGVlZcaZvZ28auEcBoM1dnnS1b7eTl5Xa9RdT168osw4M3nJixPgSuv64rwUAPBeqiGBaylg78AD9rPvxOI09i4cxlfmvgMvTdDnmsf2mWX82d1838uW/mf7/rNT/4sD/8xy/wsDgGzfv+8G6HP7MBdWcGTmFXz9xPNohG37lAFz3kCWAGgFANXGGngoLgUAPFdPBSbmzca8yziXWeJv/myhM4HV5U1XobRcRX2S45MX56UQU168AFdDfVJenABfWlsAeDPVkMC1EjABgNmHH8Uxnpt5CfsWDuFU87Sd3JfzAKB4vN/yKoB837/d7188/i878T8rm03+7QoAx7en/++ZPoy9k8dxZPIckjS2gYO585/vANAKAKaBNVAzWllZmXFmveQVxWavUYzA67sEoR7Nw0099AcrOaCLSveS1/cEcYWV5XWFUF3FZMaZyUtenABXWtcX52U/h+kMAB5NNSRwjQRMAFALG5isz+CJ2edwtH4SUdLK7/RnKwDsnf58JYDZ91+c8F9sBcjOAMgO/fPNxD8/9T9wSwjjCIthDU+f34ODU6+g0qjbdbambBpnd//N7TmdAUA0sAYeAisvKjPOrJe8FlqTWFFaB9f1LkGY7ZzDDcEt9lEkxSuKO/ZwEt8t2d8vDkh5LcFe8uKulKsrLS/eTWacmbzkxQlwpXV9cV4KAHgv1ZDAtRIoPteer4/jxcm92Fs/iOloCiu98vKEfunE//xQvzwQKJ4CYLYHZHf9HXvGv2uDgGwFwIA3iLn2AvbPHsaukeMYnp+C77l2+X+2KhdwEgfmpwoAiFbWwENgKQDgsa6TFRNLbyJdk/fLfbOzrXNY23frZR2m26exrnT7BQFAJ26i3q5gdf+N9vc7URMlv/81HdUnuctMXpyX/fDslWylTqwTtK9ET15XorRcRl7y4gT40loBwJuphgTeaIFi73+93cTBxeN4bGobatEi4rSNkuflB/1lk/ulk/+7VgOYvf/Zaf/5sn878c8m/4Eb5Kf+N3Fy/hy2ndtlD/2rd1q2jFn6nybL35H5uQIAooU1UBNYCgB4rOtksmH2LrWiKgZKqy7zPdqFRYiTCAvRGG4o3XJZh8noGNY5d8Hzlp8A0AxrqDZnsWFlFhpUO7NYUVp7SX0TQBQrB9QnuctMXpyXAgB58QJcDfVJeXECfGkFALyZakjgjRQoJv/m8+vJhXPYXXkZ2+afR59jHtdn9u6bif/y0v8iBPA8c+jf8uF/ZjKfrQAwp/1nk3/f8WCW/pfcMk4tnsX+qeN47uwBJPmM3979N5P/7gBAKwC45tVAzXnpw3NveZlDRFwnW84/Vx/Hqv71lzzCL4zadlIfJW20Og2s7F93WYTZ+BWUotVYUV6e4Fdbs6iFs7hx6G40kwp89KHkXbgCwLyJtsM6+oIh+/eqT3LXmLw4L11j8uIFuBrqk/LiBPjSCgB4M9WQwBspUAQAURrhq6NPYF/lEGY60yh7Hkp5ABB42Z1/EwbY5f5eNtk3E/0sBDCTfdgl/2bfv1fs+3cC+9ncTPS/PfwCDkydwPjC3NLztczJ/2bZf/7wAbv835wFqBUARAtroCaw8qIy48zeCl7dd9i7v/owbgGJgyAoY6Y+ir7SAIaCNRd8g+2oDt8tI0GE2fAsbixvvSzAQmMazfIkbvQeWPrzudYoau153LLqAYzUD2LL4A9cUjdOI5ivo89XAMBdWVnpt8L1dTVf9/ezjsw4fXnJixPgSuv64rzs+74OAeTRVEMCb5BAse9/oV3FSG0C35p9GqcbZwHEKHVN9IuD/7LH/AEX3/1f2vefHwCYnfzvoez1o9qpY7g2iueGD+CV+VGEkTmEOzvwb+nOf/4EwCSBXRGgAIBoYA08BJYCAB7rLTJBa4VVlIMh+8iQ7lecxKh2prC6bxPmOsNwIh9rBjZfUCZMWgijDgZKK/FK+zncUnoPAufSffydqIURbyfucD68VH+qfRLV9jxuGtqKVrKIFe6NF6wwMG+iC+EoVvmblx4tGLi+/fnF+7Ov5ADBq2qg67yS3sP4BpQZZyYveXECXGldX5yXAgDeSzUk8EYKmM+jcZLgbHUEu2cPYl/9IOaiWQy6JfhetvTf3OW3d/vN3X+z7N/82hwGmE/2s1AgK1Ps+/dcc26AeeRfgOHqOF6Y2IfjU+cx21i0qwUSs++/uPu/9A05SOMUcawAgGpjDTwUly0sM87sreDViRv2BP6yN3jJFz9VP4MNg7ejGS2gnszaSXrZH1gqZ/b+z8fnsC64E52kgankKLb4774MQor97S/jwdJPLk3mz9cOICrVsBq3YoW/Aa2wjqHymuwNzHFQi2bgIUC/n509YP4tk6D2BysuCQA6cQulyzx+kGuN3iv9Vri+rjdVmXEtJi95cQJcaV1fnJcCAN5LNSTwRggUy/7NXfh6u4HdlYP42sw2e8A10gglP1vSb5f654/8M2FAycsO98vOAVie9C8d/pef+G/2/Zv/a2Ed+yaP47GTzyBKYpgl/+ZlJvrdB/+Z87nMVgDz53GcagUA08gaeBitrKzMOLM306sdNhD4ffYQkYtflXAU/d4alN3lyb0pM91+BTcEtyJ1YsyH55E6CTYE91xQ/XRjB+4Y+CH7e6PRPqzz7kTZWXnJv7Gj/UW8t/SLSwf6HV94BisGVqOMlVjh3QgTRAwFa9EKa3bP/3TrNNb33ZH/PSnmW2NY178F7agB/6KzAuphBYPBag7/bVD6zby+eoVTZlxLyktenABXWtcX56UAgPdSDQm8EQJL+/6TCIfnTuKlhZexo7oXfTCn9mcT/AsO/suX/md7/4vD/oo7/yYUgN3777tefvJ/GZ7j48DMEeydOI7dY8dtPfsYbRMCFMv/zY+pWdNrzgFwYA7yjhMFAFQba+ChuBQA8FxvamBi9tObSXa/f+nk3Hzpc+Ew1gRbzFNGl74Tc/p/hDaG/LWYi8/hfPgS3ln+6Qse5zfc2Y2N3laUvSGEaQP7wr/GI8EvXFDGvDnt63wJDwY/s7TM/0Dtq7i99D7UMQM39bE2uB0uPDTjqr3LbwKHtcFt9msxWw3aSQ2Ok2JlsNEurypenbCJ1I3tv6/XhQJ6D+OvCJlxZvKSFyfAldb1xXkpAOC9VEMCb4RAtvQ/xmKnjicmn8fB6lGMdsYw5AUouZ69618EAMVj/7JQoNgO4MA1ZfLVAHZVgOPBd82yfx9wHLSiNr59bjsOTZ3GZHUhezKA2fZvTvnLX9kBgA6c1GzrVQBwVW2rgYdnkxln9mZ7LYQTGPLWXXKav/mqW+kCatEs1gXFXXcgTkMsxmNY42eP6hsL9wPwsDlYPrAvikOM4wBu9t5jyxzHN7ApfA9WBhsuwNjZ+SLeGfwU+p3sIMFdjf+Ed/b9A0yFJ9Bs1XHvqg+j3lmwJ54GbhkLyTjW+lkAMN45giSJcftgtr2g+wyA2fAMbvBvXdpaUPyjaZrYx6J47vKjB7nWuf5Lv9nX1/UvplVMbBvqGuPE5CUvToAvrUMAeTPVkMD3IlCcQ7XYquF8dRxfnf0OzrdGsj39xSP/8uX/JgTIVgRkj/uzy/7tI/4AF/lKAceEASYA8BG4AcpeHxbCRZypDWPbqT0YrkwiMZt37SP/8lP/L/4GbAhgzgbQCgC6bTVQ02Rv6h1t/qt769V4s68xMymei4ax2t9ilxItT5azffcnG8/gzv4P2MeGmImzmUCPhQdwU/CgnWA30nmcaD+BjaV7scl9cKn+2Wg7bvXfZ1cPjFQPom9FH9bhbnu2gFmGZLYfnAqfwsbSVqzz74QJDXbGf4r3BD+PM+0XMeSux03BQ3bZvwkOxtOXsdl/J8rOCtSjWQxHu3Bn6SMYCrLzAIoAwHx9480juGlg+ekCxRdlnjBgVhJ0BwBR2rEnpPpe6a13MVyDr+jNvr6uwbfwpv+VMuPI5SUvToArreuL8zKlFQDwZqohge9FoFj+f3LxLHbO7MfL9SOoxgvod307sbcH/OWP+VsOALKzAIo7/ubH7HDA4kdz6r+PwDF/h4dTC8N4YWI/Tk2PYqFVt+cG2Dv/ZkHs8gIAO+lf/nCvFQBX1a4aeHg2mXFm3w+vVlpFGDewwt9ov1jzxlULZ7EiWIf5zggcL0V/utZO+M3BeqPxHpTbG7C670a4roejncft79/ivg8lDJpVSRiJ9uJG/wH4KONsfReGBldjHe5BO26g7A1gPjmHxdYMYq+F20vvR6UzjoPul/A+/5exr/3XuN/5CQyVb8BwvBPrk/twHN+02wVMeHAkfAy3uu/HoLf2koCpmkwgSAfR5624AN4EA7VwGitL2fdoXkka59/n+gu2J3Atdn2V/n5cX9eX0KVfrcy4FpSXvDgBrrSuL85LAQDvpRoS+F4FzGfOdtzBjrn9+NbU06hHVQARyp6XLes3h/3ld/mLZf/dTwOwKwKc7KwAc+ffnNVlHvtnTvw3k/9qWMOeiaP47rmX0Oq07TZYs8DfHvq3vCM2X/rfHQCYz76pXQWgxwASrayBh8DKi8qMM/v+eKU4H+7FFv9dS8vmzcR/hb8enlOyB/nd5L8L1XAGK0vr7en7ezt/hfuDz9hJ+PnkJdTDeWz0t2KFswmNsIJOUEEnbmJz8E4c7HwZW/BerCltQTWcsnuQKu5ZrIpvw/HoG3hk4Ocx3NmFM8mz+ED51/Bc84/wwb5fReD240j8NaxJ7oCflrG+dLedtB+Pv4mt3mfspL3by/yZeerAqvRmlNzBC+70V+NJDDhrL/i9ZlzJyjkB10jXcenvz/V1HYPpIFO68XSNcWTykhcnwJfWCgDeTDUkcDUC2Z1/B2Ec2qX/2+d34+nKC+hzfJRcM6HP7/7nS/6zu/vZYwCLbQDFaf9FCOC5rg0AzMS/5JZgbvKbg//2TBzD/vHTdkuBmfybiX2237/rK8+X/dvfsYcBZv+bVb0KAIgW1kBNYCkA4LGu0WTDPE6vL7j0kX7mjcrsFzJvLOaAPfMOssa/2X7dZjK9EI7bSbuZnN8cPALzZADza/Oajo4jQohN/gP2XIAdnf8HG3Af7ip9FOfr+7Fp4H5sD/8QHy79c2xv/F94qPQFe6K/+XtPt7Yj8hq4x/8EXmz9Md4T/KKd6LfSeby3/N/jO81/iY/1/wsbALzQ/BNscO7HHeUP2q+zk9ZwJtyOe0ufsl9Hd5883Xkea9xb4CQ+Vpc2L/mnSFDpjC197eYPWsmiPUjQPG7w7fTSexjf2jLjzOQlL06AK63ri/Oy46TjYcAE3VGHr6waEpDAFQuYz9Xm7vpCp4pnZ3bh4OJRnGudR7+XBQDdp/5nYUC+7L94KoDZ62/PCMhWAJg/Nwf/ma2rZv9/nJrPs1VsO7sTx2fPYaZetVsE7Nrd+MKl/90n/y8FAMXqAAUAV9yml0w2uJpv39IarLm2vxZetc4s+vwV8N2L97mnWOxMYShYZxPL0+GzuKv0kaUveLZz1j4F4Hy0B5u9B1FLpuwj+gb81YjSNo6H38b9pf/KLss/0f4uzkU78PGB38R0chyD6UZ7d/9W//04XH0cDw19zp7Wb16HO1+zk++H+j6HPbW/xq3Be3Eo+go2OQ9ivbsVu6P/Dx8d+A17Z/7p1u/jFv8R3Ol/1N7xryZTONfZgQf6ftz+XdnjUDxMh2fQRAUD8Tr7/ZinB2SvFLVoBomTYKWX/fsxOphpn8HG8r1c4/RA6WtxffUAy2t+CzLjWlhe8uIEuNK6vjgvBQC8l2pI4GoFTADQ6DQx0pjAlye/hZHmKNw0tvv9L3jsnwd7IKB95N/Svn/YyXx22n9W3tz4Kk79N3f/5zoLOL0wjO+c2oXx2qwtm93RzwOAri/c7v23J/8vfRxe3h6gAIBrYg08nJcdePLD1bpPaef/lrdPjWvhZQ76a0aLGAhWXwKZpBGq0ZRdyn+msx13lj9sJ9TmtRCP2QNHzDYAM5m/2/00zic7cI//KVvmYPhlrMf9uDG4D3PRWTxZ/9f45OC/tEvtR5Ld2ODei5Pt78KJSlhXvgOby++0f+/Z9g5Mpofx3r5fxMnmk+hETYy4u/Ch8q/jaOubaKOGHxz8eVTiUcykJ5AmDu4tfcIGAKfaTyNMm9ha/jRq0TSG/BtQ9gdwpP0t3OQ8bB8huM67a+n7nIvOoIMmNvr32aCimc5jITJPE7gdgdP/9rmw8u/0WlxfvY4oM66F5SUvToArreuL81IAwHuphgSuRqA45PpcdRQH5o/i2YWdWIwrGHT9/DC/7sf+ZZN/u+8/fzJAdrfflDGTfnP4X7bv33zeNnf/zcn/R+ZPYfvYXhyfHkW93bRl09is5r3o7r+5rfdqAYApm2gLANXGGngoLltYZpzZtfKqhtNYEaxfDgLTZGm/f4II4/EheHEJq4JNS4/lS5BgX/iXeNj/bxChhYPRl3F7+hGkQQc3OHdgLjqHA9Ff4yPl30AnaeLb1f8NN/s/hHcN/QxOhttwZ/BhvLT457iv/GM4Ez6LB4d+2v77U+FJnI934d19/xAzjbN4tvH7WBfcgw+s+GU8XvmfcXPfI3hw4KdwsvMkbvcetU8LuL/vR23C+XTz3+MO71HcXHo3pjtncPPAO+yBg1Ec24n9PeWPLz3NoJqMYyEdwxbvYbvCYazzMiK0saX0Lrh4ez4K8FpdX9xVfn2VlhnXXvKSFyfAldb1xXkpAOC9VEMCrICdf6cJwijC7vmX8ezsSxhtjyJBBwN+fvJ/vrTfLP23qwG6AgB7t988VLt4DKA9G8BM/D34bmCfqFWL6tg9cRjPnd+PxWYDURLbFQBplAcA3V+03ftv7v53nQlQhAT5UwJ0BgDRyhp4CKy8qMw4s2vlZfbzm0P93PxRf2ZFgFk31OettHfWw7SFs/Fz9hCRu/2PLa0CWIwmUHHO4RbvvZiPhnEs/AbWeLdgaymfkLd+Hw8Fn8ca/xY8u/Af0Exm8UMrfgmL6ZjdLtCOajjTegFO4uHRtb9sMebDEYw2D+AdK34UYdzCX079Q7xr6Odwa98jON54AoEzgIdX/Cz21f8LHh76ORwO/x4PlH4CnbiOx5r/DB8u/3ME7gB8p4xV/nrsCv8j7nY+iXo6ixu9d9h/Yzo+iUWM4DbnUcziFGrJNG5wbsNqLzvj4O36ulbXVy97yoxrXXnJixPgSuv64rwUAPBeqiEBRqC4828O/pttzOPJuRfx1PyLCFLYg/1Kvrmbn93p983S/+IAwKU7/vlyf2SP/CtO/vccD4Frzg4oI0xiHFs4hZfGjmDf6Ek78Tef3c3y/yQ2ewC6vuKLD/7rfiqAKWbu/psy861KdzXme37bldXAwze5zDiza+XVTho4H+7EHcGjcF1z9ztFK66hFs/ghuBWu8+ondawJ/pPWJnehHeUftwmjuZ1KnoStzjvQ8nrt+cA7K79BR4d+jV4boATrW1YiEbxyNB/i1caz+F8azeayTw+sPJXsL3xf+ODg7+Kb8/8NoJ0AB9f+79jsLwCZxd3Yyzeh/ev+SWcrr6Ap+Z+Hz+64XdQjU1osAbn4524r+8zONd5AQ+v+Dnsr/0tHhr6aYy09+Jo+xv46NBv4Hj8LdwXfAahU8Nk5xhcJ8B6716UnSH7qMHz2IE73Y/ilfhprMYtWOPdbLcyvN1f1+r66mVXmXGtKy95cQJcaV1fnJcCAN5LNSTACBQBgDn4b9f0AexZPIiTzVcw4Pn5ZN/JzgBwYA/4K84DWNr7n+/3tyGBDQeypf8mAMge++ei0q7hm2efx8nZYczWF/O9/w5S80iArln8Bcv+8zv9S99L11MAzJZYBQBEK2vgIbDyojLjzK6l10zjHOads7ip/APoc1faZfBR0sF4fBBrvdsx4N4A8+zS/eGXMIgNuDN4FL7Th0Yyh72dv8D7yr9ql9efaGzDYjyOdw99AQvxKL4x95v45KrfQhg3sb/9V/Ccsl125AauPYwviWJMNo/jntKncNfKD+FY/RuYWDyBz970e/j22O9iMjqKz276d3h5/u9xW/8HMIF9qDQn8I6Vn8GWgYewp/olbO3/BLYt/h/44MA/RcufA9wEm913YSY+AR8ljKT78A7/J+yzTXbFf4YHnJ/EZHIEfc5KbPYfvKQRzJMBOlELgVdeWu3AtdT1WfpaXl/Xp8jrf9Uye32j7hLykhcnwJXW9cV5KQDgvVRDAoyACQA6UYixxhS+PvkkzjWHUYsX0eeZO/jdp/wj2+OfHwhoJvzZaf/ZCoDsLABT3vyYLf03d/8r7QWcXhzBE2dewmRt1m55tef+mwn+RXf3LwgAuib89vsp9v6byb9ZQaAVAFfezBp4rtyqKCkzzuxaepk3qdnwDCKnhYYzhZucR1B2B+1j/Kbj43BdFxvc++2vh8NdmI1fwQ+UfhJlbwhHmo9jtXcL9yo9ZwAAIABJREFUNpd+APVoFo9VfgPvXfGPMY8zONb8DkrOAGKE9jF92VNQ81fXAaQm+gzQZ/dJJVGCuwc+hjPzL6DWnsYn1/4W9lf+CzYPvBNh0sSp2lP43C1/At8p4enKH6AdVZG4IT51w2/jUOcreLD8OTtxP9r6OjpuDZvcd2GDfy8WkjGMRfvhow/97irc5D2cLZPKXybwMI9TqYYz6HOHUPIGuAa6zktfy+vrOqd51S9fZlzLyktenABXWtcX56UAgPdSDQlciUB24z21B0ybpf/HFk/jKzPfxmK0gAHHh+um9pC/kmfu/GcH/nUHAnZLQP74P/NEALM6wJQzd/zN0v/ALdn/j82fxp6pQ9g/dgb1TsOuDrCn/qcpnKT7Q/ZrHPxXBAApYG7NmRW+CgCupJXzMhp4CCyZ8VhvwqGJcRLhfLQLm72HsTv9It7j/QJKzqB9IzGH7W3x320nzuZ1ovEUXm7/DX5k1e9gwFmDPbW/snvyx8NDeK7zBwjjTnb4SJLYE0i7lyIthQDZ40nhmHc285/rwDE7C8yBJ/bnZg+Tg7XhPQjaQ6jFk9gU/ADGqyfw2bv+Fc42d+C7E/8WP7bp3+J0/Xk8vOZzON16HvcPfMZuYXi2/u+x2r8JPzjwj+3XfCZ8DubAQ/PEg7uCH76gDWrhHDz4CJ0GShhCnz90VW10PVfSexjfejLjzOQlL06AK63ri/NSAMB7qYYEWIH9c0exY3YfDjWO2sdkm+X/y3f7s6X/ZrJvwoDibr/9vTwEsPv+88m/meCbO/92a27cxvMj+/Hc+X2odVr24D/7gdtM/C/Z99916F/xZ10/2n3/ZuKvpwCwzasT7XkxmbFm1+LDTRR37F1ws2ffvDpJHZX0PIawEeeSF3GX/8MInD57iN7Z6Hnc63/aHrAXJi1sq/yeXW7/4cH/ETtbX0ToNjDZOYooiuzkP0lMAJAtRTIhwsUvc/O9uANfTP7t0iMXcMz6JxdLQUC/uwa16gweCH4Kw7P78Nl7fhd/N/zr2NL/MN697vPYNfcX2NT/gD0Z1TxScGftz+yjAD+46p9gyNtkty88U/sDbAy24r7yjy495cCsfFgMx83xKoi8JtzUx2pvi/1S4yS0KwK61iywTXZdlb8W19d1BXAVX6zMODR5yYsT4Err+uK8FADwXqohgSsVMBPyRqeJp2d3YPvcS6jGi/CcFGXPPMovX+JvH/W3fPK/eQqAuftvVwXkh/7ZpwAsPfbPRdntQyeJcHrxHF4cOYR94yftZ2UkqT2s++I7/+ZGml3+b175BH/pe8i3ApgAwKz0RazHAF5p+y6V08BDk+kxgCTZtbjGzMS8Fk9jhb9h6aupJhOYcY5jdXwbTsTfwXtK/53d338qfBr1dBrvLH3OLmtqRPN4vPK/IOgLUA8rCDstxGbiHyWwQaQNAIpnkF6w+N9O7s3LTvxtEJCFAeb9x/HcLAQwAYDn5GFAtiKg7AyiPd/Cj234N/jPr/wC/us7/yPM5oEji49jvHMAH1n3z3Co8VVMRoexdeCTeHjl5xEmEQ7Wv2qfZvCuwZ+5YPJ/On4Gm5wHMZucxgp3A1a72ZMAFjoTdhtAOV8J0Arr9nsuB727LeBaXF/kJX7dFZcZ12TykhcnwJXW9cV5KQDgvVRDAq8nUBz81wibOL8wge/OPYeXavsw5PahlD/ebykAyA/3s4f+5Y/5yyb8gFn6bw79y37t2eX95kez9L/SruKpkR04MnUWY4vzdvuAmdynZgJ/8evVAoCuMMDe/zcfuvOzA7QF4PVauevPNfAQWHlRmXFm18qrGS/CHHw34K1e+oIq8bB9PJ7Z899Oq7ir/MNwUxfPh3+EO92PYYN3D8bCg3ix9adotCqIOwni0Ez+UyRxgjQyYWRi30wuvvtv7/oXd//tRD+b3NvfNj96xRaAPAAwb34mCPCz1QGu52GwswHN2Tp+9q4/wa7pv8SZhRcwUF6Nwf4bEMWhfSP79I3/q10RcKq2HQcaf4tPrf4t+7QC8+qkdYxFB7AmvQNz7kmscm7GGvcWNNJ5NKMFrPQ229DDlKuH80gTB2v7tsB1Pa7RrqPS1+r6uo4I6C9VZhyZvOTFCXCldX1xXgoAeC/VkMDrCRQBwHRzDs+Ov4QD9cMYCUcw5Jl9+y7MZL84+b8IArIT/ovHANrF+Lac7ywHAL597F8JzbiFc4tjePzkdkzUZtGJI7tiwN5wuygAuOTkf/PF59tvlyb7jvnXHDjFkwHM1lwdAvh6zbz85xp4rtyqKCkzzuyN9LKHhCCxaaL52Vx0xp703+8WIUBqT/Efc/ah2pjDoLsW9/d/BgvJCHY0/xQr3ZtxtrUdrVYTUTuxAYCd/Ju7/3bvf9fd/65vszhzz97ht8v9iyX/5q5/Nvm3QUB+59+eBWAOSclDANdsnDJ/5jroxyo8FPwsnjr7h+h0mtiw5g7cM/RxnKo+iw9v/DVsHtyKSmcU357+Xbx/zT/BxvJW+5XMxqcxk57ASmzBrHsSt+ED9nufiA7brQ9D/nq04kXUkxnEcYwV/kb0eyt7/okAb+T1xV3Z129pmXFtJy95cQJcaV1fnJcCAN5LNSTwegLmM3UrbONMbQSPjX8XY51xtNOmPfnf7vF3gbJnTvPPl//nJ/8vrQCwJ/5nj/2zj/zLH/1nHvtX9vpwvjaGgzMn8OzZl1G1B/+Zyb9Z3p9tu+1+vWoAUDwloDj4LzVbCJZrKgB4vVbu+nMNPARWXlRmnNn36pWksb0bn+1rB6rtGfQHK+G7Jfvr8fCwPS3f3PkuXp2kiQPxlzBVPYX3r/glrPA2Y1fni3aSHbYjhM0EsQ0AYjvxj+Psrn/xsieRmjen/McL35mKO/zFVgAHru8u7/83WwGKyb+frwIwKwBsmXyrgONg7vQkXMfHwxs+hzBqw/FSfGjTP0WCNr429ptYUdqIj9zw6/brmI5PYDI9jFvxAZzG03hX8HPoJA2cTJ7A7e6j9tGAU/FxNOOqTUQ3BPdiYCkU4drreiv9vV5f19v3+0Z8vTLjFOUlL06AK63ri/MypUuOhwEnAKIOX1k1JCCB5c+7+cl75rPjRHUaByvH8Pdz30EnaWHALcF1zOfvbKl/2R74l0/yu5b/L53+ny//Lyb/5mad75gVAGXsmnoZO8YO4NTMBMI4smcFJLFZ/39pY1wSABRlirv95tztxBz+d9ETA7QC4MqvbA08V25VlJQZZ3ZlXhftte/6J+yBd51prAhusBPmJI2wGE2h7A3YO//1eA7T8UlsCu5H2VmxVDNK2jjQ+ltM1I5hw9DdONb4Flr1DqJWnP3fzib/xUn/2Xl/l3szypb+Fy+7GmDp9P/l/f/Fvv9iFUCxJcD8vlkBYM4JMD9mWwKywwT86gB+ZO3v4Bvnfgs/fsfvwHf7sGPuixhp7sePbfodrC7djDOtF1BLpuC7ZcRuG3f7H0clGUYtncYW791oo4r5+CwCDCJxOxhMN6APq9Dnr7RhQK+/ruz66nUF7vuTmbw4Aa60ri95cQJ8aQUAvJlqSOC1BMxn7d1TB7Fzdj8OtY4CTmxP/jfb9LMD/7ItAGbffrEiwPw8O+1/+fT/4u6/ufNvlv+bG2n1uIGnzu3GztHDaIYdJEl+0+3iyb891T97kpYNBor/iy88MY8FNCtu3Wzp/8UrBxQAXPlFroH6yq0UAPBWpsaVXGPmsLp2WsOgf8PSnfzuZ92bZf+L0QRW+ZvtF2HeqKbDEyhjFVYFN9q74afjp7E1+NELvkgTFmyr/RtMtI+iVW+jU48RNSLEoTnwL5vsF0uQ7N/b9WZkJvrFr+3Pi3P1zRaAPATofgyg67kwW+3tYYD2zn+2KsAGAGbyH7hdIUB2YGDg92FL9f2o1+fwoVt/Bd8a/W1MtU/iUzf9T7ht8AOYbp/A4fZjaMSzuLv8SdzZ/0GcjLbBd/pwm/cBzKdnMZu8gnXOXZiNz2IwWYe1wR0oe4P20Siv9sqeFJA9QeF6f13J9XW9f49v9NcvM05UXvLiBLjSur44L/u5QisAeDTVkMCrCNiT/8Mmnph8Hjvm96KaLNoJfznf+1/c9Q/MRP+Cpf/Z/v/i9P/i5H/fNXf+TQAQoBY2cKzyCnaeP4xjM8N2a4A5+T/77N31Bb3e5H8pEMj+PfvUAAUAV39Na+Dh7WTGmV2plzl8rx3V0A6bSL3YHoRnUsB+fxUCt4x6PAvPKaHPXb7LPx2eRCOZR8kZQCOdw6T3Mh7AT2Olf6P9Ikc7B/Bs9Q9RrS4ibEQI65Hd95/t9c/3Hl30bNHLrEayf1dxDsDSz7uCALO338y3veIMgDwEyAIAF2b3QhYQmF+bMMCcEZAFBCbNvK35EYzV9mMuHMY9qz6Kj23+dcx2zuM7s/8Kq4PNeGjo57CmdDOOdh7HGu82bPTuxUi8D4vOKAaT9fZxhxudB7DR37q0NaK7lVJjm9bs9x2GIYb6VtvVFL3wutLrqxe+1zfqe5AZJykveXECXGldX5yXAgDeSzUkcDmB4uC/eqeJscVJPD63DXtrB7HS7bcTe7P0v+Tlj/hbOuxv+eT/pdUAdv9/vjLAnPzvegickr0RNVqfwuNnnsHZ+UksNBv277Vz+STNlvDnH7qdxNy0yletXhIOXHq3X1sAvsdrWgMPDygzzuxqvMy+/07awHT7DFLEWB3chEHvBoxF+7HZe/CCu9fmbnbbXUQnbqKZzuFk50kM4AbcHjyK55r/J2Yqo2jXInRqYT75N28k2WP+7B3+/M3n4lP/L/4uu1ckZE8DyLcC5NsBitUA2SQ/W+pfnA2QrQYAPN+EAXkIYLYC2FDAhRN7wESA1X0349O3/gvMd0bw3OwfY0v/u/GOlT+CAf8GHKr/PdaW7rChyJnkWfQ5q1ByB2GsbvcexZC7bulRgd1fezWaRD2ax2r/JgReHzyzb7KHXldzffXQt39V34rMODZ5yYsT4Err+uK8FADwXqohgVcLAMzvTzRm8MLEHuyvH8JoOIYVftnu0c8CgOykf7vs324FyH69tO/f/NqWzUIAzz7yL0Cf14+Z9hyOzZ/Bt07txEKrjsQ8a9u8uk7uL74uGwB0L/0v/qBrK4Bd+m8P/svDg4u+KR0CSFznGngIrLyozDizy3ul9nF75oCQ13qZSbk53M6sDDB74M0kdiY+hS3+u1+1bi2ewVP130M1HbfL/lsLIdpVc+c/RhpnE3+79H/px659/8U5AEtfVL7/v/uIguJRgGb+n6+yt08HMAmA2QJQnPyfhwCeb2b+2SGA9u6/XRFQhADZdgGzEqDUXIFPrPhNzLZPYcfsn+Pda7+A+1Z90h4CuNAZxUv1P7erACK3ifXufVhMx+GWEtzlfAIDzg0XMIZp026LmI5OYoW3EWv927lGu45Kqz/yjSUzzkxe8uIEuNK6vjgvBQC8l2pI4NUCAHPy/6nqOXxt/LuYCqcuOPnfTPRNABDkE/7ux/5lZwNkZwB0n/zvm4P/3ABlt4yX545j7+RR7Bs9ZQ/+Kx77d8nefrP8PzUBwOX3/Zvft0/gsg8adIDowrW62WGAjh4DyFzmGngYrayszDizy3mZiX07biBOQ/R5g6+5H90sUTKT/sV0DEPOBsyHw4jcOrYGn4HvlC/7xZxpv4DnFv8DGhUTAGQH/9nJf3LpxN/e+TfvJcmrLf7P/wn7nL9sgm9fRRCQrwawKwKKxwN2hQB24m/j0+VtAJ5dHZCvFAiyH0veIFYu3oLK4ig+dPMvY/PgQ4jiDk43nsORxuPY1P8O3N7/AXsWwnC0Azf23Y87/Y/YlQDFy0z8R8P9Nizpd1ZhlbPF/ryXX+qPfOvKjDOTl7w4Aa60ri/OSwEA76UaEugWMJ+rs4+xDiarM9hXOYy/nX0cbppecPK/mdybLQCvd/K/DQPMsn+79D/IHtWdpnj8zPPYMXYQ9VZz6d+75OT/YvLf/QV2bwEwB/+ZqX9xw9B86RcFANl2AFcBAHOZa+BhtBQA8FqvHZiYN6FqZxrNZB5rgptR8gZe9Z8wz7d/Of5b3J1+Cmej7Zj2D2GT+y7ckXwEK0sb7B394tF9j1V/AxNzZ9CqhOjUQ6RRtt/IzvXNRN+mjClSsxrJ/Jj/uvjHL3gmgZ3ZZ7/TPckvDgUoAoGl1QDmzr9ZEWBCAN+xy/7tWQDmx6WJf7YaoAgCnLyMlwb4/Ir/F33+EIar+/HE9L9GK1nEo2t+Dfet/jiiJMLfVX4Ftww8gh/s+0cX7OM35wecwON40P0C+tyV1uLt8NJ7GN/KMuPM5CUvToArreuL81IAwHuphgQuFwCY39s1+TJemj+A/c1DMIf89bu+PbD6cnf/7eMA860BZitAkO/7N3f2s9P/Pbv0vxV3MNoYx1Nn9uLQ1Jnszpv5rG0O/7cT+mwb7dJd/2Lv/6ud/F8EAPbk/0uf1uXE5mBBrQCgrnINPBSXLSwzzuxKvMwhddVkCu24bp8CsNLfaE+6v/hlHu03nOxCbB5+F01jHmew0bsPcRKjk9SxAhvt2QF7q3+N+mwH7YUQSX7if3b3P7V7j2wIYAOB/EkAr3PzP48us6VHxR3//OA/8y5mJ9t2dUC2MsDN/8xM/O0k3y77LwKAy50HsPxnD3ifRXNhEQfm/x4lvw/vWPVZPLL+C5hsH8Xe2pdw9+AP457+jy3RmIBgJNptQ4bbnEfhmRMH30avK7m+3kYcV/StyuyKmJYKyUtenABXWtcX56UAgPdSDQlcHACYz81m+f83J57B7srLqCTzdql/2fVsAFAyE3wvO+Xf7P03n2vt/v/iHIB88l+c/J8FAL5d+j/dnMeu6QM4MHYaowsz8D03W4UbZ/N385HZfEy+4OC/y03+Tdn86QA2LLjM5N/en4sd+3frDADiOtfAQ2DlRWXGmb2Wl5mAd9+pNo/tM6fVj0Uv24P/1jp3XuYfS+0k3+z1PxVtQz2awz3+J+F5Ll6o/zFaSQ21Sg2N2bZd+m+WG5k3hmzyb36ebwXIl/wXh/91PwLw4n+0uJlefK12vm/fvbp/tAcB5KsE8hDA7vnvWgUQZKsBllcFFAGBA7eUPxkgcVEZnsKG8lZ8aMuvYk35Juxb/BucrD+J967+R7h76KNLh/3Vohkcir6Me4NPY7V38yWP/ouSDhY702i7C4hb5tFJg/apCiZ9DfwyykE/15hvwdLqj3yjyIwzk5e8OAGutK4vzksBAO+lGhIoBJZP/m9gYnEGX539Ng7Xj2HQLdu7/uajbXH33yz/t3f380MATRhw6cn/bn7330dgny7l4FTlPP7u1DbM1hbRDjtwXRdxlKI4A/CyAcCrnPxvlv7bPf7m0d0Xv/JHeZtVBeazvQIA4jrXwENgKQDgsV5nxUQnaiJCC32eWbLuohXV4bu+3bc+FR1FPZ3BWvdODLrr4Tuly/77k+FRPFf/I9zoPoCN3gN4ofYnqM000Kp0kIRmudHyxL/Ye5RtB+i6+2+WJplpsf0xe2UL6PNJfvHTpZP/8z81e/5NERuPFqsDlrcAXLgVID/134QA+f7/YotA9mjA4vdd3JF8CI8M/QJmm2ewY/bPMNk5inuGPoGP3PhrMF9hPZnGWPsQptIjeLjvCxj01tqv1qyk6KCBKG6jlVTRiVtourNY792NIW99T24L0HsY3y1lxpnJS16cAFda1xfnpQCA91INCXQHAObnY/VJ7JjYj72Ng5iIJjDklZaW99uJfn73P9vfn538b1YFFKf9L5/8nwUAgVuyy//HmxN4efoUnnjlJbSitv2sHZvP25GZxJuzssx/Zk+/+czdtVW1OwDoWg3gmr39XY8LXGrJpcl/flNPAQB3kWvg4bzswONlE9FO3OErvw1rvJ5XJ2miFS+i34QA8OyJ/x2ngVXeJnRQRyUdRiUZMeuAsMa9BSviLej3sz3uxQqCqfA4Dje+jko6gpnKMOrTLUSNBLFJDM1kPzHJY3H3P5viZ8FAfijg0lz/0n3zS48H7Drsb2nfv1n+33XwX3YI4IXbBMy5Jd1bAZzA3PXPngxgVgJ0HwjoBubxgS5WlzZjU+U92DvzN0jcEA+u+0k8uOYfoBZP45XWM4jTCLf0vwebS++0ZvPReVScszD7oIbcG9HvrrJvrDM4iZu99yBwL91O0SuX4utdX73yfb6R34fMOE15yYsT4Err+uK8FADwXqohge4AoB11cGzhFTw2tg0z8Yw9+b/f85Yn+vbk/2zSf/EKADvxL0IBx7V394uT/0tuGXumD+Un/5+GY26tmUP7zWfxKFvOvxQAmJ8sf1HLTwCwH9Czo7fsyf+xeULARZ/Nuyb/xWd785leKwCI61wDD4GVF5UZZ3Y5r2IJUvffNNk5Zu9kO7GPZqeGmjeOlf4mrPQ3wIWPVlzDWLoXE9Eh1NIJrE5ux214FDcM3GyfbX+i9QReavw5qpMttOY6iMMkW/qfJPYQwMSsETL/2cP/8oP/XmPif/F3aYOA/DxAsz/KTvbzJwFkqwDc7AyA7hDAvHna+DR7DKBXHAZoT/4vHgfowCuZN1HALS0fGFgdnQc6Lj60+X/A6tIW7K3+Z0xHx/BA/+exsbwV7dIM5tLTqLszuMl7CLc470fZHUCCGObAxGF3Ox5If8a+OS+/xyZ2lUBxYGIcx7a8eWTL9Xp2gPoj1x/th2eFmBSavCguXV8cl7xILwUAVwGmKm97gYtP/jf7/v9u5psI4Np9/2aZv5nYB56DsrlBlU/yze93L/vPzgEwd/DNVgHzyL/s5H9zRlaCFI+dfhZ7Jo5hvm7O9Moe3BeZU/vN3X/zKlYAFAGAfQrXRc3TffK/vZHX9ecXTf6j0HymT+yNPgUAxGWuDzYElgIAHutVJhvm8XbmMYBlfwC+WyztT1GJx9CJawgwiMAZsIf81dIppG6IgXQdVrqbsRKb4boeKtEIJqKXUQ8rSKMUdX8Kp6s7UZtsoVOLkET5RD82d//zyb/d/9+9zJ8/Kb8IAuwepkuW/WcH/NmDAYuVAcUWAfOGGpg7/hceCGi3AdhgIP8/PycgboYoVVbDcT3c0H8zhkob0R+sQCkYQMkdQpS27VaAElaiVPLhoQzX9e05AGavvwkFXLsfy2ydijAfmxUCPjy3BDfx4XsleCjZR6sE3vX7qEC9h/HdUmacmbzkxQlwpXV9cV4KAHgv1ZBA8cnXzLd3TR7A7vkD2NN4Gf3m5P7XOPnfrAIoAgA76b/k5H8ffV4fmlELY80JPHF6N47PnLeHczv55D6O8odpXRwAXO7gP1PmVQIAc5ffnteVID9TIEUSJXZFr10RPN+qXMmZ3roadCfoqq4BDdYc26t5JWmMejRvl/YPuGuW7kDHaQcz8SlMRsdwZ/Bh9HlD9u7/qfhJ1JwJe9qnCQe2up/BCn8DTPkwaeKFxp/g5PQuNKZaiNuJfXOwd/rNm0M+8TeLAMzLnub/PbzsG2l+kunyRD/f+3/RSoBsdUC2DcCsAjChgQkC7J5/83t2S8DyagBzGKApZ7YurF3civeu/wWsKm+yk3nzdZstEgcWv4IZHMWDA5/H+vJd9skJ5rsyb4DznTF0UMVK3ISVfWvRDhs4i+dxq/t+lNz+Cx4d+D0QvGWqqj/yTSEzzkxe8uIEuNK6vjgvBQC8l2pIwHxuTcw5UVGIr41uw76FQ5iNZ9DneSi55gT/7O6/eRJAcfK/2e9vfm3v+ptHW5vJv90CYM4CWD78z5z8P9GcxZ7pg9g7egrji3MoeW722duswC3u/puP3t0rAC4++M80U/fJ/6awWQFgnyKY2kcIFp/n7aGC5nN+PvlXAEBe4xp4SDCFJjTY611jC+EYqp05eyd6Zd86DLnr7b8Rp22cjXbYPUBr3JuxIt2MueQcptNjcKIAE8khrElvwZ39/z97bxok2ZWdh333rblUVVfv3QAaS2Pr2VeSs3FmRJMzwWUkyxOmHZSDDgUjaEXYlmiLQUsOO2xTf6gwHbJDJilHMEyJQYqSKZKzDwbLDJYBuoEGGo1GA73vtW9ZlevLtzrOufdmvqquQtftAWaqq+9DJLI6876Xmd+7bznf+c53Po+auwvfXPonmJq9gt5iHxlJgijwZxJAEgAc/KuaIuMfsc4KAzmV6gSgOwMQIUDO/6yPUiUA2iiQzP842OfAf6gEIB8ASQJQqYCA8B14no+fr/xP2O0cRiuZw1J0jc0AV7Ip3FP9EI6MfIlLHyKsoFPMo1MsIs662OU+hGq6F0vORXQwj0x08XDxJVSD0XfjZ2+5bdxqfm25L7wFvpDFzGwnWLwsXmYImI2288sML0sAmONl17i7EdBlt70kQqO7gn8/92283TmPCmTgL13/SfYvHf91/b8kAGTwT7e18lk+2LBbkGm3x8H5maUrLP9faLcQJTETADJIVxJ/1Sab9gSbANIN8js6/1MgIPcbGwlyKYDgct6EGIWEnP+l+TVn/en+3ioANj/R7YVn81jpkRYzM8xujVeBlXgOnutjMb+ElpjCI+7PIRQyYO3lDSxkVzBXvIVd4iEcEB9GTyxiLrmA072/gZdVcCT8Jbzc+ROsTLfQbyZ8wskTIgBU9p/bh/xoWf+NfjWzjhTo09mRTmyukv8rEoAVAqoMgJQAnP3X9f/K+X+VGSCVAjA5ILAvfz/ixRi9fAn7ax/A4R2fxc7gEKKshevZUbSKGez0HsBe53FUxE7EaGJBnEecd7FHPIqd7v2oiV3M+t6pNf63mm23nl+32sLd977FzGyfW7wsXmYImI2288sML0sAmONl17i7EdAEwHR3Hm8unsXzzVcwHU9jlEpBudafCABt7qcUAMoEUEv+9TORAqQE8B0fgUOdA3zM9GZxcu48nrx8HEmWclbeoXidM/Yya8+GfspUkNSsrMTdROs/LfunYD/Lc36wpxcTC4LvbwemgZYA2PxEtxeezWNlCQBzrPhCvQnTG2sZAAAgAElEQVTDMQpo46LLkv407+Ni8gOEbh37nPehKnbAET7yPMXV5Ciupy/jIefzOBC+D24R4sXWH+JafAxxlKE91UPSyzjzn8cZlwAQa0jnBzr5vBeL7hIgA3/I2n8yPuGz6rArAL/PZoBS4s91/4E7aAnIKgAmBCRJQN0AaGlfaeHe+kdxYPQRZE6GxeQyMj/C49VfxB7/YcxlZ7FYXEAmYhzwP4h7i49jxJcqivfqN78XON7uNjczv25329t1PYuZ2Z61eFm8zBAwG23nlxlelgAwx8uucXcjQARAmmU427yEp2ZfxPX+DXSLFkZcf5j1d0neL1v+cQmAkv5z5p8Dfsr6k2KAiAJy/veZBKDy1BMLp3Fi5hxem7gAj+5tC6Gk+pIEoHtxvi8m8sCh/L9a1rb+o/vWnO6hHQh6j4N+UvBKI8CEjKu14V9ObQSlsTcrBeg+3xIAm5/o9sKzeawsAWCO1WYJABrXSueQFD3s8u9nk49WPouF/CK6WEQqOmx2lyUZtwycyF5GkI3iXvdjOFT5abzY+0NML1xkA8A0ymX2nx4s/5fJ/x+17v+dfr1sR6jq/HXGn57pbKq6AjA5QCdGOgHqun+lAGBCQBEADqkEAjrzUlmAh4/E/zkC1Dnr38ynkCCC6/mouqOo+buwy3sQ4+J+VLzRuyLgX7sf7DnM/Li0mJlhZvGyeJkhYDbazi8zvCwBYI6XXePuRGBgeV0Ay70mXl1+E19beBKiyOCKQtX3y6BfS/yp5r9c+y/l/uohiACQtf/S+d9BnCf45uUXcWr2AhY6K/BJ4VoI5cNVMv9TSakNCYC1xn/cxUu27KYH96xKM/YUIJKAO3qxI6AqFbAEgNkktxceM7xMAlrzLW/PNUzmWCdu4Fp2FOPOfZzNJsaQzALn8jO4kD6Dg96H8JDzOaRZinPREzjR+bd8MgjqIZozXXTn+0jjHEVMJwrlAfAumP5tZs+USwGk1EkSAPRMBAQF/pTdH8j/Bxl/6QVA9f/sA6DIAaFaBe6MHkLRcTnLP4p9eN+uX8Ej9Z+F68q2K8SUrr+s9kLVrf8281vupDEm8+tO+l3v5Xe1mJmha/GyeJkhYDbazi8zvCwBYI6XXePuREATACSbP9e4hOMrp/D8ysuoOSXjP5Xpl239Vmf/pexfO/8Ps/+ucBG6VXTTLia7s3jy0nFcXJpElqUyu08u/RTAUwJOGWbTy3TP6lB2X++O8m0qEwAOv0/luxT8SwWAdPmnttX8Go3LSgSAbiNoPQDMJrm98JjhZQmA9w6vJOsjKbpsBhiLNpaya8zu1byd2Os8ChSC5e6z2Vvw8zru9T8KFA6Ot/81JtOTaM1E0gCQgv9YBv+67sj8W5uvsbYUgAN+lv1LFQC3DKQSAN0NgOqtVDcAIgBY+k9KAAr8Bz4ADkTHQ7fRRIYUe6oPY7x6EBV/DJ5bhY8qAq+Cqr+D2ykWIkdQjMArKshjkmH5cB0fbhHAc0LUwx0sv6KFHWHzjPG+k0sF7DnMfK5azMwws3hZvMwQMBtt55cZXpYAMMfLrnF3IqA7VvWzGD+YPcbO/xejy6i7HgLHHTj/U5BPt6oDwz/K+OtygJICgIJzyv6Tp1TFqWK6N4+Ti2fwyvWzmG0tcfafXfqp7l859hMBwPe/mgBgC8A1C7cDpPCfKQIuV6DtEAEgg3/p6aU7BBAJQEkt8hoY+AhYAsBsktsLjxlelgB4b/HKigRx1kMju4G6sxNVdxyLuIhOtohH/C8iTVPkSNnd/nTv67jH+Rh8P8Azi7+P1kwP0XLCLQCp/j+lk4U2GjH/2re1hlQBUP2/rL9nyb82A1QeAewFwPJ+es+BEw5NAZkQ0O8FtL4D9IF80cHe2uOohTvguxX4fgjPDREW46h7e1BzxkECqeXiOlrOFPK+h/HqPtTTg6gX+1EPxtlxNc0SZHmCvtuCk1Pv1zEEbgVCkQK39aN/wivZc5j5DrCYmWFm8bJ4mSFgNtrOLzO8LAFgjpdd4+5DQBv/UTDditv4y5nv4O3WefTTLjv0U8s/Dvqp9l+3/lNqACYCVEcAlv9Tzb9u+0fO/8JjI8Azjet4+sZrmGjMoNPvMAEwcP6n2JwNuG9BAHDwT50BXOoKzkF/SrL/TBv+qZbeecHSfxn8S2+vcvBvPQAM57i98BgCtklTO/Otbt81bneOLcXXWQWQ5F003ItoZ4sY9w4hLSKuA6pkO3A+epID4MXuBFqzPcTNFGmUSQWAMh35cSNLJ13O/g9q/im7r0oCVLcAJgZKPgBSASAVAbIloIAIpFngPvcI/qPaP4ULf51MvdZPCVkLJXJ0i2X00zaavQWsYAJFJULsNOHAR73Yh535YYy6+4HMQejVuPvCnbzc7vy6k3/zj/rdLWZmCFq8LF5mCJiNtvPLDC9LAJjjZde4+xDQBMBy1MKN9hS+ufA0rkXXEXIwv1buv4HzvyICZPs/hxWkviDnfw+9rIfX587jO5eOoRv3uDSXnP8zNv3TLfqGBIB2/l+V/1fBvyYAKIine3fO+FPmP6dSAAr2Kd0va/95TMn4j/esbvNtTQA3P9HthWfzWOmRFjMzzN4NvCi4vRA/w5L2h8PPI8tjNIspzPcv40z0Lcy1rqM9EyHppEh7GbIkZ3nQe2n8txEK9F0poc7yf1YDrC4D4E4ArgOq8ZeSf6r7lwQAZf899gGAbAXoO9jtPYQvVf9XJgCoTMLnrgqy04A0H5RiqnY6jwvZ99ERsygygR3OQex0H8JO9z5U8l2lQP+9a4loNjPendHvxvx6d77JnbMVi5nZvrJ4WbzMEDAbbeeXGV6WADDHy65x9yGg5f/X21M4sfAWjrVfxVK6iFEvVIZ/Mvsv2wBql/81hoAs/5e1/1r+7zsBXLiY6s3g+PTbePrSa9xJgCT8LP9n4z5wGS4t9BabX/N/a8T/pS4AIndk6QARAKrVH7cAVMH/TQSAVgBYAuD2Jre98JjjZjEzw2xjvKSD58Ymdqs/h3p9Hu/8CUTm4AO1v4PArbFk6Fj3j/Hm7NPozPaQdDJkUYY0zja9XbNfc+vRMhMva/255ykF+4oEYGNAek0F+9L0r/RgXwChWgRKQ8AR9wA+lH4VJxf/EvPZeVTdMeyqPYRDtU9iX3AEeZFiMjuBWfEm9jpH8ID7aez33s8Bf5kguPU3vzNH2OPRfL9ZzMwws3hZvMwQMBtt55cZXpYAMMfLrnH3IcDeeHmO15ffwndnn8N8PIuk6KPqevBdqQAY1v1vzvmf7rk9x+MM/NGF1/H6zHmcnZpg6T8TAIkkALR7vw7+Cf1bEQBEGiAV/EjzlEkAWogA4NaAqu0f3dcyuVBSD/DfRDZYBcDmJ7q98GweKz3SYmaG2UZ4ZXmKKG1zQEy1/xV3DL4Trtp4nPaQFBFq/vggmz/Rfx1T0RtIkj4rAead85hbnEBnLkLazWQJQDrMjJt923dnNKsAuP4fXF9fJgD4Ne0DwJJ/pQAYKAKUPwATA5TpdxHMjcP1QlSDEQRODZ4XwneqqPijqLu7sdN7ELvch+C7q/F7d37N1t6KPR7N94/FzAwzi5fFywwBs9F2fpnhZQkAc7zsGncfApQ0a0YdHG28hm/NPwNqmUWt/6j+v1zzPzT+k2UA9NAdAaj2X7YIJPM/Cv598HbjNp649hLOLlzDcqcjM/sl53+W7SvzPyVSXU0AlIJ3UZB6QJcOSANBcvzn7L9q88cEQCbYvJoJBqUu4MBf8gSWADCd4vbCY4oYYDEzw+yd8OKDuchZ2r5UXEEnX8AY7sWe4DAbjNDB301XsJRfwT7vcYRunT+c3OtT9JHmEb7b+F3MzF9Fd6GPtJMi6Wd8AvlJOtvrMgB2/1dGgJIEcAYKAPq3lP9TwO9ySQDV/HuqCwB3AwhcVjr8cuWfIxBVCMeVTCi3UXHksz67mu2WbTPaHo/mu9JiZoaZxcviZYaA2Wg7v8zwsgSAOV52jbsHAd36j2ryr65M4qXGq3hm5YcYcUJUHBeeS9l+5fg/MAEUg9ckASBNAEklQNJ/eniOi9CpoJm0cK09gScuvIIbK3M8ljLynPUn4z/1NyHOfliyE7Zs8adLAFZJ/2V2P1PS/4xl/7INIMv/aV2lACDlAb9G7QVpsQTA7U9se+Exx85iZoZZGS8KjNO8z7Xxnhhmq+l1UgNEaYuN68j0L8lihE4dVezCiNiHdj6HqrsDVWeHZAFBJiEpvr/0f2BxdhG9pRhpJ0PapzPDTU1GzL70uzCavqFbkv6T7J/0VlwLpV53A+oAIOAGQwJAmwC6ZAIYOPDcAJ8Tv4URbw9n/cnXgH57JhL6P5MkNCYo6gicET5R302LPR7N97bFzAwzi5fFywwBs9F2fpnhZQkAc7zsGncPApoA6KYRnp99hVv/nY8uYcT1JQFALf9cyvTrtn9S/k+3qOz4rx8l539Z/++C6v8vtW/glfk3cHryOla6bfYIyBJy7ZcBOfsAKEk+3+8K3d6vdF9eIgCQEYEgyxUGwb9SCAzk/0olID0GSvL/UvafiQJbArD5iW4vPJvHSo+0mJlhthavlNrQZS3uWU9B7dqFSgMou5+gg6hooZPOYy4/j5X8BiqkD3A+ibq3G0kWoZM08GLnD9Ca7qHXSJB1UyRx/hMx/1v7O0gm5VKbP20G6JMxgAr+iRX1ANd34Xpk+OdysC/JANkJgJQBpAigRz5HJ1AXflCBSw6BrkDhpPDdGjxRhR/48P0KQqfGhAmNCfI6QmcM4/mDGHfvY/fW7bjY49F8r1rMzDCzeFm8zBAwG23nlxlelgAwx8uucfcgwJ30shSN/gq+NvMUznUuop02EbouAg7uh63/OMuv2gCSkd+gHEBl/6kEwCHSQHhMAKR5jpMLZ/GDieOYb66gHyfUvA8Zuf4rUz4p3Zd4awLARen+c438Xxr/UQkAde+S7v9EJLD8nyy1MgEqE+DEX0ldMGgBWNq1lgAwmOf2wmMAlhpqMTPDbD280izGcn8GkdvAHo/k/iQxot6i0uF+vSXJ+7gev4y3e99AHju4N/godroP4tnWv2ACoL+cIOnKDgBbQRbPBnyq7Z/M+A/bAcp/gzP/MtgfGgESIcDdAQIBQR4Bvou/7f9faPcX0CsWkYsENezFmH8PauEYy6qY+VSlAPS5vbiDzOkhLfro5kvoFAuoJHsxHtyD0XCXGrs9ugHY49HseOSbZ+4kAcRZbL7yXbiGxctsp1u8LF5mCJiPDoSLmvCB1J7DzNGza2xHBGTMXXACrNPvYrIzg/9v/juYjCYRkvxekCoVCFTmn8oAOOgnNYDqBqBl//S6VAWQBwARB7QFF414Bccm38TTV44jyzOZjVeu/xz089/vQACUJfvkEZA73DFAtv2Twb9UEAyz/Nr8b6PWf+V9aQkAg5ltL9QGYFkCwBysdwg2KEMe5U30iiWwIaBoIEYHVXcn9hRU719TBT76Y6UnQD9r41r3FZxrfQ+zxVkgC9AmAqCZyBaAmTwB/qSXMgHA7QC9oRkg+wLoTgDlLgDsB6DaA5YIgL8b/gFq3vjgJw3d/RXNuu7vVZcDNSQqVphdJYw9VBEWIwiCyk8aph/58+05zBxCi5kZZhYvi5cZAmaj7fwyw4tJTEsAmINm19jWCJQJgBvtabzZOIdnV45iOV3CiONzQkrK/IfSf5L7MwGgZP8k19edAVj27zic/Q/dEEUhcLl9Fccm38LRa2+zZ4CgOF1l8CmQ1+Z/XPfP26K78VLzvzUEQJHK1oFD+f9Q4k9Z/4HzPxW+EilAZQZa9l8uI1B71hIABlPcXngMwLIEgDlYm8w2ytZ5dIDnWIyv4IJ4Ap1iEUE+Ij8zE6hhNw65P40DlSNsfkekwbPNf4FLi8fQmu0hbqVIeinLkLYMAUCqf49a/ynpP/1NZQF04qRAn4J/eg4cme2nzD8/02tDBcB/UvkD9j9gfrco0OwvYCp/DfP9S9RbBXuqD2J/9iGkToQITS49CMUIvGgHGyeShIs6KrSdGexw7mVjQV9lgW9rp26hlew5zHxnWMzMMLN4WbzMEDAbbeeXGV6WADDHy65xdyAgjbWBU40zeH7+FVyMLiMueqi5Pgf2FLRz0K9JAOUFwHX/KutPQbtsEUh1/w58h9b10MtiHJ15HSdnLuDSwjS3/qMgnUz/ZA3/MPOv2//d1PpPEQDa+Z/Wo7p/zv5na4z/iADQzv9ENCi1wXrt//TetQSAwTy3Fx4DsCwBYA6WIgAoaCW58Wak+cwFCKCdLmKieAWtdBYirqCbNrAkzgGpg8cqv4BD1Y/jh90/wPW502jN9JC0MyQRFSLd1td8T1aikzFn+9cSAKoEgKT/5PavTQDXJQA8F/7MDlS93Qi8GhKng77bhO9WMB7ch8Crcn3/mHeQJf95kcJpjcNzAnj1HL4XIMAoEyij4uC2Mwm05zDzqWsxM8PM4mXxMkPAbLSdX2Z4WQLAHC+7xt2BgLzXTvH84sv4zuz30c96cETO9f9s/qc8ALQXgDQD1ME/KQTkvynzLwkAjwmArMiw0GvgGxefx8XGFDr9CD5lssi9nw0AZReAQSBOyS+67y07/9ObmgBQrv4U/JP8/0dx/i/vWUsAGMxze+ExAMsSAOZgKQKAMvsr0QLiNOKMt48Kqv4YB/o64JcbJ+n+6tp0qv3vFy308xaa8Rxu9I5jovMqXNdHNtLH8nQTnbloQABshmS4rR9yGytxO0CS+q9HAJD5H2f8pRJA1vuvUQDw+x7GFx9DxR3FgdrjODTyCWXoRydpDy5C+CJkVQQthDW1SWT5leMypsOSgdv4EVt8FXsOM99BFjMzzCxeFi8zBMxG2/llhpclAMzxsmtsbwQo2UTKV2r9t9hdxg+WjuKppecRCmn8JyX+2uVflQBQ3T+XBQxb/ukOAKQCkK3/fFTdKuajJZxfvoLvXz6B2XZD2f2X5P8l53++k1+PACiZ/8kWf7JloC4BuKntn3b+L7f+K21jvT1qCQCDeW4vPAZgWQLAHKx1SgCovV8rmUdPLKDTbUOECagzQCp6yEWMTMQsUd+B+1F3dsEXVQSiDg8VOMLlwJYC2ovNF3As+0OsTPXQm+8j7qRI+1vDAFADxQSAC6kC0CaA9EyvsQfALQgAn9oA+jjQ/DgceGgUV7EruB8f3fmfYsw7MAj66fPSPEYkVpAWEZA7iPMuWvks8iKDk1RQcUdQ93eh7u1kMxfuJrANFnsOM9+JFjMzzCxeFi8zBMxG2/llhpclAMzxsmtsbwRk6z+BXtrD6cULOLbyGk60T2HEDRFSHT8H/0P5v3T+l/X+8rmsBJCt+8j1nwiAilvFheYVHJ9/EycnrqAVdeELRwbuJLolD4CS/H9dAmCN8z/5BbDhX0rSfyoBKLX3o1+inP9pW4P3VJeBd1L5WgLAYJ7bC48BWJYAMAdrHQKAguIk73HNTyr6iLIW+mgiySNkoo/M6zFB0MQUonyF29mNOAeQZwlL2O8JPoKdwSGsZJP4euMfoznVQ3exj6SdshRpyykAqBMA+wDIen9Brf1c6QFwKwKAWwMKH+PLD8J1XRSOQK9ocK3/4/WfxwPBp5GLFLP5GX591DmAqjsGkVOrwBQi9+BmIVA48EMPRUInbcAtQni+ixF/F5Mqd/Jiz2Hme89iZoaZxcviZYaA2Wg7v8zwsgSAOV52je2NgCQAwK3/vjv9PN5qncVsMou66yNwNQEwrP2nbgCy7p+eyehvSAhQ8E8PCv59Iev/jy+exrNTr2B6cQVJknB5QEYt+ZQp3zsSAJTJV+UB2thPOv9T4J9J+f86zv/sE0AEALf+U7W96xj/6T3LKohO0t1CVcBbe9J5jsdfMCUnBrtsCgGL2aZgGgwivMiwrxOvoBpQ2zrt0K9afXB3T7kUyFl2JOAyQdBOlnAhfgaXomfxAD6L0K/hbOd78IoK9teO4K3OE2jNRIgaCZJ2wiekLUUA0AmJpFAlBQAF/UwA0GvaA2CDEgAiAOreXnx19P+EhxDdfhtT8Ru4Eb2GxewyMq+Pnd4DeKz6c7g/+CSXBKxdWP5PmP/kGyOYTZxNjrbH4yaBKg2zmJlhZvGyeJkhYDbazi8zvGi0BwcB3TjYNoDm4Nk1thUCWv4fpzGmunP4y5nv4HpvAknWR+g6yuUfg2du8acIAH9Q8182AaTEk4PACVgt2k4jvDR5Es9ffw1RGnPNvm79JxUAQ/M/ApbveekzCmd4P679AcjML6XaX5nZT9NsVfafg34y8i4ERwbcDTBT7v9aRbDB3rMEgOG0thceQ8DowmNJEyPQNF6tfgNNYiTDcYQY43CfWtIlWYQkidlkJPO7SAWZi4TY57yPGUha+mkHV6KXMNF5A0UKdJJFrIgb6KKF1nQP0XKCpJPyiWQrdABYDZDyARiUANDJl5QAGxEAwzaARABUxDg+Wvxn3AZwPLgXY8FBNmhZL6JndUXW5/6slaC2BbEwmjqbGmyPx03BtGqQxcwMM4uXxcsMAbPRdn6Z4WUJAHO87BrbEwGdPqP73oVuA+ebl/GNxaexFC9y/b9s8yfb/8l2f9IIkB6yE4BUBwyd/6V3FMn/QydEVhS42pnE0Rtv4tWJs3DEMChnGT+3AFydc5fmf5IAGCSeVFBPgX+W6naBBdJEEgA6C0ht/7j1n+p4xe/p1n+3SO0zAdCIlq0CYJNz3UrPNglUaZjFbPOY0QGZ5l30khYykcIrqpjD29zWz/M83Od9clDXL7dasJP9cjaJi/lT2I8P4QA+wmPa6Twm0xO42jyG6e5peJUAeS5YAdAnAqBLZ5UtmOZmBQA9nIHsX7cB3FABwMaAAkQA0ImxO9NG4NcxEuxFGNTwSP0LeCD4DGr+OKNGRomTOI7F5CrG/XtQETuQ9HKMeLuwJ3x4WxMB9njc/PGoR1rMzDCzeFm8zBAwG23nlxleNDoQLmrCtwoAc+jsGtsIgTIBcG75Mo4vnsLR9muI8i5GnQo8t1hT/6+k/qoNIBkEynp/SQbw30wK+AidCnpZhGONE3h98gIuzEzzGM7Ok3yfW//JTH55YQKAtkM9quVtPWf1nVx1Dchz5fyfI0+0ElgOXUUAsEcASQXUNm6x3ywBYDix7YXHELBN9rU33+r2XYNaiJAsv5/2Bz9yPrmIOIuw5J7HnuJx2fOe6tXhs/QozntoJwu4kj+PDH30khXuY/+A82nsC49wF4Fz8dO4uHQM7Zke4maKpEdlLFuQAAB5AKwmAMiwn00ANyoB4NaADhMAO5yDOJJ+BTPxafTQwIh7EJkbIRVdVN2dcJ2Qa7QOeZ/EHu/RVW3+4qzLZRShW2dvAIe7AmyvxZ7DzPenxcwMM4uXxcsMAbPRdn6Z4WUJAHO87BrbFwFSfuZFgaOLJ/DcwsuY7E9SKg1Vx5PBv5b7KxNAmf0vdQXgoF+wsR+1lKbsP9X+0337YrSCJ67/EBcXJ7DUbrNSoMiFdO+n2nxK3q9Jua8iANY4/1PbQHL7z1IiATKpHlDrc/CvnP9Z/k+lBZvM/kuewSoAjGa5vfAYwcWDLWZmmDFeRYF+Fg/qgehAlaZ/Ebf4a+Q3MJ+eQydfRIw2dwII8xFU8t2oYhz1Yj8KkeBqdBT73MfxgdGv4NXen+HU7BPozESIWymSKNuimW7qBCAN/0j2z7X//O81BEBAHQFcuJ6AF6j3QxdeEaLW3osD1Q9gl/8QfLeKPlroYoHNAINiBFVvjLskiNjHjuAe7HDvWeUHkOUJuCOrJQDMJu82HW3PYWY71uJl8TJDwGy0nV9meFkCwBwvu8b2RYBKPjtxD99feAnPLh3le2uS6gdK3k/SfyICdNA/IAA48NdmgJT1p8w9lQ14LP9vJx1cbU3hu5eOYqa1iCRLIbh2X0n/2ZzvZlxp+5TIozIAnb2nwH6gFsjIAFCqANjcTxEATiYVrxz8c1cASPn/LWr/dfDPfRBsCcDmJ7q98GweKz3SYvbOmBEbmWUJHNfjfHyWx1zD308jlq8HXgUugnd0ny+KHHEaoRd30HSu4XpyFN10GR8MvopL3WdxvfsyRNXFcqOBzmwPSStDEm9hAoCC/VIJwHoKACd0mSTwtPzflwqAve6j+HD6a1gszmMxuYKWfx115wAOhh/AruwxjIa74DiENdm1eIjiLnqigTwR2BHuQ8UbMZ/kd9Aa9ng031kWMzPMLF4WLzMEzEbb+WWGlyUAzPGya2w/BLT5X5T2MdOcxzNLP8SLzeOoOcGgxV/gytp/7QHALf9K7f/IBJC7ASjZPhEApNqteXVca0/g1MJZPH/lNFr9DjzV+o8Cc0kCrE8A+I7LJQC8UO1/Llj+T27/FPSTwTc7/69p/UcEgFYzgAS9uu3fJnZdLnLkVgGwCaRKQ+yFxwwvvvBQRhtAnMXmK98la5DrPy0kJxIi59r8KI0Qizb6WQexaKHu7MYO514et5FzPzvYqxPJYnwF5ztPM7mw3/8gTkT/FvPz0+jO9xG3VAeALVkCoE0AVQtAUgKsUwIgCQABT5UFcAtA30Gt2InR1gOohFX4fhWhNwIPda71d30HKZEthQdPVCjHzy3/KmIMY95+5EW+bmeA7TQN7fFovjctZmaYWbwsXmYImI2288sML0sAmONl19h+CGgCoBm38cbCGRxtvoa3umcx5la4Vp+y+4Ey/qPsP9X5c7DPpoDDwJ8NAAWNJ/M/KgHwELoVvLF4Fq9Mn8LbsxNcwkvvyZZ8ZOKnCICS/F/276L7W2XFrTL3lP0vEwDs/M+1A5IcoECfyAAt/yePMLp3ZXXAOgqD9fakJQBuY37bC485aBYzM8w0XnQCyYuMA9K8SDGdv4m59AIOF1/AWLh3EOgnaYwFynaLS4jiFtw8RCjqCMUoROZgoXsNb3b+Ck7VQ2s2Qm+xj6Sdck/RrdcBgLBSBACdFKnd33olAIHL2S9LvwcAACAASURBVH4qDfC4FEAaADIBkO7GoeyncKj6Mxj198uWimIOF8WTeAy/iAPhkcEOIeUEtVLsZ12sxNMI3RGMh/dsUVzM5tFGo+3xaI6jxcwMM4uXxcsMAbPRdn6Z4WUJAHO83mkNSrTQQydt+G8d5RU5sjRB3GujtziBdO4sxMIl+P0FuJ0luN2lVZsuvABZfTfSyk5ko/ei2PMoqgffh6C+E2GtTmkhcAaE2j07QtWQDz/73f1l23trsk1egbneIp6efRFvdc5hNp7FiBew/J+N/coEgJL7MxlARIBqAUjZeo/LBYgAoAabDjLkeGnqJF6afAPz7RbX65OlHzv4U+s/Ctp53gwxJgLABzleq9dU8E6BPd27Z8r8L01zOd9KBMAg0Kft3S4BIKwHgNGMtxceI7h4sMXsnTHL8wxx1uOA3nMCVH066UvFRESlAFkHhROjn/QQOy0seRcgMh+eCNEpFrBcXEWt2IM69iLACNKsj37aQpQ0EaXLiJIW+mmMZnUCrckeokaCuJ3eZERivmffqzVuVgBwFwAK8j0Z7FPtvxM6q0sAlCfAbhzGnv7j6DlL8EUde2qHMeLtheeEuJ4dw07xIA7gw6i4ozeVVaR5gjSnXrD1DVUW79Wv/nFt1x6P5khbzMwws3hZvMwQMBtt55cZXpYAMMdr7Ro66Kf7tCLPUKQRBBk19zvoLs+hN30eYvEy3OXrCBtX4S1fh2h3gX4CRGT/fnOzNVJ7CioSp7dCtpVH7nnIR0Ig2INkz4Pojz2IfOf9cPc9gtq+h+CP7AaCOoQfcikjJ42LgtWjdrk1AnGa4GpnAv9u5puY7c2B+mTLoF9n+Cnrr+r/B2aApAaQDz2OnP/J/C9wQr6XXkoa+MHVV3H0xmn+EizNJ1f+THAr7rWt/5g82oAAIAWwk5JaNUOiSgB01p/WW+X8Tyks+gK3UwJgCYBbT5jyCHvhMcPLEgCbw4t9AIoEvawJODHG3INUnSPtQgWgA9M472LFuYF+3saB4sPw/QBx0UVS9BClTSxnE+ikC0jyLtIsRpJEiLIm2sUcWmKRCYD+SoJ+O93CWW5NAJTaALoYtARkAkArAMgDIBBsBEgKAHr9QfdTOCK+Akf4yNIUhZfAdQJWUgROFc1iGgvJJTwefBm+E25uB22jUfYcZr4zLWZmmFm8LF5mCJiNtvPLDC9LAJjjVV6Dg7ksRd5bgdOZR2/6IuIbp+EtnEHt+isQjQUI6qq0TpVr7rooqCyTSrzZdW2DZ/2B6n3XlWWhvFBsHwpk9TH0978f8QOfgXfvh1Dd/yAwth+iuhNeUOGgc6Py0B8Nge2z9kK3gTPNi/jawvfQTlsIqZcWB/r6oYJ8F4OsP7+nSgCIACDDPlIAUPa/4lYQZTHOr1zGSzdO4/TsZZb+kxw/15n/7ObWfxsRACzrJ+f/jO77pfEfeQCQw79WAKxy/t+M+R/NKT3vFA/FJQCWADCb2PbCY4aXJQDM8aKTx0JyGd1iBW5a4f6iKWImCGipBCPwsgpu4BVuA3iP+1HUsEsFs9JIRMvTtK/I+fgZPD/1R2hOSwIg7mRb+EJxMwEgSCW1qguAKgHwHPhEAFCpAHcCcORFOCuww3kQYVCH6zrcCWCP+wgOOh9G1RnnE+xUehq7ncMY8XexmuJuWew5zHxPW8zMMLN4WbzMEDAbbeeXGV6WADDHi9YgKX/aXgRWJpBNX0Jy5QTCKy/An74IdJKBGzsH+RRFrrfkOdjWyaXWzQUKMjcmN3eHAj1K8AxbMcv3h+MGm6NEEAWeaQrhkEscOFpN996H6IFPwXngE6jddwTprsPwxvbD9fzb+8HbeC1d/39h+Spea5zG801y/+9jxCUDwGHwP8z+Dz0Aypl/TQBw6z9uGxhgud/ESzOv482Zy7jRmIfn6tZ90phPmgCuVoBQ+a1LDy7vGDr3U+0/3Z9S4E8EQM4EgKrtVwaBuguAdv4f1P7fLDIZdvomEolKDFTXAAr+C0sAmM14e+Exw8sSALePF3UBoNr0TPSRIUEKMgVsISpWEGUdLOEyduBeNDENP6txmVgl3YlRdx9GcAB1dy9Cv8pH/Cudf4OT099gAoDk/0n3ziEA2AOAgn9PBvr0oFp/KgFwVRcAh1UB9LqHx51fQC3dh0T0kIouXzipF0uCHrzQQS3ZL2v9iwdQccaUi2qKUX/fO3ZaMN+TW3MNew4z3y8WMzPMLF4WLzMEzEbb+WWGlyUANo8XJU/6nQaK+QsQU28hvnAK3swbCKfOAa0eB+y563Agr4N3Dujp3yaLDvputQ4FdWQhT9tXilAuVmdOgDo55Xzvl43vR+/hLyI4/AmIQx+G2PsYgvr4rbZ+173/4vxreHHhNVyOrkCIDDWXgvih2R+7/A+y/+r1Qf1/qfUftf8TPrfgm2jP4uuXnsPU8gJ6/T57U1HQTvX/GxEAVPvPzv+lwJx2RpkASNJs0PpPFA6cgpQFxCjIQF5w7T+VABDDoEiEtXuUtq85JuVDQNl/EhqwvYRtA7j5Y8BeeDaPlR5pMTPDTOO10lviE3vo1deV60+np3E9eRkfD/4es5DNeA4T6WuYik5hIT/D3gHVaA+CYgy90Vk0F1tozfSQtDMk0Z1DAFBWn06opAKgIJ8JAGX4R39zCQCTAkQCeHgg+yx+ZvTvc80/neW0JC7LEyz3ZjAfnsZKNIteMIvYaWNncRj7ivejEu/FeOUgAo/UAMTPDpl5sz24tUfb49F8/1jMzDCzeFm8zBAwG23nlxlelgC4NV5J3Ee8cBn+jVeRXDwJXH8DlbmzQLPLKxeOw4F/OWN/01Y3ywGwJFspADb6auu5uSsjOJnUAJgIoPJI5HCyjMtGi7CC9MARFIc/Befxz8F54KcRjOy6NQDbdITO/JOhXpz08b2FF/DC0nF00xYH/hWXgnod6JeeuRWgerAJIJUBDAkAav1H8v+VpInzjWv45vkXsdxrSSd+rv+nun9lALjG/I+gJlUBlRIwCaAy+yTtlwE9kKdkJkkKANn+j+9H6X5WB/r0MVxiwNaGtyYAVmX/SYEiiQFLABhMfHvhMQBLDbWYmWFWxquXtJAWPT7J18SuNS3qCiyl13A1Pspt7MadQ9jtHWYDOzIWbMbzWElvYKZ3Bued76E520VnNuIOAGlM5jNbNcAtOOCnwF9w5l8RAB6kAkCZ/ZEpoCQAhl0AyAMgbI9z68OHR76Aw9XPYdy9D45zszyPWFP2Sch7SLwOY8bX1yJHXexB1R8123F3yGh7PJrvKIuZGWYWL4uXGQJmo+38MsPLEgA346Xr5eN+F/HkaThnngLOvwZ/8k04K4soKEVK2X5KB6+3lDOr+n0KzGm4Dt43Swjo9ctZ3LJkXGV8OehfSwxwgwBZWuC4OZc/8sPxkO15AMWjn0H2wS8jePiz8Kujd51PgCYAyAh7sdPAdxefxdHmCQSF4JZ/9BjI/h0ZmFPrPzIGpNf1v/Uz1f47bP7no+rWcbV9A2/Mn8MPLp9EL+kzaSCDdinc4DaAWpqvn2maKC8BMgIsEwAZ+YFl5B+ggn9FAHDGnwgAmpdqPhBJwNsuP9bO1TUdBggPVgBYAuA2TqK2p70xaPZibQZZGa8oafPJJhcpZtMzSNBlWT9dvPxoJ5vaeSJAv+jgRnycFQH7xBE8Ev48at4OVL0dXDrwteZ/g/nJZXTn+4jbCfJkK5vFlDwAiAig7H5ZAaAIAKkCKLUBZHLAxfviX0EnW0InW0Tm9AE/w33+T+GR8Iuoubu2MPFhNk9ud7Q9Hs2Rs5iZYWbxsniZIWA22s4vM7wsATDESwf+SRyhP/kG3Nf/Cs7bL0PMXYGIulQtKBMBa2v6lWR6sCVKoHjr7AfKytNCQRkRArSs0wGAX9dKAJ3Z18/lzWbKBJCCem0MvZ7cm/gKp+DvRM/kJ0BEQOEGyMbvQ/HBzyP56V9H/b4PckLkbjEM1ARAs9/GuaXLeG7lGE53z2LECQfBP5EAvnL+p102JACkDwC3/eMOAA481yPxPntzVdwqjs+dwiszb+Lt2QmkWTokAMj4T5n/DQiAEjHkO6oEgOfHUL5fpIJJA1IsUBkBmf+xAiCn7H8paadUAkQ03EQKleePJQDMT5YbrWEvPOZYWszMMCvjRSfpdjbPXQAo2M+RstQ/K1KkwQpyN0WUttDLlxDFbSR5xMY1/ayFpeg6oriFqrMLaT1Ca7qL3mIsWwCuJy8z+5rv3Wg64ZLpH5nlUOs/ZrYFBCkAVAkAdwGg93wyAVQKgNCFX/HwHzv/DxvlJIg42I+SDq7mL2CxuIA69uFQ8AmMOgcQYgxeXmVVBZEsW1cR8e5CbY9HczwtZmaYWbwsXmYImI2288sML0sADPEipV937jJw7E9Ref27wMI0kPRl0K8l/lxrr4ItHeTr7H4Zeh7/DvtCb6Pc/H3tcBqz9n0K9inyZOf3cusAFewRKaCd4OjPUsMAlnW7OZxAtRck+XlGKecAxZ770P+Zr8L51H+F2sjd5Q8w21vAs3Mv483WGUzFUxhxhwSAbAMonf5Z6j9oCSgDf3rNFw6o9Z/nuOz+TyaAJOF/duI4jk69idnmMqtHSarPWX/VAYCD+JICgDL+RCg4jioz1fX8KrtP6gFSADABoJQAA/d/RQCw6J92bzo0B7xpFmrnf+01oe75yfhv4AFgSwDMTqT2wmOGF194rGrCCDTCiwL/OIsHQSmdWPpFm9v/rRQTWInm0XXmufdr7kaopntxyP8Exr37mCWmXvZL8TVcb7+KK9FRtJ1ZNgCMGgkrAKQDyBZdSgQABfmCSgAcSCWAMvtzfdkFgNr/cQkAdQAIHPh+iIP9j8J1Khjxd7O7fyK6CLwqDuJjbKjYSK8hzvqo+Ttk71yuq/LZYMVJKxjz92E02LtFwfnRv5Y9Hs0xtJiZYWbxsniZIWA22s4vM7wsASDxijor6L/0x6i/8K+BuUUUeczXf3bk19l4GshBv3qtTADojL6GX5u4KVd+JJvIrNCQtaUBJWk4Z3NZhrCGGGAzQBXUrw3+9foUEOqFOycVTAZIiTjJyl04ro9sz2G0/t6/xO4HP2o+ke7ANaiN3tXuBP56+klM9CbRy9qoup5SAEipvy4DIGl+ue0fqwHIA0ATAOz+T/foQJT38OSVl/Hy1FuIEppLcr9lRACozPwqAoBq/0k9QBNgTWaepP1kAMjBf5YzAUDP3P6PpkRJASBLVaU6gOfLetOurFjhuaOmAREANCfUYj0ADCa0vfAYgKWGWsw2wozMPsrFQdLMg/By4KLRm0OGGCPBbrhibVuX4RVjOZ7CxewHmCtOo5bsxQ7nPuwRj2JneAihU8d0+haenv3fsTLdRrScIOmmdwYBQIG/pwgA1QmAA33uBKAIgEEJgDQGJGb2SPK38fj4zyEQNbgiZEa2ky7hAr7HLQAPFZ9ig8BGbwqj4W7UvaFBDl0oWtksoqyFXcED7PIqyIlxGy32eDTfmRYzM8wsXhYvMwTMRtv5ZYbX3UoAlGXus+ePYvfX/yGcs1eQudLUb5WhH9Xu6wDfUwkSbbSn+AAev/Z2gEoFEk7Jc7+3IksgyoG46a7yAtLwD9fSLvG8/VKAPyADlBig/Jks/1ebYKUkdQuQ62aFB7/bQ14fR/uX/yGqn/tv4fvy/nI7qSDZGE/ZOffiCOdal/AXM99CO23CQwHabava/6m6fFn7L6X/FPhr6T9l7V3Hhed4qDgVxHmC6WgGT156FSenL7BXAO0fyvyzUb8Kuk0JAFIPpGmBJCelrpT/8+8olwCQEoA+h+YbfdA7EQCl8gLK/FP7v/IctgSAwQFqLzwGYFkC4B3ByosMSZowNZcLcnBNWeJPB3QmIlTI9A8+onyFW9pVsAM172bZlrzIgcsErkev4lTrr5CkPewo7kda9OFVPFxtv84lADERABFdGbayAmBoAngzAbC6C4DHdf+qBWDgYK/7GB7IP42+aMJxPLhOwO399hSPoeruQC9fwUo+AVFIHpb6rYZuDXV3D3dS0EuBHL2sye8TCUAKgi2NmcFhac9hBmDZc5g5WFb1ZYyZPSbNILN4meF19xIAOXrL88i+979g5Lt/wSFhWqusBm9V4K/c+WkERYe0rPUAJD34oM4/g5PGnPEdLOTorrK25ntpvTVIieCTPn3Nm+rfmUrt0rv8A9V3KZMApAbwqV3g8HvmMUnZC0Q/9RXkv/y7qI8fZEJku5AAZQJgujWHUytn8Y2lp5AVMWrUwk8RAJzxH9T9K/m/MgLkUgAK/Dn4H8r/Q7eCZtzGycW38PKNs7i8NM3+ABSs55Rfoww97Zay/F9NLVYScP89tb9ovrAKVbr8k/N/SgqALGMPgIH8X5v/0X4mMiATyNi4WqtCStOjLP8v+wuIAoVDJQDDeWAJAIOj1F54DMCyN8/mYAHwXQ9ZnuJs7/vY7x/BDvcervmf61/AQnwFTj1BnHXQTheRoIMkS1C4fRwoPoLD7t9iNvf5uf8bC9EFPF75RUw7JzHZPIf2TA9xM0XSJzZ4CxMAKKTUX3kACOUBQGSA9AAQcELyAHBABAC3AVRtAQOMwCt87BQPY6yyF25eQQcLmA1OYFf2KA65P4XdyfuxI9gHqoWiMzWdRNvpAp9465UxJgqGRIAs0BI30f63tWu3xEr2HGa+GyxmZphZvCxeZgiYjbbzywyvu4kA4ICIrtpxB823foDwqd9FeO4i0nBI8PMAiu9VG71B5p/+TdmUctAvXeHWRFeyB1sRk+y79JbO0JfM3ogMoBIDTQoUpGqkmn2XEhAJCgq6ByaBJE3YqKG7/By+c3M9FNQXmV9Q93JpKQ1M30P7AmiZ+HokQO7AjRNEj30a2Vd+F/X7PwThBtuCBFCzgO9131q6gFeXTuGF9itwkWHEDYat/6i9NN93D53/uf2f8gHg4J//Paz9pxaA090FPHPjKC4sTGKh3QR1B+CafcJdEQAcwJcWqvvn9n/6flKpBEj6T0E97fo0z5BS8K/d/3NwacBgnvE6SgGQKwXA2tNBuUNFeTrxx0gPAL1YAsDgXGovPAZgqaEWs1tjRmoAvibRSZ2C0iLmsHMufxsuAux2HlEZauovKg/eQWu7ouDs/0x2GpPxCSRJjCp2ohXNY6p9Cmm9h/ZKB525iAmANJFGJVt1EaLg9n9MANxUAiDbALLcn0sBSgRA4GA8eQD3iI9jv/9+hGEVoAtcESJwauzaGuUtNJxL6Gdd7HTv55KAGqi9os9MaprHPG67yf7L+9oej+Yz32JmhpnFy+JlhoDZaDu/zPCi0YFwUaNMchqbr3yHrEHX8DxLkTUmkLzyZwie+1Og0Ria++nMKKV8tbyfa6VLgb++NRp0AVBjNQYUzJNykzLvaxZZl00p4E0CpgzgBvkF8h7kJvAq0l/l/6eLusldjr4TvUnRqzuwKyiodICCf61A0NuiofQaVTB4OYRbUgLkLkQ/Q3z/h1D88u+g8vgX4Aa1Tf6AO2PY83PHcWzxdVyILsETBWqut4oA8CnAZ0WArPdn6b8K1odtAIkAoBIAH3S/fqU5iW9eegGzrQZ6cZ8VAqQE2TQBUArMJQGAgfkf1f6XW/wNCACeH4KVAST/L3cPWLUnNiAAcsr+O6vnrSUADOawvfAYgGUJgE2DRQdzK15A3afWfSMs3V/uzyMteixlnxKvYYd7H0bie1BXrewa8STazhT7BOzIH8TuygN8TYvyJlrJLCa6J3Fx+QV0q3NoL/QHLQDpJLWlCQBqYUM1/5T5JxNArQAgVQBL/hUBoEgAj14P5Wtf8H6bCZOJ7FVUwhEcTD+BEXcfAqfChImWtxHepJ6I0g5E7mI02LMtWO/NTDh7DtsMSqvHWMzMMLN4WbzMEDAbbeeXGV53CwGQ9TuIrhyH+/y/gv/Gs8jTTNb608JGfaqGnzP9KvCXfd7kGEoFUxDN7w3XK5QCQJDLe5xQmpaHk4qQ+7LT+iT3Zp++TAbxSpo9iNU3s8tU4E/rF9T5iLLAWiFQJgMoYCQCQJsFioKd5XPH4/sYusMbGgYq80DKMXFXAcAJcv6t2hegoC+ZFEju/QCKL/0jVD7wZThhfTPfeEuPIY+tLEvx7dlncaxxAstJg93+Ky7J+bXbv6r1d1UHAG73pxQALP2XBoCkAPCpHNQJsZKs4O2lK/jWhRfR6ndRcNG/avtHOG+gACCVAO0nvv8m6T9J+bUhN2X/tQGgUgBwaQC9z54Cqhwgc/jv2yMAchAJUF4sAWAwhe2FxwAsSwAYg9WMZ1HzR1FxR5DmOaK8jdnoLDyngmY0h9nwBHreAry0hthtArHHtUDtfB5FCjzo/Sweqn6GSQJf1FDkAt9c+W1MTV5Db0G2ACT2cKsTABz8q+w/kQHk9s+qAHb8pweZAApZAqBKAjzfxxe938Eu/yHO+HezZazgmjRWzOtAGmDM24dKcOdf2IwnVmkFew4zR89iZoaZxcviZYaA2Wg7v8zwuhsIgLy3jOjkNyG+/8cIrp1CTlZvuk0fBfS+CvLpmc38FBlAkaAmANgYUGKrg/4h0gUccnrnmns5KHMLuCTHps8pSfDZzpmCQsrk0rbJp0nFXRzck4qACQMZgjsg1yF5V0YBv1Pq06xLCLSqgMkFXT/OjAN9f91aIJcEwHpEgDYNpKFEBHgCjjc0B6R7RfIPiPc/Bnz5t1D5yK/AucOVAEmWot3v4GtzT+H4ykmIPEPgUmcy7fyv2v8NjP90y79yCQC1/1NeUE6AilvF1fZ1nJw7h6cuvYY0Szmop5Z8G5n/SeGJ9BGgsbIrgyQAOLtPuzGnctQCaZJJ9/+84FIBIgDI7Z/VJUTe5MprgE0GVneDHMxVrQDQ7yvyiLL/5fp/Gm8JAINzqb3wGIBlCQBjsOiSkBYd9PJldNM2fM+HhyqKhDLcBdwiQFCMoJ0toB0vAWEMkXpIRQ+N5Bome29gKbmCerEXVZK2I8C0dxrLE03uALDlWwAqAt4hBYDvSCUAXaiIDdct/1T9/2oCgAgDF16zjh3BQewI7sVe/1Hs8R7FmHcQruNJBnWbOd0aTzBr0HY7kNlWpoao2eukGWAWL4uXGQLmo7djCYB2+U9bC8he+hPguT+DOz+JnAN/FeBTAM5F3trUr6wC0ESADPxXBf2sGBjiLNIMoq8K63Xd/TvtBpZpy85OlI3njC27uUsCwKGgjpkG7hyPXDhwaJwiAOjfbokIkKxE6fvogH7wGv1ISj/LtgFUxlg4lOZX9eO6Hl17AjAJoEoC1IY1CZDsexTFr/wPqH74l8g98I5TR0pqRaAVd3CjOY0nlp7F6c5Z1CmD7womATwK+rXTP1VSKMM/bfxHKgCeOmz+58ElS27HZwLg5bnXcXzmbZyevgZq0e3gVq3/BBv/CU00KRW+bv3Hav6cnP8zsoXggD8HKUmUAkDX/SvDQCoD1qXA605BbVmhCQBV+jLoAlBayRIABudSe6E2AMsSAOZgrQrQ+mj3G1hOJ9Gp3sBScgNpEWOHvw/VfA/CaC8zywvhW1jOrmGveB8Oe19Anmc4034C55pPoFcsww2qaE50EK2kiDvpls7+0wWdg38O/MkDgC5QjiQAuOWfK+X+viwP8AJpBEjy/9Abwb7+B9AqptD2ZpA7ZKSScgnAQ8HPYrx4EDVnHKPOAVT8EcZhO9f6bzT57DnM/LC0mJlhZvGyeJkhYDbazi8zvGj0diMANKEfN+cgnvw9iJe+DnSaKFRN/MDkj4IhyvJr2T8F9RQUswKAsuXq70Htf6nhj66Vp2xtn0z/5P2TsYJSkQE6gieHdx3Qi3JrPwrfiSAgOX8hVhEAFNISOcCkgA76y4TAoPNAuW8gqR3ot5O3lPqB7Aug2gTSMykoHdIfqLIGVQ6QHngc8Vd/D6OPf04SF5shPcyn5XuyhiYA5nqLeH3hbRxrvoZr/RsYdQOV/Zc1/7LeXwo4dP2/NgCU0n8iCSjwp45SkgQgHJ6+fgzHZ97C9HJDmUQrAoDsGZRcv7xbZc8pmmfq525AAMRZiiKVGf8BAUDKDFoy1SmA1QIbEADa40Kjqr0kygTAGoMKSwAYTEF74TEAyxIA5mCtIQDitI8kj1CIFIWTo5c00RLTUj7kCG4R2IkXWS4UizZfufK4QAWjrABYxg2c7T6N5kQP/VaKhAiALXwipxM3X48HQb8M/mU5wGoCgLoBMCGgugDsDh/C59z/jq93aZohQx9p2EI3XWGcemIRfcIoL+BmNexw7sUB/30Ycw7CIabhLlnsOcx8R1vMzDCzeFm8zBAwG23nlxle25UA6KzMI/j2/wjvpW8hS7Kh5F+7+1OKl2v8Vf0/B/7S/V9mx0sGf75KnusaaTYJ9ODELgo3hugksic71+Qr/4D1dgP3ZSettpJ6s1x/dau2cvaWSgVybSiovP0oBneTHLnyAciEC5eNogWTA7R9Khsg1cKguwB9r3XaD3L4SGoA6jpQNgkcKAKk90GZBMgLF0hyZPe9H9Gv/SF23Pf+O4oE0C0Ar7en8NT0i7jQu4RGtoiaSzX8FPzLEgBZ6y+z/0QEyH87rAzQtf++I43/AidgRUeU9fCtyz/Eiemz6EWxMmPcmADgaQTV+m9TBAA3mGBlgS4TKBMAshRgaAa+agpqn0h6UXUY4PmuuR+RI7cEgPnJU69hLzzm2FnMNsYsTiLuzeq71GdeLmW8KJtPXCCf0AR1B0iRFQlm8tOYL87AFxXsTo9g3D2E69GrONf6Lu7zfxq7vAdwvfUaZsUptOMWWtM9xEQA9LKtTQAUhaz3HygAtBpAlgRQxp87AFDgT+Z/qi0gqQJcknclI7iv8kkEXogUMTupkn9CkI2i5u5ib4Qw34HQr7JvwnR+ChWM4UHvM6i4Y+aT+w5cwx6P5jvNYmaGmcXL4mWGgNloO7/M8NpOBICW/a/MX0PwF/8AXX7yjwAAIABJREFU4duvSm87Xb9PNf6khuf2fUriz/+mNK8shi48lgHIcfyaCv7lDRiQZMBIlTIJEI4PRBFES8v/VXBVbqRE9f/lVoGc/lUDNAFAQf4arwD+XC4TWGeJM6Qih1c4SEAy81KHAGnzh5SIgZzq+EtdA9Zsit9jYoB+rz8kAaRj4VANwCSA9ATgrdP7fSA+/CGIf/A1VOt31v1Rluc437qC/zD1HSzGi5xIk/J/avdXyvhTpl8bAnLHR0cSAVSKwc+SAAjdCvpZH7PRHL5z4RhOz12RCX1SbEi7B2nWV1IAyOCfxf839d2iWn5tAKhLAEgBkKcF+wmQ/H/VxFAKAFKPaPXLTbPGEgDmJ0aTNeyFxwStmwNa87W3/xrddJmD+9AZkUGsK/vVtvpLIBMTj5hbJ4dTBPCdsBTAF2gnS5gp3sBMfAb7nPdhXBzC2fYTWOhc5hr4Tm0WV2ZPoTXbQ0IEQD+DQyzwFl3oxDYgAMgDgOr/qRaLnrXcn4J9XxIAHv8t4IQuxp1DqPf3I3Cr2OU9hBHnAGf2czdCkseAm7JDb96ndQE/HWW/gMhZxkoygVF/H8ZxP5yCUgF0USC5F526ybjF2TblAvYcZj75LWZmmFm8LF5mCJiNtvPLDK/tRADQb1mZu4bKn/46/LffQOYHXFPPERYH/xTFySy/JABUCtTLUXh0bVfkQKDM9OjflP7Vrv8Vef+FJAUCXxr4tSOItiIA1oO+FO9vuGdWtfQrjWJ1gKIAyn3jWTQga9nLFAGbCVK0qUwEtZP/2s+VrvEqwE+05pzwCaTyodwuUPsClEgA2l6We/CiCPFn/i7C/+L/3dLJo7W/vxV18GbzHP5y9juIsx5c5PBV8M8kgMr8c80/EQAk9y+7/3MHAOn+7wqPa/8b/RW82TiDl66dwdXGDHxiDkiun5EsXwX/tF+04SMES//Z+I8WzuPJv7X5H/3Nbf24A0CBLM25BIDtHPRCXgDcNpBaAObKEHANbaTl/5qYWqMA4DSiUJ4UpU3bEgCDc6m98BiApYZazG6NWZr32diPDs+9wQPcsi7OYiRZxC0Bqfa/lc2h5ywhStsIQh8iozFd9NM2msksZuJTGHXuwePhl1FxxtGKZ3ASf46F6UV05/pc/5/F0iV2qy70+5kAIFaWztDKAJDKAGS234FbcVkNIEsAHPYEIELgSOXL+IT/64iyFfY+yAWx9w6rJPysBs+pwilkDRcH9iUcSG4VoYkszZgAoKDfdV1FlpC6QJIB22Gxx6P5XrSYmWFm8bJ4mSFgNtrOLzO8aPR28QCgzH/l3/w6nAtvSzk8PXR7PyIAyq3+VNZfBv6KJKisCZxkPzgJaBhIIiDqA0wEyHsl0UsgGj35N5UO0Bi6PynfS1HUpwNttXsKHRma7C5SExB5UeoqsO7q9D4RH9yVYP0P4E4EtHBQmkOkqhTBr8jX1yMBKKEiMlDLQ1qy2OVAuPnV/w07P/+bJr/kxz5WEyVEmkw2Z3Fi+TS+0XiafROqLOUHkwAk8qAsP1eHrJL/SxKAav+5/p/q/kllIVwEboiJ1gy+P3kUF+ansNhpwSsTAEQCsFv/8GfT9/C1+R9NJdX6rxz8M8ZMIhRASrtT/l3oshAiDTJl5Kg2va4HQEnqL/et/DySKVDgT+7/62lNLAFgME3thccALDXUYnZrzPjQLHL0szYWkktIRIeD3CDZgbrYh4pf42uNi5BVAq1oEX13WTrIUr0WgChvYqp7Chfaz6DZm0GQj8Dd7WJlpoPeQh9JO0VG0qKtTAAoBQBn/JmiFXBVOQC5/hMB4FDAH7jc/o8JAfYA8PEB/+/gg5WvwAOpJLZHsH7rmWM+wh6PFjNzBMzWsHPM4mWGgNloO7/M8KLRdzIBoCXPneUZuH/+mwhPvIA0UJlsbuunsv8czMuadl0GULDsXQA68GeZNNm/y/sm+B7AJQEbL0wArPQhSBFAUeOapRAhRNGXDf2EB1HEgxFFSq2aExWNAUVKf29ioTIE+o70/E4LkQ70uzcYV5BkXBMBRGAQCeCF8ndwz3rKNpdKAeizKtSRIIE2KCQSQIzsRus3/xy7HvrYJr78T2ZImQB4a/ECXl0+heeax1BxBOrk50D8kMr+MwGwSvpfVgBQ5p9IAF3/H7J69HzjGr55+TkstJro9fusTCXJPvE8VLdPmfxB9p+rT5T7v77nfhcIgA1LANYSALQLSsoUwmY9EsASAAZz1V54DMBSQy1mt8aMav37WZedP+mkBKdAFjtIvS76zjJ6aQt5ESOloiynwM7iMHa590NwZlpvX/7RS1ZwtX0MN3onMCXewMpUB72lmA0A13aVufU3+3GPKAZt/9YSADLQd7kUQJcD8GuKEPD7NewWD2N3cBh7/Eew230EHgK0nCl0kxXO7Lt5yB0Axtz9rLK4Gxd7PJrvdYuZGWYWL4uXGQJmo+38MsOLRt/JBABFMv3lWRRf/x34L32bK+K55n/D4F8a/7HxHY0LdZ2/kDX+umierOBp4ezKBvcDeQ7RieHEQOEHVK2JghSEbMqXQwf/9Lwq4lpnF0mSAEDMLm+g4JzXkf0A5XuU+aXvTM8U2OsA/Z1UAUQCUMJEkwAbKQLSdNgOuVKT4/lnKAKAP1+ZC1ZyOLRdbiVXQCQC2cd/AcWv/hGC+rj5BPwxraFj3mdnX8arjTdwtncBVVeg6lI2X9b+DwwAKcGk5f+qBEASAxT8S/m/7wQInQpWkhW8uXAR3zj/AqI4Rk77jvwYOfMv+Z0yAcDBP7V2LCfc1iMAiH/RCgDaHe+gANDmf+t6AKxHAJQwtyUA78IEtBcecxAtZpvHjAz/qNdoP+tgNjuH5WgaftXBzvRR7PQPoRCSKLiUPoPrxVHsSh7H/f6ncCA4Ak95B+hPm0vO4Tuz/wyNqQai5QRph8xDNv9dfjIjSwRA4EozQCrPG7T9c5UCQBoCclmAIgYezb+EmfgtdL1ZZEhRcUZQOAU+7v193Od9FI6gC7xAP+1ipbiBKnZiPLh3Sysi3ot9YI9Hc1QtZmaYWbwsXmYImI2288sMrzudAEhb88i/93twn/1z5NrtX7v7V0mSr0z8KJFPrf0oo0+RnU9u/CXHfh38U7DvKz+Ad4KSMudZJksAElINhNJEjxkEupmi9nqyMwBlVwQyFIJKCLlgmwoaV2997Q0YDSOjQSRS8s2pZCXb12tq88ByJwEtD1/vu3OLv5vLAohsoJLIPJVeBqJakz9hLQmg/QDWlALkuYMiGEf/l/571D77G3C1n4L5VHxP1+BMd1Hgrye/h1cbJ7GSLiN0BUKXAvqh8z8b/REBwLX+0gNAdgGQgbssASD3/5ANAK91ruPEzFk8ceE4uzJQYE9mfQQ377I1BMCq1n96utBUycWw/l+ty5J/9hAo1iEAqLuDNAS8XQKAMMnYRODmxSoADKajvfAYgKWGWszMMCO8sjxFyrQiQJ0CGu5lLOc3WMoVeDW4SRWu56DRn8Rs/wwa8RXs847gnvBj2OXfj6o3jun+m3hu4Y+wPNlC3EyRdOnEv3Xr/yVKBdf204XKoWduBygJAO0BwF0AqCMA1/6TJ4B87yPpr2FneAh+UUOQ70A9GMdKcR2T+euoinGMuQdRc3ajXuyG6wRIsxjdbAWhqCP0a2Y76Q4ebY9H851nMTPDzOJl8TJDwGy0nV9meN3JBEDebSD54R/DeeJfAe0mCu7bphz8SQHABn4k5Vft/SjrzxFdKfinwJ+llSrbvyr4l9lvzuhztpuCdiW778cQSQqSXVNtgReMoiBSIaftpRBFhQ3bhOtyNl9Q0qKQ3gAc69NH8jbV/spSmfnXBn1lQoAD7wSgMUNHudU7WmXjZVvB1a0FBwNZQUAeAiVzwdJWpOqA/A6UDwDFhaxIKHcFoO8CoOrAJQNlyWcgpx71938Yya/+Pur3b61SAG2YmGYpenGEfz/zbZxsnYbIM/husTrzr4gA8gPQxn88pQZGgCT9J/9+pQBwQ7w8+zpemzmDk1NXGN4yAcC7i9z7Swm2VQSAvLUdmAAOPABuRQCw+Z8M/jdt/rfOqWEjAoC8ASwBYHAutRceA7AsAWAIljyBSAIgxnx0g2XqY96+QZ/6gosA2uimDbT7y+jHXWR+D/1iGf20hXayiOXeJJK8h9SL0Cm3AIyoxcvWJQBkex/qVOPIzL9+VgSAzviT4z8TACVPgNFwLz6R/5fo5g30xBKivAUnKHCf+1M44H4QfbHCr3XyRbSLWb5IH3A+hHH/Xr4Yb2VfBMNJdMvh9hx2S4huGmAxM8PM4mXxMkPAbLSdX2Z43YkEAF2Xs34H8Ym/gfut34ezMImCJPu6xV9FEQGrgn9XSvxdCv51C0AKyCmYVQEvp1I5XQvBkZvMmIss5ri/yDwUharTp8CLZNlpBuF5CCqjEH51tfmf3hVkRRC6QErfi0oPyFtAlf5TAE0RJmfnqSafNppw9n9dMoC8mooERZKopvAqe6uDfvptnHpep3uA/j66dECTBvz6sCi8CEJJNNBC5EOs/1bqgUEpQAGHCAJamzLRbgXJF34D3pd+G35lxHwivkdraAKgG/cw31nCXy88gTOdc6gKT7X9WyP/V/X/w6y/lP77TAI4cJUBoC98VgJ8f+IoEwAXF2aYKBgQAHIqSRM/7f7P/JTDjwEJRPJ/9uySD5nRV8RKWQGQ5VwSwKQU4U0EAHcKyPlx01Ju/bcBthsSAMSHNaLlLS8Mfo/mjPFm7YXHGLJVfe3N17471qADlNz829EKapU6QqeGlDrZZz0sFufRiVcw5h1EV8xjKn0DGWIEGEEquujFDRSpQJCOwi9GEbpVXFk5ho6/gDRy0FYtANP+Fu8AUBRS7u+p9n/0TEQAdwCQXQBYCTAgAOhv6Quwz3scnw3/a7gOea6SCY/HZ9dJvIYmJnF/8VlU3TH4qHEpABm6zGfn0ErnUXd2Y9y5H54TqJZ/5HpLY3LVBWDrkia3c3TYc5g5ahYzM8wsXhYvMwTMRtv5ZYbXnUgAZGmC6MJLcP7D/wzvxtvD4J8Cae32z3+XMv8h3UAUqgWgcukn0oA7BXhSbk8GfRRgUyBOAXg6vL5TeEXBvl6IW8hYfl1wq0E/COBXd8hWemvl/NRdiIJqep3e9wL5PXQNOCkXtDSfxsR9zvYXKWXYZakBm/WVt8tZ/ES2JCzosSYAJBKAyICNjAJ1G0DO4Cvig0oYhEBeq0BQJwEuPVDeA/R5ZT+ApABIaSkUOUKBK4kU7jkCfPWfIXzsi+YT8T1aQxMAS71lXFy+hicbz+FK/yrG3FA6/rPkX5YADFsArm7/x2QAyf+JACADQOHzMzFIT954kUsAbjQWJQFAhQC6BaAyAKSfRrubyAFqHU1jJHMiiSDK/Os2gLwrNX9D5oFc/VEgTXLkqsTjvSYA+PtaAmDzM9JeeDaPlR5pMTPDjOqP+kWbg34yBSycFEnRk8aAiLkkoIcGenkDgRjBWH4vxpx7WZLWS1fQy5bRjhdwPn0KM/M30J3vI2mlfGLZypluYsIp2OcHtQLURAARAOT4z/X+Lpv+EREgFQFkAuhiNN+He8Un2BTRdytwRQDP9SFyF4FfRVx0UEv2w3fke04awPdCeYJ3fCSiyzcCRB54TojAqyDNY0kKbOGuCWYzS462x6M5ahYzM8wsXhYvMwTMRtv5ZYbXnUYA0L1Af/YC8r/+JwjeeA45ZdMpDqMWf+Xgnzr1saO/g4Ld/FWmnV7joN/lwF+IHCLpoYgoC0v19uTenrMreiZk4kHW7K/uqKd7Cemwm1vG+XU41RFp1JcqTWXqcvBGKgHO/lOQTd0H6N9coqACQVqHg3wVcNPfsZL9Z7E0BSQiQMv09W7mID2RpEGZBNAEAD3TstYbQJMJ+vP4ewjkhJUyPXxHEoBVBoCo0O1nym3qCpKlw0H8ud+A++Xfhl/fuSXukTQBcKM9jaNzr+Nk503MpXMYdYMNCQDuNM2EgCwF8CloZxJAuv+HToisyNFKOvj6hWfx5txF9JJYZfFLlRqKABgE/4VsMz24dVyHACgrACQ3U3BHAUsAmJ/bfmxr2AuPOdQWMzPMboWXdACVriKzvYs4G30b13svYVdxBB8c+woOjXyM2ce/nvvHmJy6hN5SH3E75ZPLVg5mywSAUG0ANRkwDPhdiEBw8M8EgOoAkPb6+NnaP8Lh+s8OwJYnX8GESTOeQz9cQp4UcJIq+wPsCPchy1LkIF8FLQ8021d34uhbza878Te919/ZYmaGsMXL4mWGgNloO7/M8LrjCICohd7f/FMEz/875FRTz0E+OfhTUM/F2gAH/1T7T+Z0qsafIjoO/CkNK80BnTTirDWo/R4Z2ZHvnUipuTpyEgqqVQTZ+6uFDf/WWQqSbwsHfliFU6vBdcj5n2TaDsv6SaItMlIHUOvBEgnAbQrp+0g1AS+sAqDAXmXmk0hZyufI+9HNCgMaT2oBTQIQmaC9APR3JSUA96ZfRyrOygQiIArkPoE3XFaTABkH+iB1AC2kAnAFRIVKAaSBIJIc2b6HIX71n8N79G9tiftK2UobON+8jO9MP4uJ/iS6eRs1j+r4da3/sAxAtgNUwb+u/afMPRMAHptxV9wKulmE2d4cvnHuhzi7cE26+iuvRuZd2LxPdgCgdSnr79A8oXlR9oAgsUZJAVAmAKidNxsAEimVUFvBfGAsyO8VxcAD4KZpeYsSAMZFkL34+kJ/qwAwOJfaC48BWGqoxcwMs/XwyvIE3aSFwk2QoIs46yJxukiKLpKsh060gmvNlzDTOgckLsbEIWT7W2hMrHAHgLhDrDddG7eunF0SAESgyxIAaQAo1QADA0AV8A+y/wFdjH183v8tXGz+EAdq78eDwacReiP8W0nG38ym0cIUCmbOXfgihIcq6sVeVL2xLY2J2czZ3Gh7PG4Op/Ioi5kZZhYvi5cZAmaj7fwyw+v/Z+9NoCy5zjLB78b2ltxr01IqS5ZkI9kytts2a2OWZoBpFjfMwAG6ge5z6KZNN93D9MKYhmkOp890D6fpZpptGAND05gxNqLBtoxBtiVbthaXVNp3qaRaszIr97fFfud8/73xMvJlZmVGVamUkiJ0Si/zZcR7EX/ciLj/93//93Ht14INoOjxAFj70u+h/dF/K/R4LWr+pco/k/sLJf/SFmDtkQcU8SPFXgENVr0HiJlMMdlXWqjcXDKbHClW9G1SV44wE//iHwsvBAEazRZUqwHHD+Cy2m8TUH6X1h400QW2F4h+INsBtrAZLCr3OavrscEFuL8UAuTPVrF/uC8CAmRAQiZAKvsh85oyqMBjKpwAuGGhhcCfxadeQ3N/ioUxZ8+5BMKyE9jzX7xHIIC70yDpIQWxE5lL5g4G3/rTCP6Hf7ZnWABpluHR1afx0bOfFLcnamY1PEP5ZweGUfi3NoCuQmBFAJm0ixjgFgDASrKGF7sv4c7nH8bLS7PwXWed+r8bAKBE9d+uBYCx5GmkgKF0eqQcAuZcXDD55znbAQDIFUtc2yT/ZCnULQC7v5nWD57dx6pYs47Z7mIWJl1000Vhlq24J9DBOTi5jwl1Da5R7xBKUk7UWmfIdIIcKQgMUCeA+gG9aBmrySmEaQe9dBln/UeweqonDgBkABjewB4HAJjsE20WBgBtAKkJwBaAwvLPtAAUIoBOw4Hne5hIDyLNU/jZODK/h7Z7ADPqzei4Z3DIfRuOOO+F5zWFukVEdJCuoavOIUp6EuOZ5hHsd2+QB+rrfamvx+pnuI5ZtZjV8arjVS0C1daux1e1eL1WAADu59LpZzD5n/9H6NWOqexfKPlnUs+EVxgA7MG32RDfCyOoKIFqplAtqis70GmGQbheHS9mQzI3YrLuaPNaypeY+NMCbz1fNkm0EOE9F81mC05jEgi40VjpxNjP4dvM7XOFMM/QZJVDCscaqdYIOOewZvKiAWDdnwwCYHZkAxDAt1IyDSJoCgmO6gJIUsqGc8OcUA7bE5hdpqL2r9suNOMWjswF6WZQ6B/wMyLrDCCJ6LorANkCiqKJcYb06jfD/bu/CfeGr3nVCinrfFiNTtjDsZUn8fH5O8TVwYMuCQAW1X9b+bd6ANQGKAAAoxXA3n8XrvKEAXCmN4cH5h/BI2ePY76zshEAsEyAQkiaw07GhTBFbHwp/se2iUL8z46QsgbARQMAxbC8wLReGAAy/DayQrh/LLDVAECFe2n94KkQLLtqHbMqMSMqbfrJxLdTa6Gvn3DuQaIjHFK3YMo9LB72vqWfFer55lvMneCl+F7cefY/onM2RLxGBkD2qt2gd3v0PA6XiT+r/67p8y8AAFb8RQCw6QobwBNAwPb/BwfxrcG/xoRzjbgmdOIFLKsXkOYJlp2XJfmfdo+goSY2PMTLbAhuQ5YAxQDb3vRud/k1uV59PVY/bXXMqsWsjlcdr2oRqLZ2Pb6qxeu1AADQuz2JI+T/93ej8fCDSKnaz4S+6PkfrfwzieXSpOI+FfiZDZHir6DCCA5CqHYGNCwV2+bTYZRDR1tXRJ1EIfdIdbfMgGy9al+o9ZsWzPXFiV2otoNmqw0nmJQ5i/I95LpcZTfr6z6r7dZhoPwhOSnfW/u0b/gyrlfoA3A/Eg2Vh4Z9kCZQHpkILHL4UOQ1iBMAxQZzZHEiNHIKGeaTvgE5RkCAYSsAv5TtBEUrgGgIaKDFZDmFSihaR0G7DL0f+A9of/3fgxe0qg/Ky7CFSW+NeMPZzjyOrjyGTyzdiZZyBFyRyn9J/K+w/Sv6/wtWAJkBvsP1KQLtSRsA5+LPr5zAnafuw6mlBXTCPrwyA0AcG833k/7PxSgk2BYAvmEBgKH1nz3mAgAogAHBaKoyADjkd1HTG3UB4NzX5RzbdWoAoMoYrB88VaJl1q1jVi1mW8WLVf+l/GU8n/01etkSWnpabixe3oSTB/DzMYx5+3DQfyummtfg2OAjOHrmz9A9N0DcSREPUqtoX21fruzaWpJ/3pQc34AAfJiy2l9oALDiLwBASQBw3N+Hb/A/iEPe2+EYNZ/hwrgt6xPoZgvCnJh2rsMkgQJFiuDmO+dqMouWM4XAbV/ZQ7+C31Zfj9WDXcesWszqeNXxqhaBamvX46tavGQeply0lT+kmlf/hFd4C62x9IXfwszvfwjJGK32ZKeBJoX82ENvBf58BR2YpF9o/ay60hLQpGGASuC6PbN+aTqQ+ZNw8y4G/RQ63JjEb1X9z2zyv1Xi7yUKGb3lU2fYKi/723aEadgIAmMXyDf9hhEGLBZ+dZ//Y3JOLQIjQhDFTDwzuHQpKIEM/DHKHDQ94zc3BCC2AgyEbUCng8ismybI4hR5SVTQ931oV0GPbwYBNgAA3N9whAVA5gPlksiSyHM4UYrBbe9H84f+L3j7rn+FB8jWH18AAIzLU4sv4Csrj+Cza1/ClNtAm65Q7CBxSPc3rwQExBGAwIDt/TfvU/nfOAD4KkDgNBDlIR47/xw+8eI96PdDJFkqzlRD9f9LBACEGWDZJQTArgQAUE7+XdetAYAqo7Z+8FSJllm3jlm1mO0Ur9nkSTwffg6r+WkkaV9u7lS0JZ09Sjpo5wfhTGksLS2iNxcK/X+vWwAyQryRGwbAug0g2XJsB/Cs9R8V/52AdjxkAhgGAJP5rJdh0r8aNzW+Ddf478BEsB+O8kyir806eZ5hJTmLrj4HlTWwzz+Clj9p8NoSGLAQH8eMd0TcAV6Py07j6/V4zJd6THXMqkWwjlcdr2oRqLZ2Pb6qxeu1AACsHD+KyV/7O8gGETQF8wrRP1b2NyT/7At0gAYnBzb5Vwqaz3ovheP3pPo9XJjkSGO/QqrGpNKe9DvQpVYAWZeyAGQApKbqv1Xi76b8Hmr+aaiE1P2tz4NoE1LDqOUDzjicwJNixhCRaLZEOBDch4KuL+4ApO67CLVGQ+dG6nlUB8B+pTABChCAYoJC0x9AE1Rgr3+SIht1E6AcgW/mNaxRCxAg4MR6MWRLFoBoDxi7QAIAivoDxC6iDPlYA8lP/imaN3/Dq9pCmekM9809jKMrj+KR/hMYd300WckXBoDRASgDAEMBwKEuAPUBNgIA/bSHB889jdufvVvGjdWVFkFtCXNqhAdF/Z/tFuXqv8V4ZFxpJQKAxTgTfMe+TwDAyDZoJGJLWUEDYBcMALaaUARQ5tcEOVwHrufKXFv0tmoNgN3fTOsHz+5jVaxZx2z3MaOgCxX8fTdAnBlRmK0Xc+MR9NOixaxwd9PzmB88h4fTP8b52Xn0FyJhAGR73AKwuDOy8i8MgKINgEC/58Cz4n+bGACBixnvMA5kt2CgltHFecTumtyGp7zDOKRvRRsH4CofDXcMLUyjpffDd1uI8z6yLKH8C5p+W0CCYumlS2i5Uxve2/1Z3Ntr1tdj9fNTx6xazOp41fGqFoFqa9fjq1q8uPZeZgAkvRXkf/AT8I/dg7RB+zyr+M+sjUx6PpobZbV/UgMt7V80AHKo6Rwqz+CEkUneHSMEmKkWHB3Jq5LOe6MFkHS6hnZvk3gduUYssEj++Vok2EXClskH7hz8IcHArEtdQs934bBtk9IADQ2lx8AaAwv+Ir5XCAJKds4DZrbtiuKeURwgY4CJeNHVTfo/2wnYFkARwRxJnq4L+u2wlx4DyDZLHqfjGCCAonDcl7TIXskoYCuA/W7uGsEPN4NKNXLtwg1jrHzf/46pb/3HUF5jEwtz52Bd+hrc2yRL8JnZL+DYyuM4FZ9G22UPP+381pX/BQAQ4T8LBlgGAOn/wgoQAMCV6j8tos8N5nF09il86rn7pPff5VkgzkIAgPiLOGuZ/TcOAPzPvlESk9wEABTAkdUFoLMA235pAViwCzhnLwQAxV3CftGGFpRRAMC4PJr2DjsG2fsvFolsb3DJUHHh+y5c/uM8uwYAdj8A6wfP7mNVrFnHbPuY9aIVeB57jQJH3qEhAAAgAElEQVSkaYqG3xRl/7VwAZkfopXtx0RjH7I8w1J8GuecRzAfPovUGeAA3oob1DcLXYkXfdOfQMNro6+XcMfiL2D29CkMlmIjAFgCxKufwVd+C7lB0d1HGABE8tkCQDAAhv5PBgB1AIT6bwABL1CCrL/d/268Kf9GY8PCSr9F/wmmdMdOYik+gbe5H5AbbAdzCN1FxOkATtbETOMaTOFN8Ng7J0iunQBQKDDqoBXQTeD1JQxYX4/Vx3Mds2oxq+NVx6taBKqtXY+vavHaywAArXi79/wu2n/6H6DTvoj1CXWf1H8Wq/mPAn7kcJvMTV6N4B+Algs1k4oGgFobQMWJiN/lbHeQPIiWfCyYuHB1iIwlbIoBZxnScAD0M+gkR56ZbKqo/A+BAKFpW9p7OeykApBZwNfyQhChUKazgMKGv5PKb/M09p+zwCEgBHUJuD6BALYP5BHgtoBsgMTx4Euyb5T8yWaU4g+F+8R9gKJzGlnOBHYXWgJ2h7j7rHrL/hAE8F0BAsQVQFwAqDOQm5/FWYDACjUONBzpV3fghAkGt34NGj/+h3AnDr0qWlOsnodphD8580k8uvYU+qmx/2sw4bUAgAyb0u8BY8/En10aw5+5PotFDREBfHjxSTw0+zS+cuo5AQAo7jek/wsBw1j/DUGAqgBAcR7IDsgUNC0XRcORYECGNM2GLA62t4qzVbkNZBQA4O/Ejjjft8NAxP8IQHkePM+R5N/3+TMBgLoFoNKdtH7wVAqXrFzH7MIxoyJ9mkeIdSj9QD7vVLmDVMVYjk9h0XseoVpC05lEkEwBmYNE95DkAyzEL0jFf0ofgaNd5DFBYwerjTNYm+0NLQALZLv62bsyW4gFoDwMrQgg6XMCAhgAwBfqP5N/ugAoIwIoIICHd/gfwLvaPzhkw23cY4VUx1hMXkQD02g4Y2h6E9YNgW4AHcSqA50qOGlDbohkYDS8MREUfD0u9fVY/azWMasWszpedbyqRaDa2vX4qhYvmYftUQ2A/pnH4f63fwrnpaeM5V8h/EfqP9np/J0AANsCLAig2B4gPfca6iDV/z2oJIFa7RnrNNrjkd6uA+icz/QIed5YDxoTZvb4M4mLYqSDCFmUQVsFfiOeZxJ50QcoL5Lw8+8EKuwr/14k/bs9NdyWCT+zcPmZIIOGIiNga43CLT9ZuWQCMINnAcSAARIb+egLf5CTaeRSuWZebyjsmhoBBFj4OQUIQEeAAgTgR1MokVx1igRSEDDwMPjgJzFx4/tMGK6Q3bQUjqAQpTFWBmv42PwdeKb7vIgTSs+/UP+Lfn8DABTif+Z9YwsoDA2K/5EBoDzJWRRcfOHsAzg2+yyenzsLj/NRxocxG6r/G/q/Cbep/Q+dtnZgAEh8LXhkfjZjjWBGluUCAPCVCf8mBkBR6R8lo5QBAH4/wRqeX7IefBee68L3XAEDxAGgFgHc7dVq1qsfPNXiVcdsd/EifT/MO1hKTmLMncSkdw1i0MeUVDEXvm7BE69ZLutX/SBbwfOdL+CFtbvQ0jNwdICOPodl5ww6swNEqwmSvhVy2d2uvCprCQDAin9ZA0BuUBjp/zcCgCIC2CQDwMVUeB2mvSN4a+M7JcFP8ghpowuEPtxoHIemj8gxEWRJ8ljaAQKXSjZvzKW+h1U/73XMqsWsjlcdr2oRqLZ2Pb6qxUvmYXsQAIjDLtK//D/gf/6PoLPQVPgl8WfSz4b1UvWfGV3gYpj8TwJqhm0AnrEA7MfA6kCSV03rO7HXY0V9hLZfJP/FK4ulaYY8jpGGEbIkho6tHWARZimGF7ZuNuNjlZXvOWwVMAk8k63dLSy9E6kosQsJAhAMYBU4VUKx381CoMOldgA/jm0RuWFTatq8jVoEbvGBXL9YXOk6MBoL2vfWNQ7YBkCQoWABuCzY5KBeQA4Pbj/Eyvf9PGa+41+IqOGVBgA6UQ+z3Xn82cJncHzwMtq08SNZxIIAkuCz0k8AoLD/KwkAkglA+r/nkI1r1P/TPMOnXv4iHp97AedX18CwcO6dZ3RA2Oi+aHr/h+R/E04LABQq/0WSP+z/Z+9/iT0i6+Wmws/EP0vtqwUBNlD/Ocy2IqZaAMA4/tEC0lhok2VCTQoCAPznUBeDY5UAQd0CsJvLzKxTP3h2H6tizTpmm2NWXMy8UZYvbI0c/WwRs9ljWIsW4bQyqNwo1gd6HJP6Okz5V8MBbUqa8FVTKOqd8DyO97+Mpd5JLGUvYiE/jS4BgLUE6YBPqt0+mKqf38uxRWEBKLT/QgTQAgKF6r9j2wBED0AsAR0R8bsVfxuuG+BM9hA6ag7X5u/BDc43Ybw5g0C14Env394+/ssRw91+Rn097jZS6+vVMasWszpedbyqRaDa2vX4qhavvQoADJ6+E+5HfwFq/jg0vdqYZBXUfwIAZeo/5wUEB5jNTQFqH8WCmcEYfQCsRtCDVPrZ2esvKRD71JkJJt56VV0SLcOyFBZAsWQONKuuSSKtATl7sKPEVPrLAIDILtmKPbdl0rV71v3GEycGABZQKP5CIECk/83+77Sw6p9TZI7V/xEAoDho5wJMAAIAmjR24g8ZFRLWQQBRmWLhSbQHSq0A3GWyANgGkDtw+jHCm98O/6f/Gn5zbKddvmx/LxgAi4NlvLhyEp9a/hxOR6cw7bXYBWI6RgiQ2J8DYQQYFoAk/U7BELAOAIptA01puV2J13D7c3fh2cUTSBK6aHGurpARoOH5Lp2aCwEAFP8rEv3C+k/G5ggAUARFU+PBtuwmcSbfvYH2LxtfGADgFUAmK4EMJzBOWmQ4SLsxrwcGp2CJ1ADA7sdj/eDZfaxqAGD7WGV5iiQLoXOFtfA8ci8WmrtWqaC3aR4jyvrInQRxGiFyVhDpNfnAIJ3BQvwckrwnvvUHvLdgyrsGUdbDy52v4Kx+GIu9c+ieC5F0UiRhdsUQ2eqjw2xRBgB4syJcWzACTMJP6r9xACgYABQEPNJ4D769/XPopyuIskjEgftYRIg1I6Ci6H2boeFMYBpvwrh3QN6/Ugj1xcbjldyuvodVj24ds2oxq+NVx6taBKqtXY+vavGSecMeYwCEnUXoP/938O/9KHKWnqVE6wBNW/2nFgA9141/mxGs4zoTGmpGQREoYBZDNwDfgV4OBQAw+ZExhyMFXgvVv1QuJQCQeiYpK5TZ6WlfJPrSg52YSm+PzIAMSRwDaWIq/TJhMdX+4e/VT8f6FrY2IRXZok7BbFyYC2wJuDC6wN5/Jqbs/ScQUDgeUKyvSFJFQJAhKInDlXdZkn8CAdwFMgiYQLqutESQEaDdwIAA1AMQtoOG8g3rwIgGmliv/i93Yt+b330p0ai0bQEAnO7O4tjiU/hy5ygWknlMec1h0k8AYF0I0CT8QzcACwIMLQAtAEAxxaVwBR97+vN4fumkKbYznOyE4BDblPyb9oDhMhT5g6j/Dyv9hWZ34QBgfQNkTkqtCWoMiBkEQZ0caZYJE0DGIscy57QUpiwBAHKuyLpgXk+dArJhbPVf5tC2kOa5pP1zvfI4qxkAlQZc/eCpFC6TsPLmIWKiF1K1r/65r/UtlgZn5EL1vQD9dA0L+jmxsDvUuEEOjXR1ue/YhNWAuObOw5/nomfxSOf/w6new2IDyDaBWye+C4vuCzh5/mn05yPEvdeKBWAuyKS0APBBz74lXxkLwKL3X/r/Lf3fWgC2shlE4Sra3n74ziRSv4PbGj+AGxt/U0hZfED0ww58P8Ccfhyd9DzGcRWuC94Ft+zN+1ofTBX2v74eKwTLrlrHrFrM6njV8aoWgWpr1+OrWrxkHraHAADOaeLHPgH1J/8WztJp5KSbi92fTf75Wqj+l/v+mfyz+s/kv7ACJCjgudCLA+i+FcorhcfTDemnLtySnDhYT/y53kjyL5umljEgyRgTMAoFxkijBGkcrlvz2USw8IavflZKW5TyR37ecIlJtd+ZCSBAgKi9AW5G1XirByA9+cw4L6wtQD0A05au4GScj7H/gklvCjQonOgYRwCrBaC8HKI/QAFF+HC7fax8789i39/+pUsKQ5WNCwDg+bWXcc+5o3hi8AzW8hVMeo3N6v9DO0DS/Q0IYJT/iTMVDAA6BzTRTfo42ZnFp56/FydWZqV1QHr/af1XEtRmIYnCgBuS/wJksadsOwCAwTa6C1YEkg6QFpCSRF/nyNgOQNG/AhSwegDSOVC4D4iGgWvmzmQ7CAPG0P9FTFuAAQVXWjsKtMlGmVhAzQDY/ZCrHzy7j1WxZh2zrWPGvn9xq7EqrGQFnE0fhXJo20H6WYBMJ4iCRfhuE3E+QC9ZgpsHOODfJK0AKvXRDVdwNj6Gxeg40jjB8vhxLJ1dwWApQtKlBeDer3jzRk6F0kL0j+IkTskCUAQAixYAcQFQcAMP4+kh3OR9C65tvw2BnhYrmJdwN1bz05h2r0OYdTDTOgyvN42pxtUYdw7CQ4Bufh4eGgjUGHynCZd+PG+Qpb4eq5/oOmbVYlbHq45XtQhUW7seX9XitZcAACY3UXcR6V/8n2h+8Q+Qi9WfSfiNAGBh+Wd6+03TtoKaxsbkX0AAtgz4AIXrzneAtcgkraWiuUpYyTbxcqLGhl5+lVoZ9SK/Tmm7ty7OtiHKtgKr6dWeJIiiWCq1OulLclhFuO9CZ89TGTL2QhQggHjc7Q4EkM+V1m5qDJhdEn0ALvw8Vu8vgCUQBGAln8KAtMOTxNZWnVXQXAcAhAGRQUCAmFVp6gAMkL7lFuCffBFBoyS4WH2oVt7iyeXn8Vdn7sGJ5CQG6GLcCzYBAEIiETaAEf4rRADFiUGSaKMB0HLHcKo7i4fmH8dDZ17AQm91SwBAkn8m2yPtAEOWxRYAwHYtAAISbOEYweSfQIAxfDBigMNujjIAwL5+ujja6r5HQIAAGUEAEQIsnX+5ENaBgBoAqDDc6gdPhWDZVeuYbQMA5Bl68SqSnOI3CaJBisnmfjSbDaylsziTPY4EfTT0JPapm0S4rhOdR0/NYzk6hVPhUXhZQ9Bptgy4KRPaKSyPHcfaKSMASAtA0of2MuVdGA5k+wkAUNIAsI4A0gIQGBcAX342DgCNoIWvb3wQQTaGFX0SXZwXocRD6u2Y8g7DhY8cCaJkgI5zFv14BZkXSiyv9m4VdgBBGLZaeCpA079yvWvVr6LLt0V9PVaPZR2zajGr41XHq1oEqq1dj69q8dprAED65KeRf/Tn4CzOQwsAYKv/Yvlnq/8U92P1n5Rmiv2J4J+t/JeTf2n2tgDAaigJsPRQM7mnkr9dNiX/Sbn/f6RNwE+A5AJFAYIBxQczQQ7ZzqkR8TUZSI/45WgPkJYHLhVAANfNkTIBJDXfHmIhCChaAPzMHRgF7oikXZ4k0oaZs6GcbQDcXmkBANiqoNIMOmZvfYTFf3U/9h++pfoAvYgthEmSxji2/CQ+Mfc5dNJVaJWgRaV7a/9nnCNN4k+ZCVb/CwBg6ARQcgBouW0cXzuJL88+hCfPncLKoLstAMBq+6geQAEAFJT+stCfAACW6k/QQdoKinYAKwJYDoPQ/kus30IvrGAISC7vOGLpx7mzJPri6sBWECOivd5WIlQQ8/FF/3/NAKg26uoHT7V4yYOnbgHYMWj0rO8lq+g786CyP6lVbtZGU02ZxJjprG6jocaG1er56Hk8tPQRjKtrJOFdDk/gdHIUA6+HtbN9xAQAehRpuXK2LDse6BYrGAtAGNs/sf8rgAAqmNoWgIYH9vybdgBlAABvHO/Gj+Ka5lvR9KbhgLQvPrQvJPinsZqdxWJ0ClPqMNre1JABsJdBkouJ63bb1Ndj9WjWMasWszpedbyqRaDa2vX4qhavvQIA0OIs6S4h/NR/wvhnfxtZi9X7kep/0xVbOentZ1IzoYEZDaftiyaAMAX42mTJkwyAFkCK/vk1EQLcGgBQcEJWpRVUtFH4D2UhwO3C6nASxTLsLqyBRXdATOIRh5F4uRtQIDPAREmQz1SPKbS3/ZxlCAJw38QmcGfFQVL+qQmwaWHyvwNbwaVFHCdkTPRL+5qnKZQfGOs/CyAoLxPGKlkAWe7B7/Zx/id+E4e+4ceuiNYSq+Nrgy4eWHkEf77w11B5Dl9pBGwdFeE/VvrZIVJQ/i0AUOgADIUAjfI/HQDIAnh66Tg+f/oBnFw6j14cghoBhf0fWwAKuz9h747qKtjftwMA5H1W/G0VvgCKCBQ4Za2K4uRtMTS2AgDE9tEq+xdJviUXrw+DUv+//K0GAKrdSOsHT7V41QDA7uOVZan0XXGMsR1gLT+PUK8i1RGitIcu5tDPFzCGg3hz8H403XEM0lWcGzyF+cFziPIOlp0TmOseFwvAuJMi7qd7XgF/CADQroQPfPta6AFI0i8CgKT+O/B8BbfpSuLeOHcVAvZ7NVwE7RamgyM4ENyM/bgZbX96W+YDK/9c+Epale829jRLYvejaOc163vYzjEaXaOOWbWY1fGq41UtAtXWrsdXtXjtFQCAhY70mbuA//pBqKVF5KTvs/rfsr3/TO6pts7qf9OFmlDAvlx6/tkWiJZnpN2FGUAwwNr5xjHUuQVkPSP2p7wAym0D2kPOpC71TV90nAKJg4y+9hGF/ZjQrwv7lRNe+SCf65teeAgIYDQDLmYRUIDJPlsI2AZBhwEuWQKdxkLPZzLoiHPBetZnO/ulN196+XfTDsC8lPRvqvqrHJotlaSQZ2ydNGr/RZLITJn/uQVdoDg4rpKuW0gLABAERgsgJMBhhACVa9sAlA9vtYfe+/9njP3o772i8ykr8Shzt7nOAu5bOYZPLn8ObTZ2Div96wCA760L/5EBUKj/G+o//2YSf8Yg1gmOnnsKdxz/MqI4Rs5zwjFJDQBz2MKPYO//lu4PJQ2ADRaAtjWlAABGx9BWAIAYRGxlLVnSAJBe/7KwX/HBsu3It9QAwMVcuuvb1A+e6vGrY7a7mJGKvhLOwfcVxt39cFRghDyoaSs8IXqEZngp+jKe6X8Gb298ANe33wtHeUITImjwpcFv4Nkz96I3Fwr9XxwA9rgFngAAVql0gwWgbwQB/cCB03SNlYm0AJAB4GLcP4BvdH8GV7dulhh0B1309RK6OItV/yTSQY4p5zpxSJh2jsDz3jh9/hcacfX1uLvrsbxWHbNqMavjVcerWgSqrV2Pr2rx2isAQNJbQv+O/4Txv/pNZK1gY/W/TP1n9Z+Jqdj9AYoJPyv+0i7A5N8FGhSXZkU7A+bXkK9ERpXe9eE0x5DrQBwAmKf5VP0XaoALpEYHgMmwJPwpt0vEdg9pat4rfNiGRXRWw21STscC9muXPNx3OhsUEjR2f6VyrnwPk/5SpV4E33KAVnO2+h7rVJoZYxK7NVXoYujQKvJv88Wm+s9MVUSmNqzF/nDhwg8TfQsGMLNl20Cx0PavcD3gpxEMoCUggReyEAgi+GRvZlAR1wVUP0X+5puQ/NMvoNUe3yksF/33ghbPHvlTq2dx78ox/OXyXZh0G2iSzm9MI6ziv2UAsP/fJv8iLSHCf4UQIAtKATzloZ/2cf/Zx/HJF760bvdoTwfZtEMAQMbTiLPCdsl/Sf2f40by95LWhFD2OaZGdABk/m+HKYMlw0eGkckJior/diDBBgCgLABYDMWaAVBtDNYPnmrxkgdP3QJQKWi8QVOkbjWZR+YkSNFHigiZjpFmMVIdYjk8g9n+E5j0rkIrP4Ao6aATzaM/fh6d5T765wkAZEhfQxaAw+p/IQZIGldhAdikFSABADoBEMV2cZXzNoynB+EqH9pPEahJ7PNuEGaEp9oY14fQdCeQpBEUBV748KqX+nq8iDFQ38OqBa2OVx2vahGotnY9vqrFay8AAKz+JyeOAb//D+CcO2ur/wpoMqm3wn9S+WeVn8m/htpPRiATVlb7XcMAYCJDkTlmN0kKdPrQCz3kCan2FGZrwRkfh5Y+eB85kz5S97ULlTWQJSNlUXFFszZ5DBSzvGxgAsxEWxr6E0N9l7zaJNcFRjCatG04M2LZZrItAQFIrbfFHGEESFJn/iZL8fcS9X7LM02gQBT5jUDc1ktuAAPZ6cICYGRlARxKsvZi8Vf6zA0ggMluNXUALABAIUB4WlwK+C9LPSnYrPyLL2Hm6hurD9JdblGo/9Ou75mlF3H/yjHcvXYfpt0mmqzkW8E/Iy/BJN+CAEMAoOwC4EjLQ+A0BABYCJdw/5nH8ZkXHxCAgAm7iDza7g1aLlqd/c0AQEkQUCr6hc0kAYByRwb/ZgEAWU/Anc22kqYAyFNCHS/DBhi2DhR21u72LIEhACDAgbX/KyX/Mv5qF4Bdjro6md19oEpr1g/rrcNGBK87WEHiraGp96EVjMvDwHd8eY3SSCr7cdrHC+nncDp5SJLZKX0djjS+Blc3b0GaR3hi9VN4auUOpHqAYHwM3YUIg0XjAJDGe1sAUG6q0HDFwsSx1n/W03TY/+9Kwk/xP2kBIADQ8PBNzX+GI9574boKcTbAWrSIlfyUuAAc1G/DpDoszIIj/nvk3reazKGPBXhoY1pdh8C39MGLGtWv3Y3q67H6uatjVi1mdbzqeFWLQLW16/FVLV5c+9W2AcziAdbu+n8wefsvISOVvOj9b5D+v1H4T03kwD4F1fYMAMA2AQEGxNPMVKFp+dcbAJ0YWRQjG0TIKQFAyv/UAaA9AUc7cDNXeq6RtiVorPwrVsZdY403VEnne6TYF8J7RYit7z2p+lL1lv7+DHnEajwV+imql0FLX7yt4tokf6uztAEIsIl+wfA07IOdLf/MgeTQIfdhu/XL5Wmq+zPR36gLIMn/6HcSVCh/JoGGYpF82DetAWQpsGPD52enUJFGpj14ucbyT34E+9/+7a+4DkCYRbjn3IM4tvoYng6fw7gboOm6pv9fFP83AwCF8B9fC/V/AgBNp0UEBk8sP4sHzz6No6efFfE/ScyLlglJ2pn+lyr/5fDvAgCQtgALDAxBgm1O4bYAQJnUISr/G1keRX//pvFXtwBUv3GWt6gfPNXjV8dsY8zCpCcV/SQfwCOaCmCglozFn+9gTO8HhVgGSRerOIt+Po+D6lbsd25GjgxL6Qs4FT6Etf48xrwDaDv7MebsQ08v4snoU1iZW0O4FIsAYE5ktkw7q376rsAWWgQAReyQdj8EAij261nKf7n/3zoAeE0P3+L+a8x4RzDmTcNzGoiz2DwXdYp5PIPl9ARyN0Yap/D1GGa8N2HaeZPQrCK1Cp0rtN0puCqALyyVC4kHXoEwXKGvqK/H6oGuY1YtZnW86nhVi0C1tevxVS1eewEAiBZOIvnw30fz+KPIKehHAGCr6j9b/w4mwLhvqP9l+r/nSbKpuwmwEhqLujhG2ovIjAeYz8YaXmsC3r5DcL0mFPv8Ux957kvPOlvdHSb/ngEANtDydxvWQugPGooJc5Iip64A2woiAxJo/iwV+oJiT6P3LfQDrL1gUaOXCvxuF7IemKBvCRoU2aiyyb8oEG7+ZDkWMgXscgEAgFoCIi3PhJjfKwBKKtoEQwAgTNH5/v8NU9/+L19xAKCfDXDHmbvx2NpTmI3PouX6aLqOOEeK6j8r/6z6WzCAP28EABy4Ygvooek2Bfe4b+4Yjs0+i6fmTiHYAgBQ1EAoAIDRU2VDPtr7L2r/dt0yACAtKwQE7L/Rk3NZAYBtWAA1A2C3F1vNAKgQqfVV64f1xrBRuZTqoUkWoRutoB1MouE1EaV9sbPrB7PiX5+pBI18Uij+WR4j0QNkOoGTBQjUOHKdIIx7GMRdnOrejyX9MrJGhs5sH9FagqSXbaQdXdTZuwIbKQsA8GbLhz9fCfJb8b/1VwWfTICG0QYIetM41LoZE8Eh5E6KhjOBfe71mMlvxJi3v2DayUOI7RNJFps+L9d41Bbvp2kCx3EReESAX/9LfT1WP8d1zKrFrI5XHa9qEai2dj2+qsXr1QQAjHWZxspXbsfE7/1j5MOKPsuzRfXfhbYVfnVAQ+0zSv9i+0ceN1sDfAeKiWpnAN0zNPU8jpB2Y+TU02OSxaq0WAD68NvTCKZm4ARj0PBEu07qLVLp3wbsp7YAqw+SLJGuv00yLkm6TaZFS8BqB/C7s1xcADQ1BQZMrmVHhTWA1H5vQbu3yX+RwEuLAD85o7q+s1EfYJtTrikmSMX+bZeiBYAtATZQG9blPopvoU1srRZAgRWUBAO161kWhNUgUCzU8NitNWDiwB0kiL/h+xD83T94RYtPnEd3kx7+9Oxn8NTas2IB2PRcSdpJGCkAABH5EwCgBAhYFwBXEQBw4CkfgdtAmme468z9eOTc8zi+OHfRAACp/2X7v20BAHseqP6/YX37/o4AgNUDIBOjvGxiAHDYlTQAytoANQBQ4V5aP3gqBMuuWsds65iR+k5K//n4RYTZGlK3h+n0Rky2Z5DmMRYHZ3HOfRjL/vNwch9R2kGWZph0roUOHYTZKrrJHJJsgCzU0M0UMVL0zoWI1lIkg3UF1+pn7QpuoWBaANj3V3IAkMTfd0TxX8QARQCQvzu4KvgqHEhuwXz2FKYaV2N/cCPa8WEk7hr6wRyifoK2M40J72q09Azazgx8twnptnLcPS+M+EpGv74eq0e3jlm1mNXxquNVLQLV1q7HV7V4vdoAgM4S9H/3R9F88C7kYyPV/8CBZqLf9KAaDtS1mfT6C/XfJv6S/KcJ0AmNAJ7V6YtXOpJ7y8IcVqrvSjzpmfEH45NoHDwINT4udPVtE3+CFBTGo6sAAQCjtGaSfCa9o4sFNcz3KiBhtm/LvPwbAQLuD1kJoUJOxwHRFjAAgfws7QOmnQBkLxaigAUl36q/7QgEEEToc/sLjQkGiUlmItoIBggoLdqAFsOF+zCiL0BXAa08KO4zv8vaBIoTgG0lUKGG00uQ3vrVyH/qM2g0x6oP1F1uEaecI6/g43OfxvO948iyGA1PISiq/UMLQMcwAYZJPyv+RiDQc26j7fsAACAASURBVFz55ygXvvIRZyk+e/pePDb3Ak4uL140AMBD2AAC2KEh9n9biEduAgAIrBQ9+zKcRjQALI6keCDbEVcLF4BRh4ARd4AaANjlgJObaC1oVyFaZtU6ZiP32kK8Q+jqubGnUUoYAQMsI1exVPeJWDfzKTTVtNygqPK/kp3E2egxdNJz2O/ejOsa74XvNMTO7v7+h/HM3D3ozYdIaAH4mnEAMHT/DQ4AbAlgsl+wABoufFH/d+A0HBzATbgmfyccN4BWMbIgRKQ68hx1PRctZxIT+jBa6QGx7xl3rhKEF7mLht+SeL5Rl/p6rH7mX7GYWeom/bH5HI+iEEl/FXF/FYPVcwhXZzFYXUCehrLTHO/NyQNoTF6N8en98MYOojE2jUazDX6G+DfbVtTqR3n5tnjF4nX5dnFPfVIdr2qno45XtXjJPEy5aEv/tmmVu5LL0osPYepXvwcZ+9Bp9ddiVb9U/W94UG0XmM6hZhyowINkaW1W/pmwplDdPvSAiaoRZsvCEMmqTWSZYMWsShfJP5vAmWg70gbQPnQV1OSMaTvYbmHC1R6zAICIBQB0Dhoz2gEbFuYBua188w9F9ZxJM60GhZ5gRfoS26vft0x97ivBDCFGlOXlCQpwe7YURGIPaD661Eaw3b6TdTAYSeo3rGvQASWIBJfNjAHRAyi3H1AAUIARU17OOWeipiEBAC4EAGiR51sQg8QKFqIiBVx1DfofvAOTB468YsOsG/VxtjuH2xc+gxODk6DEMyv97BgZVvsdAwhwKBUAAF9F/V/eo/q/J8xQMlVWow4++eIX8eziSayFAxSlIp5e86imeJ99xhYSC8UR7sIBQAAAW34SmQjRFFhvAxgGiwAAAZdijMhXG0eAsuXftgBAWeivTP03h7DBHrAGACoM0frBUyFYdtU6ZhtjxmS9Ey0IJd0l8ui10HInTGVa8YZl1OqLnvb1ra0dIBOFrIujC3+I44Mv4oC6VajwLzp3Y3F+Ab3zIdJeZiwA93j/v1gAigCgkmo/1VsKS8B1BwArACiAgILf9DEd34R9zg3Y59+A6eAaedb28yVkzR5CrCFKusjogQsP+5zr0UoO4sDY9Wh47Ve8L636FXJlt6ivx+rxvuwxY9WGc6goRNhZwuyLj6J76ijU4AwcsKeSVkZmosKknirVxbXMa8bYfnL+pZFzEjFxA9pHvg7X3ngr/NYUvMAIXL5a1/9lj1f1U/aa2qKOV7XTVcerWry49qsKAHziQ5j+s99COtkaCv4Nlf9tj7+zLwOmjdifEjcAI/anvByqx+SfffXO0CotHfSQrplWgGHlP1VQ7O3nvY/3x5jWyXSv89GcmYE/sw+63d7+vug0jNigVP2ZmRGs4D6XWABM/vl3+Zotyu5sUxCQxTAVENNBgIl9Ar1SWMcJXUFaApjgD5X4BRCwgEJRhafQHzPQeGCAg20Wze8heHDBhYJ9ETQtpqVHYeOyAQQQS0VX9k27bBOwMchyKB4P/3GOFaRDtgABAAoBuuMzWP3Jj2PmyG0Sh8v5HCocAJb6q3hp7RT+YulOnI1nMa58eK42wn+lpD+gm5QFAKQdQCr/RslfAADXQ8NpIs4SzPXP42NPfw4vr8yawrrYPZoYUR+gUOw3bhCl2PHnco9/qaffmkbYMSl6/0MbP34+q/+blgIAyM08gWCA+QD7TN+BAbDrFoDaBrDajbR+8FSLlzx4atbEMGhihZPFSPIQORJQELDvnUekVkBxEYIAmYownl6DftJB350Xm7s80eipc+IWMO4dQEtNYcw9gDiJMDd4BmfCYzgXPI612RDhYoS4myJLLu+Nt/qZ33kLcQBwDf2fNP+hAKBvrP5Y8eerUf935PcgaOH9wc/iKu9WuI4Hz6HAT4p+1hHRP4oAiqsP6WraQz9ZlfjqyEez2YSv2ghUW9oByJ5wnTeWPWB9Pe48LkfXuCwxKylDz554ES/d93Go7kto+DmnSAg8x9AXhZyyDvZtMAIemXcU9Swt/aoaSaaR5ArewXfg4G3fi0PXXje0nap+1Be/xWWJ18V//Wtuyzpe1U5ZHa9q8ZJ52KvEAOitLcH7pXfBoV0fK/pW8R9NBd2y1H++7sugplyT/LNwMcZ1PSCMoNZ6lvbP+5yS4nse95B2LAAgdn0Q1oDcChNWoh1oAgLWM533RzcI0Dp0EO74JHSrtSkxFW91fkAjACyIKvtCZhXZAKIuRzeCxjpTYMtTUcoOBemlYCEr5QAWYyCJoUN79+bfsxQ6CaHTdGgbKB9LtX0K78k61BDIJR46Hsg2GxZiB73NSX15HeUn0AnnRbZlofzHEhDBxL8oExN00J6G5nus7pOOThYAEWgCAH4KllpUmgoDgACA445j7cd/AzO3fafJWy9jIaoAAGa783hq+QXcuXoPFpLzmHQDQ/W3LQAm0bf2f/yZrabWBlAYAkX/v2MAgCQnALCAjz31Oby8SgDAqv8Xp1Iq/8aWbwMAUEr+5VhHRP1GAQCp+tvuEgEUdgsAFNX/0jnbjgGwAQAotwCMVP8FUKhtAHd/M60fPLuPVbFmHbONMSMDgNd/mmVIswRpFiH1u4gxQE8vYNZ9UAAClfk4oN6Cq9y3I1AtaOSI0h6e630WL/XvRxPjRgVX50gRInR76MyGiFYSAQDybG8DAMb6hmC6Vf0nAGB/lt5/m/zz1bPtAF7Tge83MRPfCMfX8IjsqxmMefvQxDRayVVoqWkETgu+aom6vxIilyPCi3y4E4ShmwK/n71Vss5lfEBVv0Ku7Bb19Vg93pcUM5v4d1aWcPzop7F6+jH42RJ8gl50v6JwEfUvClTf/mAmo5z/KZlzsidQLKvkqW2PgUxTGcecH2qZL/J3ehUnWYbMn0br2nfj8Fd/F9oT01eM/XJJ8ap+el7zW9TxqnYK63hVi9erCQDMHbsDh37tR5BMt00fviT9gkhAS6Xfg2LyX1T/mfSzHYCe58QCul1D/ad1GiuyzL+Y+0Yu4u4K9MDa0bGlwLoA6MSBjtfp/sXzPbfieo2JSfiTE3DHJoFm07QblJahVV+jYRJ/0QUoLfIe2QGBSdiDXfS6JwNTyWfCuOYDvRh60OdMUBhemiT2NEYeG3eD4cKb+uhC+n0YQkd902pQPA52xQJgkjqAVk0obVrLNh4b4ywPFgNIJCl0y4EmMl2AFpxbUnyQAoHUVOYpSOIhAODCQ/8D/woT3/zPqw/UHbYoAICX107j2OITuK/zEFazZYx7gehFGsE/o/5P7ISAgIABkvyXQQAHFAH0HA9Np43leAUvrp7EX73wFcx2FkQckNaOxakQ9X/bv68Zm6FIok36i+f3hQAAofwb1X8ufHVzZzOZZCsGwG4AgOEcomRqtY36v9mBGgCoNEDrB0+lcMnKb/SYSYKeUsU/RKx7IvyHRgJ4GVLe/2mhwjTV8aQ3veGOIVcJTuZHcY3+aky4VyNQYzZJNQ2+xzv34pG1j+Eq9x04ENyI886zeGbls+jMDcQBgAAAnzV7ObGVBIc3ZNr/kQUgDICCDUDFfwdOk/R/ywCgBkDTxWTjIL7N+wV4wizR0tvvaeogMMk3d0CTc70xbP2qXpFv9Ouxarwu+h5maf5L507h5WN/hZWXvgLfzdAksEWaouegSdFLVqhslUTofmTFeEoAAib/Rhi6GNebKafr49xMSghqpakBA1gwStIcsfbQuPo9uPq2b8fUwes2gggXE5AdtqnHWLWg1vGq41UtAtXXfjUYAHmeIfzw/4TmfXcZ+j+TdGoANJUAAZrP/nEP2J9DTbpQpN9LL74FBsIYWOmaZ7oFAArBfd40k5UecrY68nO5kPzXV0L932oZAgF5DkX2YKOJxngLzsQEFFsDmNhLo7W939r1hPIvJWSb+A9vyaXvIaiRsT2AN/cRVqGt+Jp90gBF+7qs2BfJu6X+EwBg//+ord9WIAA/ilZ8UWgYASI8SEFAbr/9+CALwFj4lcRi2G/u+fYpk8rfdWLbDWg1uCUAYKj/1AAQBgAZCXzmxR6cRCH6rg+i/V2/WH2g7rBFAQA8s3oc984/hCf6T6OXdzDmUcnfiPsRCJA+f75aAKAAAQQUkL8RADAaAC13DC93T+PY+Sdx9NRzWO534BMAyLYGADKyJYp2jYwJPZ/jhW6kgpMXnf5WHqJ0Pso2gGwHcDXbLEqAgh1bZQ2Aou9fXkvLJgbAaIW/WJebbeUCUAMA1cZn/aCuFq+LnjxX/5o9u4VUmkn/IkPN2UJRVoRhUyT5AE1vYgiYrCULmEufxtnkEblBjOmDcEhpz5bQS5bQCc9jNT4Jj+r2Y8Dq2ooIADL5T3qEyPd2AiwAANv8JOmnBSCZAOvtAFL1JwBgGQDye8PFhHsQVyXvRLM5jpYzjZY/ASLOZFQEGMeUe1hU/2sAYOtLor6HVb9VVI6Z1uitreDZ+z+F+afuQsPnnFChxYmvBtoNTyoVJvE38z0m+gHdLsgMEEZ/qcy/A43SzBeLWYaZbfJzs1wjigwYEKU5oihGcOSbceP7vhutif0X54G9i/BVjtcuPvP1vEodr2pnt45XtXjJPOxVaAFYOfscJv/9t8izWaj/rP6zYixtAC50y4eayaGm+TcPihkck3/qnjAX73Sk+s/KvwAAVlvP9NYbzaR4sApNpJPFdYrQSfXfxkeE09bnQYZVtQ6mFr+7fgC/3YLXmgLaPlSzCYfJvjADStm7ULKMNsHQLUBsA8tq7FvMuwgs2AR5CALEOXTXN3QG+hjSvYD2gdtZDxaaANud+m4PSBPk/T5v9ptBgGK37PErUvcViyh2EWcCWgrGSAcD2RfPD0RLQTcA7bMdw34IGQAFwuxb8IKCgFkCNaBGgIv4W/4eGt//q5d9HlYAAI8uPYPPz96Ll+ITiNDfFgAwwoCm759cUGHUEVgnI0BRANBH023h+NpJHJ1/DA+fOY7VQQ++cpEXib7U6WjLWDDutMzJTd+/qegLw9T8BldaBQoQiXoU61X/gkUgW3I7O643Zvalvv8Cp9klA6Bs8SefOZr8F0Pa/q1uAahwL60fPBWCZVetY2Y85/vxmtj9jQUz8J2WabEqPZB6yQrW0nkcbr9V+tcXo9N4Mv1zdKMljOGAJLkeWlgenMZ88gTCqI8Z/zC6g0WkkxGiTo5+AQCEpJVtIS5S/fS9YluIACCZfuIAwMTfFUCAP1P932u4ovjPxJ8/UwDQa7r4+tZP4Ubvm4cPlvL44sNzJT6LXtjB/vZ1Ag7Uy8YI1Ndj9RGx65hZgb7nH/oCnvnc76LVasBzcrRbrlAROemY4AS3xFDhddBumcS/YK6UJ6rV99bcb8yyPnkdhDmSlBoBQH8QYeKWD+AtX/e9Zspymdkyu47XxRzc63CbOl7VTmodr2rxutIAQHH/Wbn7tzD1R7+EdMxd7/0XAMBY/6lJVv81VFtBtQOWbwUYIBhAizy1uCoHOqz+k+LPpIviadqFN+YiS2PESwNkUYK8R0s+tvmtl1y3ureNAgH2xgs4PjzPhdduwm2Myz45XmAsCdmHJT1YW1ivEa2w4oNyzx1tGRg9XbZ/nwx83WN7ww7FmkIYsLify+9blPn5Xq8L3R0IdX/DQv47v4bgRbFIFZv9Y9QgiJAlfeSk9jO5Jb2fonkB3ZNy5NRkSNgewIqVBQCoA8Djti0A8sQhABBrpO/7TuCH/18EtFa8jItI4GrgwcXH8JlzX8R8Mie6WWQAiI50wQCwiT5PnWEFFMJ/FgxwXMsA8NF0Wnh25TjuP/cwnjh3Ep1wIAwAttEWY0kAeTFqMK2jZhyu4+7SZspZN9sKLChgVPxtiwAT/ZFlKw0AeRRbxf9CR9K8Zx0A7GNdxnU5mR++vw39n2+LFeb61EA+otYA2P3orB88u49VsWYds40xC9MuwrQH7abiXZrRxk4lYCc/b2QDLCBVoYCxbw7+JsadQ5aRZq9cTYZWH7PhE3h57QEsDU5gtXUa3aUB+gsRkm6KNMov+6S++pm/8BaFAwAZAKb6zxYAPoOVEfwTEUDDAPALEcCmi+/1/zPG/YOIsg5CrMBzXbT1AbjO5X3QXO7j3SufV1+P1c/EbmImIF+3iwf/+69ibe4ltJuGFjjeprgnxf0UxtjzWtD9tRZWQIPe16VdutzJuJnAGCCALNF+SO0RYEB7Kn8G173/n+DANZfXrmk38ap+Fl6/W9TxqnZu63hVixfXvtIMgJj96b/9A3CfOIqs7Rv6f5N987b6T+u/GQ01Y5gBYv1HcJSJaiuACvvAYm9z9T9jquXCJZvAZSLqgIl0uNxFukLto/We+J3upVsCAeYGLfMnMgOcgK0CbF9owmFF3PegpFhhmQCS8NvkrqBz7QCoFkklWfg65v4TtNjhnBaUc97KmaAX2eHIZo7KkLO1QBgHLN+XnAGkhE0UhQl+jDxiy0EMxZ/jBGzZ2LCkGq7viTi19mF0AGJnHQCgjTXtFrk/aQ7FlomBAQfiW74e+ic+ihZ1Fi7jwtiRUXLf8sO4Y+7z6KVrgErRInBj6f0CBFjqP/GOIQAgVX8CABSAptOOJyBA4DTwxOJzuOfMg3hxcQ79OJR1yhoAQzdGCwIUAEBZ5I+aAq7DUh3BgnUHgTLtvxwKMgOEAVB+/lP7opjql10AygAAsZyRdoCNnyG9hOu0/yLnHwUA+Dk1ALD70Vk/eHYfqxoA2CEBJpJJipH8x4Z9Da1yBE4gInUvR0expF/Efu8mjPWPoOmPia0de95dxwjXsbVgNT2DTy78G6zOrWKwnAgAkCV7HwDgA8xQ/kn3o/0fmQCGEWAU/wsXAMsCaBqRwHbvAJTjInY6aHszyL0YOkgw7lyFIJ3Cfucm3KC+CePBTPXB+gbYor6HVT/JO8ZMaxx/7F489fn/KkJO7aah8Y+3SVM1wkSk/ZeT/xYFLUX878q06hSTXb7GiUYY5YhTjW6Y4sDbvwdves/3CJg2nH1UD9Nwix3jdQmf/XrctI5XtbNax6tavF4NAGDlxCMY//UfQT5YAvwS/b/hQLPCz6o/u5AmyQ6w/f/UB2gRLAjgriwgX2GyahgA7KIUXSNNJqAPzblDyj4nVv1dcdWLV0PE/T5yiteVGuGr3mOHDAIr4CrOAEwYWaTw+UpHgAYc9nbRqjXwoVyq33MCQ2DAlltHGQOj93oRbVHQkTJAwE4gQPm0CyBgxPoEaRZQwB42VfqJ8ma0IEygCQawop/FAgBkSQzEofT5F+2pm0aUVLe1tEFQKFn6+z0q1HjCCFCkkhEA8FORE8hTB06aiBAg182O/A1k/+j2ywYAFNR/amoNohBfXn4IdyzcBZ3HIOhRFv8rAwAFK0CU/621LhN1AgCca7vKQ5zHuO/sY7jzpQfQi0Op8EsPfmpA8yLUBk9Zr/6Xk3/Gz5UZumvaAbbo+5ekXUR6IYm/iAGOnHOusyMAIBMJCwJsqB7Yx3epyl9mrGxlD1gDABXupfWDp0Kw7Kpv9JhJep9n5kbrmGRf+rx4E9A+fFrKlJZyvFIdYzF7ASv6FPrZMvrpEvrpIvIYcJMWrmm9DYHXxhdWfwPdcyGi1XUBwOpn6gpvYZlyIgLoq3ULQFL+CwvAhivVf7YEuE0HB/2b8VZ8p5j89rJlEQI82LgBM3gzUpXgRHKf3Fxj1YOT+djvvxltdxqBGgf4gHI80VsgRht4m22ArnAEXpWve6NfjxcT9G1jRuu9JMFT99yOEw/9pSTzY6z8O8BYy5VX9hyOU+lanurm4V8k/0VlvuoE9WKOQeaGdobJXREWwCAT68B+lEJN3Yy3fNs/wtjkvov9+BoAuMjI1ddktcDV8aoWr1cDAOjc/eto/8mvIPNiofxL9Z8kPfb+s89+ClD7eDP0jPUfQQGj4iYAgLN4Hrl0ADDhYn+8SW6cBosFrtjZOaIF4AgAIIl0rJAlCZIwRBpGyNPEJKlFhb562IZblNsK5E3Fyrj5sxQxPP5OAMAXloC8Z1kCfGUV3ewHD4Lr2cyPSWHmIheTgHX7vS13taDml//I96iMKCKApoKv0wx5GENHA2haDjIOtEbk34UBEK8Dvdt1ipYBALY4yDEr5DwmasxQd4HnpCElceiEgIwBADRBmetuQ/RTt2Ns4tKfJ3YUyC4wOe+EXXxx6Su4Y/EuUMXAU1rsc4fJvlpnAHBIFVX/IQAgYICLBm2glYdBNsAXTh7DX75wr31Gmg7+gkAh2IolU/D7hfo/Qq7gvlHQjyAAOX18pg/zcGoCMOEvKvuc+2cWABg50QUAYNoHTBuGwZFKrSdFS8BoO8oWNn/bAgBWtLAGACrcFOoHT4Vg2VXf6DErAAANggA5sjxBpin6FyFUS+jnK1Ldn9E3igOAB0f+HmZ9aQlIdIQki5Cgh0yFYgXYic5jNZrFye798MYb6EVd9M6FiDuJCACuC4hVP19XYouyAwBZAIUAoGL/f0NZAMDS/wUM4PsurvPeg1ud78W0dxgNz1jvNLyG3LTp48olyrsIs47cOyO1IpMHDw3olOhsExPNGbh8SF+hyuuViGeV73ijX49VYlWsu13M0iTGA//9v2Dx5SdktjDBXlewp9/0/PPnKfa2lkT8OFEhAGBnVJej4H4xhzQEA7r9TOaE3ThDghZu+zu/hOb49CVdH/UYq3ZK6njV8aoWgeprX8kWgJiJ5+/+A7iPfA650P5p/Ufqv6H/Y8wBWP2fMD3/QwCArQJBIPRlAQBWzHFKIpZBCgHUBSLtH/RPZ6LJf7EnAL8RZTNAZ5akSMMB4kEEzbkBE+QRUcBi3YudC4xqDcjv8h3m/i7JnPwjAFAk/zw+Fy5ZEbIS/+cAKZPqAGlM21cmi1sww4Rqb6v+YE5vGKS8geuEggI2AJKQZ9DSz2/dAURoNjdt4ySj7UYiih9HCj2LVOz3Z/WaVspsgyAAQNp/YFoKygBATiDj6reg//f/EFNX3Vh9sG6xhRynAAA5lvqruHvpfnxq8fMYVz4CabEjfmSt/lDYAVIAcCMAYJgAbM8jAGAYAGEW4u6TD+HTBQDA02h1GQqSxe4AAGlOkf00egDmHG7VAnBBAMACHWbsjCT/drhs2QJQBgDK4n/FbKPUAlCwAWoAoMLwrB/UFYJlV61jtn3MClruWjyHWfUoBmoRyiWKq5DyBm77vgrF0SzRiLMeVqIzWB2cxoR3GMnEKhYXzqF7PhT6fzLgDfnK0Iqrj4b1B7QI/xUtAMOfCwFAVvw9IwYoIoAEADz4Me0Qc/m5pfZBxS1c7d6K/c3rMeNeL+r/rqDV68e/XvXc2zG52FhW3a6+HqtGbGsrU/aafv73PoTe8hyU0hhnHyvbXBuO9PZzmWgSaFpXnubfJyimZCczFzvxrH4Em7dY73/V6A2MQGA/yhCnCoe/+Wdw7ZvfftHtAPUYq3aG6njV8aoWgeprXwkAoHjWrp1+Gs3f+Uk4iy9AS+Wf2RnRegU95kNNKKgDtEPxDADQ9Nf7/5styfZHAQBWz12CCKyuxq6Z41CUToTpHMMEGFm4P3mWI00ipP0BMvq6ZyWbvcsACGwn2Fqed2xgD1DoSI6izBG3Sd7AMAGYONLijTZ0xevw0ApdVzE+sFoAApLY/n0mgYJDayBkIlv6Hk/BI1vAV0gpoqhGev63GFZUyiejgaKM0mbAmDZ8KAIveQrVSKEJxsRkAMTCAMhpbXfwRvR//Pcxde0t5ngvseBSAABZlmG+u4i7lu7HXy7fhSm3gaYALAYAIAuAPf9i92cFAcsMgFEAgN4Aq8kq7jn1CD57/Ohwzj0EAAzBwbaiEGuxrgdWP7EcMtr/OdoRpgcdB+Q8FlT/kdiSLSAOCyW9XmEN2PNLpsGwHUCq9SUGwBYaAEP1/zL9v2z9VxIMLLcC1ABAhXtp/aCuEKwaANhVsOQhRZqapQ1xjIm9TRZt6AmLsj5eDr+EF7pfxNpgTpDvtWQWrQNj6M6H6C/ESHoJEqqwXuLNdlc7fgkrFQKABABcY9oq3ucUABS6v/T/uzb55+8OGo02vi34EMZxFRL0kTg9EUOElyLT7GXjTZo3YA8q99D0x9Fw2nDSJhpeW4CBvR6XSwjprjet72G7DtVwxQ0x0xqDXgdf/KN/h3BtXp7g7PlnxZ90/7G26eVs0PaPwlalhcwA12F/4W7KL9X382K34PVIlwBqAgziDGECHHr3D+OGd37rRYEA9RirdibqeO0+XqwAeo6P7iDCifPzuPe5E+gmqaGHQ+HAWAvvvflNoimz1RJ4PsYaPhougTrTmiNz4y2Swd3v1d5f80oAAEUUug/+MRp//MtAtCRq/0L/b7P67xj6/z4HaioXYECs/9j3L/Z/RFAJAOTAwiqwyuq9lFAl+VekztNSTRJ/ggDGDhAJ3zfVdzNpsvxmK8OumW6zKp4XYEAoDAEyA8oJ/E6OAZfzLG/lVMCec/Qts6FI9IvX4suLBK+U128ACgQAsCsl2vTql7b1nAyJ64k7zQYQYrvkn6V1xlXaD3Iosg5cPuPoZpNBNRIBGfLIhZOYFgAyAPKp69H/8d/GzI3vuSxhKwCAOEvw0sopfGn5KL64dj8mCQCwxUKNAACs/LPaTyeDUv//RgCA7FHg5e4p3H/mCdx/6ilTtRflfpP4F+wTY5hAAMkezggAYPr6jRcAP4M6AwIASJ//OhOgcAWQRgEr4yCfaJP8cv//0A1gFwBAMeTLKv9D+v9Ia0DZKrAGACoMz/pBXSFYNQCwbbCoB8AHAFVI6QrQxTmEeQeDZA2Z35de/46eR9OZQp7HWNYnsZycQDPeBz+cFKkRet8m/gCrjZPS/99fipHSASDe2wBA8eAjBU4YAL4LUv/FEtA3Ff+hACAdAKT/30UjaOGd2Y/KnTL3QrTyQ7i2eRvGgymZvEVpZIQUh+q4CnmeIs1ThOkaAqeNduPyKtJWvxpe/S3qe1j1czCMWRqht7aC+27/KK6e4wAAIABJREFUNfQXTshkk8WRJie50NICIEC9AiYpVMVeSZtYkAnAvxuW6N5ho5gKhJlNkgnASU8vyjAIU1z1nh/BDe/6W5VBgHqMVRtjdbx2H6/5pRV86fnTOHZqFqd6A6SNlvRfC83a96U/vB0EZiJvL7MChqM0nKM1xpHjYDPANRMt3DTewFsPzmBywrSUvV6XKwUApPSi/+Ofhbr3T6FpEde29P/AugCMOVAHAT3hwSHln73/HsEB6gA0jVcZb0qdHvRcV2j9TP7Z+89Ks1T/Sc8uQADmt3xvPYuyIIDNkIeggBXmExE20w+fplTCT5DGGfI0ErG8YeXegrTb3au3q/zvZvxs0hMo9l4p6AFFjCy4scOHSeLPzJc5JsGDIpHcBgDQBQMAQOp68J3tGQAe7Q/LQDU/nsIx1oFAW6tDAQBYxApLAIDykY9dh/6P/xamb3yv2a1LfOYVAMAgDXHs/JM4uvooHus/iXE3EDBPHABsxV8YABYAkPYAUf5nUm5AerYAUP2/6bYQZxm+Mv8wHpp9Ds/On4ZPMWoLAqTCGDH9/hus/+wjc2iwIGCBlup/kfgXr+VTSDYAxf9I/99uKYsADs/nqOL/di4AoxoA/ABuK+tv8Y21DeBuLtf1deoHdbV4ce06ZptjRhHAxfAUcicWEIDdt64KEGZryLwe4pz2Ny7a7n4Eegxu1sK4T6s7D1HSQ6J7IiZ4Kn0QDyz9ITpzRgBQHADYS3aJN9vqZ3n3W5g+OZiKv+dI0k/Emi0BBAUEAGh6cAJj/yeaAA0X0/51OBy9B01/GoEzhtyN0NFzQvuf9A9hDNcIO4DVodHlUh7Wuz+y18aa9fVY/TwVMev2O7j7I7+CcOFFEfIUSj8nuOw59By0hKIKNH0XDY5rex2yatliawDFsC7DZKj6Eey8RTEp7XSN2lY3yhBGKQ6+7yfx5tu+tpKQVj3Gdo738dmn4XgaNxx826ZnJM/FHz30i/iBt30I7VZ7T9/Pdz7Sy7fGw8+fwO/c/zg6aYaIWjl+E51BjIw076ANj2icpdEGnoexZgNTLSYILlpyTbLyCVA8vkersixDkOcYUzne3fbw7W+5DvumJjZUhS/f3r+6n3SlAIDu0ll4H/4g3BfvNdX/cXKzWZ5V0BMBMEUAQEOxl78Q/yMQINV/qgRa1CZKoE8uSj+927LZC6v/0utvAQAmyjH96djfv01SVbbB23AKLFLL96gZQG2mOEYW0T5PIxn0ZO1NtoJFX3eFOdZW84/ivVEwgFVm1bMgxwWGzGjyzyKKgAAXYADkZFvyVDiEwrZYOAdzfXGZ4nWky24KZQCAAIqIAVIE0AAAKtbQkaHH64GDfPJNrwgA0EsG+NLcgzi29jieD1/cFgAwrgBGE6AAAAwIQKs+B2xtaLpNRFm6CQAgJ4jxLRgAlwIAMOkvFmEDWE0AaRW4AANgfaMtLP+2AgCK4VxuARgRDpQhW/q76AvUNoC7vzHXE5vdx6pYs47Z5pgZ0boBlqMzcD3akPSxmp1BqzGOw+pdaPtTiLNYJn5Cz03XcDZ5BCd6D2AlPQE3bqCfrkKPpej1u+jNh4hEAJCCXnsfAOCNR9T/CxDAAgBM+sUCsOlKK8C6A4CLt3p/C9c57xMxxESHaLpTmNRH0PJbiFQHi+kJdNU55IkWMcVJdRjTuB5Nb7yeQJeGYH09Xvw97JO/8wsIF4/birkWxX+XIpbs9x8vejuBCSpblyjFvIbHyQ6g9eUeo/8X0ShPRNe6KbkL6AxSxHGO67/j53D1m96y6+uoHmM7j7F7nvo03nLtO3D19JENAADPQxiF+MiDv4yf+NpfhsfqdoVkY+dvfu2tkeU5vvLsS/iNLzyI5TjHUi9GRCtcKnk3fEzu34eg2ZQckgs9wSebHpLMQZLFiDKNMMkRJZnJMz0HM+2WtOjkLhllpuo8EQ/w/Yen8TduvA4tWru9juJ+pQCA3tN3wvvIv4Gz9BJ0k/Qok/yDAqktB+pABj0ZQA3p/7QEJBPAVv+L4UkBu9MLYC5KluCG6j9BAGECUAlvFPAvNVVvNdS3AgQ2ZEZ2I50jzRKxymNSnkYZspQ2erw3sjJcotaX/PukAaE0bnZiEIxqBcicjyyAiO0RY9CxASIMRZJih9H2F7ClqUsLAF0GCh0A9q1L5ikKCnDdTJyX5MFFoTnPlQIUe/21k0ARIRPrRQOGyFIAAPzRcaBdsm4yKCeGYmvAVgDAj/0mpm96n/nqS7yWCgZAJ+nhs2fvxaNrT+JkcmoDAMDKv29F/0YBgPU2ALr0OPAV24AIACSbAQBtAYCC5i8GC9b+rxhe5RaAMgMABmAgi0D+EQAoa3IJRmO1AkoAgOTqo5X+4pyV39/K/q9Yr0jwTU9TWQpr2BVTAAC1COBFPAfriU31oNUxu3DMVpOzQvefcK5CL17CGf8+RHkPDT2Nbj6PlfS0CLbu17fgIL4K+4Ob0KCFnfZwb+838eL5Y+ifjxBTALBHZHfv0Iu3fP5qbcX/TNXf2OVYBkCDAIDp/xcBQPndtAS0Owcw4V+LKfcwJluHoFwtDgqafWi5K/Hw9Zj0/rf1ISjtIAlWoGMPgWpjwj+IhjMGh/Y9Voin+mh+7W9RX4/Vz6Hv+PjyX3wYZ5+6W5J4k8grjNnKlO+pobJ/w3PQpK+1nfCI3oUDjLfX36u+B1dmC6HGag0WfgYRHUs0umGGKHXx1u/6lzhw+OZd3V7qMbbz+br96G/gO972Y5gYm9oEACyszuGuJz6GH/zGn9k0ceb5uevRv8A33fbd8L3NbKedv/m1tQaPl8n/f7zji3hpJUTmONh/1UFMzkyh0fDQnJiA32rJpJrLwaaPa8aa9ndtKLkU1c2pcZGhG6dYCxOsDiL0owSDNEOYZpLUtVqBgAJfO+7gA191BIdnJi85cdkr0b4SAABZUfFd/wXuX/wadNKHHi8BAHQCGHehDuWm359aAKT/syotOgBlAIACdgmcc8twCCDQ4o/P+IzUeCP8p2MXKrLUfyuWXNimbYq5Veff+H65/LrFWdqKUWA1BcjoyqzFILfMY2u/xzb5hEmz0RYweTMTx+K71pPpEmawniAXEgbSAsEe+9J+FXp/ZaKDiMiZlTjGrfqBSeqHbQA5FKns/N1XaHgEoukEwNiX5orDXYuNdWLK7ycLwLgrmYOhCwE1AGymyQqyl2wGAEIHeuwa9H/0VzF1y7etH98lXAwFALAWd/HpU1/A492ncS6bxVipBaBRuACw73+EAXAhAOCB+YdxrNQCwEq9MADKAABjWMJ8hOlQ/D4KAFAHwFHm3wgAQHFBeW9k2RUAsF3yX3xW0QJg20KGX7FFa8AQAOgl/fIwu4RT9Prf1CMCx1aYfBsKzes/BJWPsI7Zesho55fmEVr+xl50etP3sYhMxQhUE27eQJ4qRO4qOtkcBmkHSRwhwprYAPbiRXTTeaz4Z7C8sITBggEA0tA4COzlRbQPCtX/wCb/1grQKP67cJoOPN8yAJpkCjiYHlyPN028Bw2/JS0RTUxjIjiACfcgJrz9SAsPXE2nhD5i9Il1I8tSEWbxXdIL2auVyc++29jLYXrF9q2+HiuGVmu8/PQjuP/2X4HrGnaNVPRbRnmYC4X/DEivpPovyH8Jtedciy0Al1oFqbjnF706j68/YAVMI05zDFg9xRTe/X0/j6n9V+2oCVCPse1Dz9iStfWJR38bP/Q1/6tU+Mvx4t+Pn38S52cX8bVf/f5NY2Yw6OPOZ/8bvued/xDOdrTniz7ze2xDDTx36iz+4Yc/jrluiENXH8Dk1DjG9u+np5mMw2BqSjzWORcf9zzcMNGy1F8HY54nfb/8Lye4xfs/AS6dI8lzRGwdyHL04wTzawOcWFrD/EoXk2NNfMOhcfz8+98pbQSvlev2QmeP9sKBVHHjV+wkh71V6I99CN4DH4dmYs+qv/T+G/q/2qegJnKATiiBZwAAVv+ZUDYa6zR+JqBrHTjdBMphlsuybot8c7q+i6WvTjyo2FKqqVDPKndmbe9Euc36B255tGVlvXISXAgJivKg3bKs1r/T3Mr+XYDUXMSdi8XQ6c3Cazynjd4WS56yQAKkXR+okGYQ4El0Br7KrhMboRBmlkPLvFAbsEXU6szxK002AVsq6Bxld0alxlqxsMEbBQD4eaT/c303h3LTjQAAPznyoBsHEP3wv8fEO77nso63lXgNf37mTjzdeQ5L6aJc44HVAJB+/4L2bwEA0QOgBoAyGgFFC0DgNOT+uRb3cNfpB/Dk+ZdxdmVJNACGAAAlD0QI0GoBlKv/BSAjJ9TaBlKEWmad5lkvVoDy//Vxc0kAgJliDHUfNgS23AIwygDYSgTQ7pKqAYDdj896YrP7WBVr1jHbGLMo7aMTLSBVEaa8q9Hw2+gmi1jTs+gOlhH7q5gKrsZVDntDbWVDO1bcznjZ8o7TTZbx8YWfxspcB4MlOgCkSCPjJrDXF+JoVGmm6j+Te8NuK9H/WfkPXGP/13Qx7RyB6hkg4F3jP4Tr2l8NT/mCwDKhbzXaQwBg9Ng1KLho1nMcb+i2sNdj9ErtX309Vois1lg+P4tP/Po/R5uTVTN9EyEhVvTleUwLQPszf59kZatEeeRkrxmw/58WP3v/2iwqSpz4dPsGUOyGibhAYewGfN0P/qK0LV1oqcfY9tFhfP9/9t4DTLKrvBZd++RKnWY0M9IIBVBASCggQCYJE4zJiGTzcLjGGezP5jldsK/TNeFxH74YG18/sLExNhmMSSJJwkKAIso5jWZGE3o6THdXOvm8b/37nOqq6uqZrqFH9GjqiKJruvc5dWqfffbZ//rXv9YjM/fjjkeuwaue8SsyJvr76+adV2KLfTa2n7i9Z8wIOPDofdjbvA/Pe/JrhhjIx15TZlkbLR8//6FP4N690zj9tJPgVasy9uzxCQmiKPjnjk+IPgX/fVq1jLJlSHDvKUsYLLxXqclhG4YECgUzlk/KME3QimMBBQQoMBTun2/g/j2zmFts4mdO8vBHr/jJDVu2M8xVfSwAgOa++6A++U44D34XKedL1xDrPwIBmWfC2JYiK1tQYg3In0RGbQqoALa9DCz6AczFeQnE0ojRiwejTJFGG6CAWsLg2NLvu+dUpmw5cZG6znp4/pTglgBBHnAXP1edivM0fPdxc90iHSR38ux93V+4DwxzVbrb9p5QmtrIGjnCPJDB0LVvoYFQAA5asl7KACh2mDViRqg68Ge/MBqm1gCDfXla5UhD4aDABKf0paHtBcUHr9CKzQEAOU4Mg7bV1J0qSgAKAMCZgv8z70btwssEdFiPZ1+SJpgNDuILe7+BB5sPo5U0pNyH9n+s4rE5l4oVoLYBlJKALgeAjgigsuAajtgozrTn8bWHv4eH5vdiyW+LXoDU5nNtyW7IBQAFYSxYEl3vi37Rmf68xKII+gk6iCGgtveTy7hGBkDnkveXBqwCAHRb++ULkBX1/sWIGdkAHuE9OqI2Dt9xoz4b3GeS9c9m4ScNhJEvlPfUiETdf0HtRAsLKGMKWcLsRQi2z8gKSOqI4wB+toSd8Q/RnG7DXyD9P0JC25eNHGRwAjXIAGDQr6Ds/CfFZxwKAJqd+v9u+v+F3hvxVPcyzIePYjq6C362CNeqwlE1TNonYlKdCkOyA3pjXy1mexClvpQHWKYFI3PEHpDAgWeNIU5CWKYDM1ezHX5kH5t7jO7HtV83gkaX/9O7Ec0/DIWkc28xm6/dkRRcR4kLAAMQ0g7LFLbqAwDKJbY/NgAAWefltFI/SBFGuixA9AASwNp6CS5++a8cUhRwNMYOPcZu3/19GO0Kzj3zAhlD/f31/bu+gaef8QK4zIr2bdfc+yWcPnkhtm85ZWPP9Wu/zQa2pN/3f1x3O/72G9/D2FgJbm0MBpXLqzVY5TLiOOEdicQpox2ECPwYFdcRIDiVojlNw+XjUOjAyhD6c9kxUbUtcemYKrnwbAup0qwAeXZmGR5camGp5ePRvTP4wPPOwlNO7QVifsSv9mPZ/bEoAfDv+SbUp/8M5oGHkDKzT/q+vAygpqC2GAIEMPOvWAYgwT/BAE8zOrj5AXCwAcuMJEseL0VQpgurNglFFkDKOni+7MOLNQryzwmNQWoe5PIn1yEEArI80GWNtgAFWkTv0NsqDXpAgsMdo/vvXW4FfR+etF0gzIPvwh1BP1x6P4DnznVMzoLs4aqTjeCHwkjoOTwZE3yGCQsg30ThP0WmSPunhSAFFrvKAAi0Kf6dYowZlEOdqhQI0QsAhBYyZwLty/4C48/42WE645Bt/TDA3tY0Pnfg69jV3i0RumsVdP/VAYACBGAu3jJMAVypARBnEfY2ZvDZe67EnvqMHk9kPuSX5EcCAHiNKECY0qJQg4tSCpKsoQQgLykQR4Buwb9DlAD0AADDlACMRADXPj5HC5u191XR8njsszD2hapvGQ5cm3XnhTrH4P6jAm0qyqwZHNMFrXQebd+BppoGEhPNaA73R1/HmdZP49zaK2Qiv6H5cTww/z00pn2EdV3/v6rg7fCX7ajsobM2heWfqWv/xQpQwcyz/oUFoBYAJAPAxrPs38QJ6VPQMmbRTGbQNg4iMVoIkhbq5h60zBmMJ6ehamyWjAFZFSfhaaiaJ8BWpHpZXfaAyzRuUYw+/BP/qPTFj+ugx+P9eER9nWW47eov4e6rP4dKnv2XBQIF/0htzbdKXgrA9SuVxukGoNdnepHG7CKdAjRj+bCryyM61fXeqVO/mgFLDQIfQCtMdDlAoPDk1/wlNm89cdXvMxpjh74i373nC7ho+0tQrWmB0v7++vYPv4Cfuvj1Kw7CrPjX7/goXvzk/wbncSZS1/9l6y0f/89/XoHb9x6Qudsdm5AmvlUSQb9GK5DxiHIVFAlkKUW1QsYc4NjaBtCiIliefSwYuxzbSaTHNO3ACArUPBvjnoWpiodNVReLYYzdjTb8dhvPqxj45Wefnz/D1/tOe+yOd7QBAI7N+Jp/hPrie4Gwq/6/RHo/a/8p/meL+B+t/5Rnay0Apm4dVwMAfoDsQAOmEcNwEySNFFHdl7p/szwBa2wSikB/DgAcce8JMMBXHvQzxmamnAsoEb4DVJLT4gVAKDLkh/jEnJm5OoJwGObAgENnqYW03sXfLoQDDvUcGQACsPwgo6gibw5+b5Zc8Dspaif1iwrqcoEsi6EiS4sdpqkIbrL2P2XGPzWg4lQAAAIsivdTNwMgJLgzgdar1hcAaAYt7G7sw2dmvoa9/j640KJ/+kV6f571zxkBzOYXwT/p/wUAYJvUhXKRZAn2NWfwqbu/hUeXDnQAAKkgyVkAmmWq3Q2Kl6yz+/QZVjAA8mvUzwAwWCaQ6YRBcQwdHmiwUrajDAB0KsdGNoDDTSGjhc1w/cXWx2ufiZhWGsJPlxBQEMekemwKCyVRCXXNKjxjWQtAsmzpfhxMH8GB+F6UsRkuqmini1gM96KRTKMZHBR9gEnnCZjx7sHs9DSaM22E9QRRa+MLALImrsj+i/gfM/8WywC01R9ZEKT8ay0Aiv8ZsEomJlqnwzFKqKptqNlb4KoxuFYZjlWGG4+JuB/JVgRS6mqvBPw1tQ2eUYM5wBZw+FH8+NnjeL0fh7mCUqddX8JX/+4PYBuBrFGL4J2ZfzIAiq1GX+v8yV2jfaVkHZcDfdELqDALcOwAALIGyRebbT+B6FoRDGhH4Lq47pt47lv+Gm65OrBbR2Ps0KPtGzd/Ei+58E0danl/f339h/+Gl138CxL4dgOUURziu7d9DS+6+LXDDOdjsu2euYP4k89+A/OtNvwwgg8L8/UQCWucyxV5hnIzSmXAsqUvxyplCXIs8fI2YZLyzxtPFu+5RVnX2r2I2QggUAsgTmJUPQubqmUYngUzS3BK4uOPnncBKmXvmAHwBl3wow0ABO060i+/D/aVH0bKjD/Lolj/XzWQuRaMbQmyqi32fwIIFACA6+gSAGbmp5cEBLDGWOOfIVxoCyMypWxBasKePAFWeQoqc4UZua6AahFcF3T3zk/SwWNh0AtIgFRq3mU8cWLs8MJ/FHCgd9805XMkBi0QkoUhQeMiepVJnLT/VIL4zM/PlcGsaAAw0Ge9ez8AwHYsqYmgIlPYAEo5EuinJrP/Oou9DACQKaBdAKjDQFyBwstHAwBY8ht4pL5bAIAD4QFUDG3rKRhSDgAw0CcYQGKJ6AFIiZV+CShosBzIhmt4ouW2t3EAn7mnAACEAKHp/5oMkZeZHgIAIFiUKWEOSBwvOgB6TSCOC2pZA0Da5Q4AgwAAXrJiTpK/C3Ogyx1gLfX/cpA+F4BuDYD+9yMGwNqfj6OFzdr7qmg56rPlPmMAvBROI1MJfOMgFtM9MFmXrgw0k1kJ+rc6Z2FCnawnoK6NlPUgq6MdL2Jn6wbclf0n6vt9tOZ8RI0EUXuZojz8VTr6exQBhWkXWX8KABraCcAmAMCMv3YAEPq/ZP9NeE4FLzXfh6ozmS+Yex+Ig8YX+znMmiATg5Nuzd189L/gMfIJo/vx8BcqS1N87Z/ejfr++1CmlzUDMaXALFfZY5ZfLz4NlaHSVf8/XiYtlcmsXgCAFoHdugCHP4ON0ULEqjpaAEA7ZwE02xkmn/wSPPUnf3Zgwms0xg59/a744X/gxRe/rtOo6K8gDrDUWMTNO6/CC85b/nvRsN5axP17bsXFZz5/YwyQo3gWl19/Gz545fWYW2pgqeEDbgUGLRFNC2a1KtCIAAAUAatU4biOBOnbJioY9xxMeC7KNivfIWJ/rTCGH8VohAlaEd8n4gwQid93ikRs35gFzgQMCMMQm6sOzhmz8UfPOhfbNlFscBWv+aPYD+t16KMJALDP/NlHkHzuL+Dd+lWkFWb38/p/iviOZ8AmE5lk/k0o/p3zaqH+z/KL+UVk9RhmSUE5CVJfIZzXFngEANIgg7IceNWTYFamcpuzIYPjVTuTXPii3j4PlBXp77kCflEbn7sAaDCJwnBa/V+RLMCTJNukozVA3QH9955scfc5rJLJz6j5lFlSX5/4NhAMqdNenCfZAGYiivYCAHRZDyg6FShrAACQirOS6AIwYGUChRlrP0RaVCQRAMhiGHaoxReLEoBIl1wcLQDgYGsRDy7uxBfmLsdcPIuaSaZPLwBAzQ9d+1+U/iwDAGT8MCC3cgDAT3zsWtqPL973HexrzOrMe273twIAWEUDQAL/XDCRLABm+PWg4DpAf14B4hqJFhg81Ca0/+4m3RoAgwCAAQr/xed3fFEHAAACno0YAMNNr6OFzXD9xdajPuvtsziNsBTtRyudFzZAxZxCHMcY8zYLGMD6pAQh2gkffhlMOEJj715p741vxzdm3oXmtI/2QS0AGAX0ON64CxShT3NSZP2/BP3LDgBS/1/Y/0nwb8Cix7pL5eIK4nqMKeuJOLXyE9heeiocgxkgbYFFOpcBEykn1wEP1CSJkGQxHNYPjrbR/biGMTA3vQeX/8M7UHa1uJA8z3P1f9L55dkpgkN0r9LjjuObAEDRtvgY/v5YBgA47yxRRErKZmkLGAslstGMcf4b/ic2bTtlRU3qaM4fPMg4FsIgwPU7Lsel5wwGAO7ffQfq4QE8/YwX9x4kA3bufxCx8vGkbeetYRQf203e/anL8cnr70QYxXJvmV4ZynbkvVOtojw+hornoFxy4JU8lMbH4LguSpaBE0ouxh0bHhkAeTfI+l0SeQz4Mwn8W1GkLQFbAWYbvrwP4xh+GKLVDmH5TZxSc/C/XvFMnHXytvXNOD/Gl+doAgD8KuFD1yD51Dth774XaZUAgNIMANeAsTURFwDQFtDN1f/FApAggAOjsYhsXtL8MGu8YlkHAGBGOfFz9kaU0c8HpdpJUFOboKhGP8zGidvVbkB6MUIF/NyijzX0kj3Pa+5NigweQoa/KB/oTPQpQLxA6Ap6sLHmm8yBLI1ya7285CCm5gDb9VkRdpWKZgy+FY9hIKUjwLBbwQQQyn6GtJ07JHSOo0GFfgaAZP57C8qRpYEE+SndG8RxgVnuCMqOtKjgAA0AVDah/br3YOz8Vw975qu2n28t4qHFR/CFua9jLp5BjdoQRaY/ZwIU2f6CAUDxT2oeEhjQAAAZABY8s4x9rQO4e/5B/NeOWzHfXhK5vm4AgDiIOADkbIBBIoDdAICUQ2R51l8o/b0MgNUAgKIEoBg3nXKAgjXYBwh0V612qg1ztoDONHQxALrdAeSCL2NdIwBgyKE5WtgM2WEjAGDVDuNCppHOoJ0ugPaAiemjHS3Bdw4gSgPY4QSs1EFgLMFVFZxqPxsVe0omlbv9r+LaAx9DfdpHsBgJAJBQlGUD1xhL/b+xDAAUAoACBjgG7Jz+L+8Z/AsIYOGnvf8JI7EwH+/AXPKwuCW4qoqqtUXobe3sIIgFjKkn4GT1DJSzKViGK0KAsWrntVZEhI9f67/uQTiaww49hyVxjH9719tgoY1aidH/8n1Fp+Vl9X+IAKBDIIsAAAgAOCsUjznux7jw7TrO8LPoj2ePgrXTaieI82RW048l6dNopXC3nIdLXvf2EQCwxsvD/txzYDcONB/C0574gs5e3QyAH9x7OU4on4IzTzmvdz7PgO/d9TU8+eSnYfPEiWv8xGO32evf9y+4Y9c+mb8TCmx6JUxOTWJirCRBf2liEna5jDTP2nOVbpVKsEpliUlc08DWsofNpJoP2OSYFDXLy138JMViGGHvQh17Zhs4uNhAOD+HzUaGv37j83H+6ce2EODRBACENXH7l5F++h0w6nPIxOaPAACQVR0Y22Jktbz+3yH9P7f/K7kwMh+YrSNtKZ39dxMgspDGiTAAGDunfiYlAZKUDhi0m/AmJmBv2wZVBPRrGep5uUhPU4IIhxICZiDdZeG3HD/3ZeX7AQE2lN/lgEIPOEBdwgSK2WYG3GQKkDlA+z1aGfaIOSkkoQsQBBlzPhzjAAAgAElEQVR2Ey47lVsTZG0KTPcWrmsWAHUAcqaDjkCROBmUkcEITGSpD/gAPCClUwOVYFMCMRGUpR0ACACI2GJTf1dhAFQ3w3/de1E97xUaaFiHtenhAACxAaRjpNj9aT0Ax6AYKGUPNABgCQBgo2RV8MDiI/jhgTvxw90Poh60ZL9uAICWjJ1LsQYGQKEVwDIDsQJmaqqbAVA4BfSxAIqsvyZu5MBMLuRXJBd0J+oBoM0odDv5/5wZIAQlMggKweEi2F/BKFgeSGpUArD2u2q0eF57XxUtR312+D5LM11bJsh3FmE6vgf7sjsxEzyAdjYrtf9JlGIbLsAW7ywcNB7GQ/M3oXnAR9iI5SVo8zpMsoc/2yNroQUAIRoAYv0nDIDC/k8zAAyx/tP1/2QAWLaNzfVzRSMgMVn/GcA0bYw5W3GSdSFOMi+EZ5WEsrYYzOE+46uwVQmTyRnCHKhiKyq2tonSc+B6UQaPrA82wl6j+/HQV2HX/XfgOx9/jyj7076v+54q6v9zsXCUOUbzcgDeu2NlZ8UIO5YZAHqdkYkTAB0BuEWkUweJ/K7VznD2S38XJ595fg8IMBpjg8cY+/K6+6/A5so2nLF9OcDvBgC+fOv/h+ee9kZMTWzqGXtcXH7uhg/glRf8GsqeFg98PG+XvOODWGq1UaFSf8kWen91fAKmrdXfuQA2XRdWuaIzwVJzCzhj41IWwDaTro1TamURCdQ1ufoJIHJsSmG2HWLGD8U2sBMaMXMbhYhaLczPHoTTbOK9lz0PZ5y0ZVQCsMqAi6MQ8VUfhv3FP0fCmn5qAOT1/8ZYjGyLg0zq/jXtvwMAlF2o+SWg2UaWmLDGc6X6QwEAviH1/yzTcqtjKE1tAiamKAF/+NuBrhpOzgAoWjPTX3IpHHH4/btb+JGwGdDOM/4yWZIF0B1M5zv0gwMS5HMy5Tge0F5+z8P5UEEkoEe6lAMJw52lbm2EyMIEWdBbBiCgdKEBYKWA6ULZLrKsiazVRtyOYKsyMlL9A4W00L4hAGDSnYHHtKCiGCpMkbFUgf/zDWB8iwAAtae+8kjOeOA+awEAlgUBdf0/QYBuAIDZf9tw4Jkl3HvwIdw0fQdue/QRNMIWTIocdpUAHBkAwESXDvxN/tcFAMgKdIANoOiUyPAh8NJXAkBspRAhJHGEmg5kJRCF599o9WjSxpS6J9Q8ASzLFJttAQMICowAgPUZg6OFzfD9OOqz4fqM/SWL7kQ/WOIkQpA20U7m8GjrFuxr3oU55wHUF5pozQaI6jHCdl6LtqED3ExT/0nLFB0AlgIUAADp/qz/Z/CvQQC+NzMb7tI4xt3tmPROR83agpIxAZgpGuZeLKb7UDWncIJxFozUQymbQiM9AEt5KJnjKBtTG7osYriRsT6tR/fj6v3IbOIX//7P0Z57BBVPZw66Ay2HDFZX1/TxHmX9P5+zus3qAMCxKAJY9JJkYFOg2dJzTCEGyPeNZgo1diou/YU/7+nU0RgbPMbYl1/64d/jklNeg60nbO/MTcWc3wqa+MItf43XXfgHovLffQ38oI0v3foRvOHpvy2K94/37Znv/BvUqh5cmw4arInOYNqO2AEy+COoy8HoTkxC2TYSCp2ZFhLLQRxnkoFjOYDm8Oit0OGwRSRQu3W0YurFaPs3rsMNMsdaDZ319VvYagJ//LLn4YTJsREAsMqg8+uzCL78flSv/kckUt9PSxQFlAwYUwmySVsDANQAqDr67wxSrBhYbCFtUpA+g0mjB04zVJ9nLL0QIVxo6aCSdqQtsxMviyZLksC0LLjj47Cr41Bj49pWcNXa+gyKloO2mwdFeWRUgACczGWgrAFMWMsNSJFAOlUUW6R1Ajq1+HzPMgPSq/gq3AaoPyAjV28M9tLFnCXA48mLnPy8pGB5ohh8VqsAAIp2f3YFMGnpp4UN06iNeKmBjFR/SiuzZIM3h6+0uGO+8dop1jxQ/C+vZkAjZwDEFrJN29B69QcwfrbWK1kPwHJoAIBaAKTh52KAugzAzgEATwCAGwkA7NmBRtgWBgCZtEUliIABxeSxVgYAcZQcAOAc0yMCSL0AlnYcggFQUPrFMjCfu6hR0ilfQpoDAkwWZiLKmJGtQQDANERU2zK1ACptHg2yEbptAbtYASJJOGIArOVO1m1GC5u191XRctRnw/WZY9oI4wD743vRxjzstAJX1UQvwIqpRGzgK0t/iLnpGbTmA8TNROr/N7KdXVH/TwFAEf6zOVlR/R/y3u6u/xcAgLaAJlI/wVRwJk6vPBcVe5IOtYAbAUYmGgBuNImyU4FtumgES6in01CJCdcuoZptQ6SacDGOmjMSARzdj4e5D7MMu+6/E9/86LvgeQZqFbtHuI9juEyAKs/4CwBQ4oP20AAAH9LVsiGLkPVYBA03m/zorfk9+arn9E4ekW4AvBWb7RRBlOGcV70D2087q7NwHs35g/ud3vafue5/49UX/CYqleUsfgEALLYO4tu3fBav/om3rHCSmJ7fg1t2XoWXPe0Xf/SLegwc4VXv/2hn0dsJOpSCN7lJFrTsS4r1Na0KWm0f9ZjMMlscAEqlkrQxDQJ0OmiRMl7WQrNYJ9X7cmFdbFEUi94Af0cQwGw3UcpCvOBJW/CXr3+JgC7H4v3bmfeViTIDSwaO67hJsmJ2B4LP/zkqt1yOhLX+LJ1y6JdqQW3lM1tpAUDOqaT/kwlAcCYJaCmCNFQwa8x+8kIpIKanvUISpAgPNpC00hwAMJCxfr4roOywQWwbTq0Gq1IFKhUox9EgkRZs6XxjWYvw96Szm3zltf8it05FOZ5fF0BQ7FvUVR9p3xWqzowuF5dWlh3EERBoy0OJQAUEyDcOXl91vnvn10mMjMBBkAMBEffPAQbNE9f/NiNkUQoEdKLiuosLrwzKZtmBjYylkrGPzG8jFY2X5fuC60qCAGQAcBMWgGg5RSIE2AEA+P2aedBKAOCEk9F87f/BxBOf3nO9jrT7uN9Mcx73L+7Al+e/hXkRAdQaAGL1RytAZvw7loBa/I+/K3QBJCvfYQB4uG/hYWEA3LznYTTJAFCGBgCIfeT2f4WeYo8NYGEJmGf0CxFAydSnPA/qBJF5sDYRwP6sP8dokfVnaSEZTMVzWN5rU2uxMeyAm2Q60P7QMjoAANfXpkkAgIyAZXHCghUgrKgRALD2ITla2Ky9rzoPHpNPApYOre+DZ/gz2fh7hEkbs8EOJE4DGSfRNEXLPoBFfz+Wgn1oxAfQDGYRWiEa0z78g5HY/yWhpjhu1E0/dJVk/E3LzBkA/LfStf6k/+fUfw0G8PcWTgwvAEvQlozdqBkn4ZTyM7HFOwNlcwqeWZOv65hamrYYX/ysIG6hlc1BpVS5NcQNYLJyImyjkLHdqD119M9rNIet0sdZhm998kPYf9+1YiNEtf9+Oz+yAkgTLOryqAdQsAQY6FMDoMsAQC+Y6BxQWnYOOPpXeH0/gQsRBlNaCFA7IdB/PYhSRHEmIECIGl7ytg/AyEW5RmNs8DVo+S184aa/xpt/4o9lHux+RnLeOlDfgzseuAGXXthLm+XfHtp/B5bqdVx05rM39Fy/XqPv9X/zr/AjCpJptk0Ua5X+1Kmg0QoQpgox6dzMdjkeDNeVcoFKyYNnmah4LiquLe/HSo4sjKMgEmYA64GLjVoAdAPgFqUJgjjGbDPA3GIDB+6/H7/yzLPxu696/jHf50dTAyDeeQPij/8O7D0PIKm5EvATADAmUmSbSbE3tQCgQxcA1v/zvQm11AKagQT+4ojMyxBZOm4lCEA5gGaAcK6dU9h7AQCdWMjp07nNI8s/rJInQIBRKkG5LgyHJ8MP6RJJFtYHgQiCALkgYM4qoeo9bK5byVTISwZ4u1JNTlT9GCHmoVe38HJP7X7XncDPYu08fzLQL7YiWOf4Y+mAaA0w+Odnd63n+FGhQhYefo2X8fhkCDDgT6mgGAMOrWmArMUO1no0GVpAu4WUJQZhC0ncbweoT9Lmubiacq5CAxl398jmLAQAcxFAMjRynQJxMZg6Zd0BgN31fbhj/j5cuXgNltKFDgDA2n8aSugMv1b/1zX/ywCAiAFKbb4pLADP9PDg4iO4eeYu3LD7ATSC5mAAQOwf8wsmZRm9M1y3COB6AADM/HMt0Qn6GehT54S/5yU1GPTn9H+C810WEwI4WAQ5NBOA62uWA/BZ02GNjUQAj/wRNVrYDN93oz5b2WfLDy7e7Aka0Twaxj7UkwPIjEhTvpAgiRIEaQNh0oKfLCBJE7TNORxo7kR9fxvhEgUAE6lb2sgAAG35SEkq1P/pBKDr/5Uo/tPub9n+T9P/rZKFUxvPRRA3hMp0YvmpKJljaMSzCIxFVKzNONN9EcqW9iJfDWCiGCAnSZJBiYQe79vofhwwArIMrVYTn3jXW1FyUniOgs0x2pc5qpSWM/m8h7sBAC7uxsQGUNcAdm+0uaZbgLb2PfwibmONUamYRr1JNXYdjHGBUqeoVMbfJ/DDDM/6+XdhYsvJcuqjMTb4Ci425vHtmz+DN1z61p4GRX/tnn8I0wf24fwzn7niAHfsvBZbKqdhy6ZjW41+rWP7nf/+Zdy+7wDafoilRoBmEErGNrNcyWAapYoEeGNjNZTKJWwfr+CkqSoq1I0peSg7FmqOJYyAqVpV4rWlZlMEBXkHEgjgxrHcjLT9XztJ4Kcpdjda2F9v4cDuPXjr2SfiZc986jF43/b29NECADLaJ979beBjb4Vq1pHW7Fz9X8HYkiIbt0QUUDFz3AUAKGoEEABoRDBKBlSZtPYuACBibTkD/gxh3Ue02BYmAEEByeAXMVkhmtYNBPBvypLMtek4MEsVKNeBUfJgkO4v9dFaN2KZHcDIkUAB1xMlwKZrELPden0B0uVVCBgMfH0qE+p/M5suojCM1Aa4BvD8GLkJMsx2OZecdVWk8Iv4X3eUKcbvkEVP9xYrZK38F/3PkJQZ/fyzUy6sCvtBsl1SqIx2fQHSpQhxqw1EPrIwgIraSPi9VtmEUs6UOr9amMBkUopgSTldAQDI989LABQD2E1PQvP1H8bkaReu9ZY/bLu7Fh7AdTO34rbWnQiyJmqWsyz2l4v/Sbbf1DaA1AAogAARBjRMEQEkAOAYLu6cux/X7b8N90w/inbkH54B0GUSwe/bofPnWFAHADAsmV/W7AKQ1/13gv8klbW+DB153hIA0JgTa/6hivKAZVFHtpOMPr+zlALw2in5yZIA27RFHFCGdNfyZMQAOOywW24wWtgM0Vl501Gf6Y4Qqhrrd5ChHsxg3ngY+6M74TuzsKIqEhWiZm3GhPkE1OLtMAIuWuhPHCM1AhHAW2zO4H7vK5g5sAeN6TZC0v/bsdDlNvLGRYKZ0/4N25SJiJQkqvdL4E8AoCMAqOn/k952vNJ7v3ytWf8hXFv/MDZ5T8RF5Z+DZ5WxK7gJe9Nb8Kzyr4rCf0RhHenoY5Nq/Vhdv9H9OKCnsww3XvFF3HrFZ+G5Bmpl0n17g/VOwJ//npnwSpkBRpdFYMmWdV5/kE87p2X3gI19r642DrsBAH6/xRYZXUrsAOPUgDnxJFz6c++U7z4aY4N7cXrxUdx57w/xokte09Og6K87dtyESqmGk084fcUBrr3vclx06ovgkZ58HGzfvPF2vOsr38W+2QWtuWEys1sWy7/JE7dhcryMia1bYNmO3KvnTFRE5ZvbhM3AQKHimCjbFibHmF6mXluExUYDEW0swxiNIJKftAMMEjJaErSiBA3W1KYx2otL+NMLT8M5p588AgAGTpsZkjhE+wefhvepP0DGNKzQ/xVQMaBOzICKiYxsqlwDAGQA8L2VQC22kfkJjKrSjPei/j8xANr6RlT8V+KYFy2ECBd8pJJBz5XSD1Hrny+68iDf0gGR58C0HBieJ4AAtSMEELCrgDkGmMz213JwII+SSFvkJqhRrg9A1X5G46oOpA3NCmBGo9g6vnGFWnseqElElwfnEvTnW1FoLt8nPw75290bP7KdVwf02T2r2EFmhciSFCqxkKlAWABZHCALQwEskqSFdCmQ9WLG0gtm9wkakNUwYDNVqpkTRR8T/2Ammt+zmkBRNFDq/zUDgHaFqqlBCAEATjgTrZ/5Z0xsPycHvn/0SevGuTvwX9PX4ZFwJ1IEqNq2AAAM7p08868Dff5bswGo2FOUALBOniKAluJ+Jq6fvh3fffRm7Fs8iCiJYSIvAcjxGAb0PRoAXQCABP90bejaCto+P0MAACzbAEr7XAOgZ6divZAD69QyEaZTyhIlHTdkBsEiDTJlZi6U2XUQ4QEIG0CPUwFu5KVk3a0BAN4DvO9yYcC87QgAGGJcjhY2Q3RW3nTUZ7yJUzTDRaGmR+4CwqwBV42LcEeUhEhVhBSRRv1MXyYdUoDEkoV1iYgQpyHCuIV71NfQ2OejOetL/X/YSjb04oTTkjw7SfdnVlXU/zU9ybAVbMeEyVpqKQXQLwIAFX8rznZeItaHtPXjQeiOMJs+gLKxCSVjEu1sUbxomREYT05FOdsEJ60JmFBRUyirTbDyEpThR+7jc4/R/Tj4un76/X+I9sE9UkM4VrV1LXBfpkky/vkDmw9cZvXtbk0AglkUuexbmBbgAYGAfnbAsTLKCgBAr0K0DgBLHoMwBZOz9WaIS3/5fZjYfBIcq7cs51j5jkf7PB+dvx979+zHM576vB7NluKe/K/bv4pzTr0Qk9UtK07lmju+juee99INPdevZ//tmVvAL3/oU9g5syDPiMnNU6jWahibHIczVhMtHKn3NuneTdaJiSnHgmsqOJkhQT7LBqIkQUjniihGk8F+GKMd8cWAPxItgCiOEce00k1AG1ALKcasDK5j4d2XnotnnvOkY77fjwYDgHNkEjTQ/OY/oPaV9yGhwB8BAE9BVTLgRFMcAQQAIAugZOv6f9uCYvA535KgUuj/UvvPgN9AFrEuXwnlXKzxYgNZYCJuJQgbdSShL5lt7Ze+XAKwGrtKJ1+WgVkG/eJEZBEEmIRytsBwxmE4nhZPY1kAGQJaPl4Pa35OkcXvxH1MvjSAdCbniRd/0MmeFVsnmlxNaDBnJWikoXd3Ho5K/HQIEFX4/EW6v7APIqShL1UEZhgiZklBQjYplf8TJLaPrKWQcbJWvG1SGOZyBrn7wxhAWlSbJzhSnEcBAPD5Vo01GJIDALxeiu/9ZQAg3XI2Wm/6OMa3PWndpoUbZm7Dd/Zfh53xbgE5CAAwyNdq/5r6vxoAUJQAMPtPNmiCBN/ZdROu2nUTgjDULFqCTQXNv1sDgN8gBwWKEoBVAYBcA4DP+YIBYKQG+OrfJMlg0NFimfYfRwligjeZFv6T4Z2DCRLo87rkDAAej79j9l+2IrvP44o3IG81C7bNMgAFm/0l915uHTjSABhubI4Wz8P1F1uP+uzwfcabOM58ebF2fS9uwYz/oKB6Y+pkTGRPwKQ6HZmV4PLFP8bS/jba8yGiRow42OD1/6Tf5wIlRQmA6AHQCcBlCQBF/3QJgM3gnyUBrgHn4CRqahtK5hSUYcrk5Tk1uHYZGRVoRdnVgxtMwDTpG6wQsQ+tBiK0UQpOgMMHeuzBNcvwjHFhHcjPPor24a/Q46fF6H5ceS2jMMRH//SXhf7PBQUFAPs3Ef0jU6Ur489SASe3CuQz2LUUPNa2DgAAXFuJg4A8mo8hEkCxCFkGAHRWoiFiURmihHaAKZrtDKddchnOu/Sy0Zy/ynTx4L47kfoGzjr9KT0tinvyy9f/G57zlJeiWhpbMYa+c+uX8YILX/34mYgO803qLR///eNfwc2792J8rIxybQyW6wrYa5XLMCwbYV7qTPG+dkhrSk3lZ2AaZwopmQPUEKDifxEEii+4DhwLMM9IIsQMAqIIUZQgDHyodhNxGOF/ve55ePWzLhwBAAOulwAAjVm0vvQeVK/+uK7/LyvRADAmU2RTOf2f6vEUAaSYHOv/PUe859V8HcpMoZh4Z6BP/3gGNR0AwATIAqDwH3+XKKRxgoiBLm3qwkAHwl1AwGrDqgAB9AcwYHIBY1Iy/0q5Ik7MdYYEbgQAFG2JLRgUC+TxTUs7F+lBo3nUAgoQrKhToo4ROrLCSWCVE1G5uF82yP6vK/BXBEO45WUFEu+3U2RtglWkiLNcgpl+UgMYoDKzz8wxCQkxUtmPtf85k8ALpX8p9Mfvbzs5E6H7PC0NUDPzr2gz1w1YsLQtiJEygKwRVFgGANLEhsmSsNwqlo4O6eZz4f/Cp1GbPHHd5iwCAFftvxa74t1ibVizbKnmkAw/g90cABD6v9T852UA8ndmwi3YyhIAIMoiXLnrRly58yYw6BYLPgIA2gxhWQSwUP/Phf86GgB9JQBizScXiWCEJXX4mgVgwMiV/0X9vw9z4RDic5QJPyYAeW21+8ByWa/ooFDtX169wJI+rfyzOST7KkcIaFEHgCCAbVuiBSAluHkiY8QAGGJ4jhbPQ3RW3nTUZ8P1mW3YsthgTbsfNXAw2YmZ6H7MxQ9iPt6JxXAa9f0+AlrktCIk4cau/5eaaGb/RfWfqDsfsBQDzGv9cwFACf5zBkDZnsLmxbPRwIxQA0veGGxVQtmdgp2VUDE3YyI7BSVzAlVrApbhdGkAMLrihMp6zjqSOEXZHoNl2ojikHgpnELYZ7hL87hoPbofey8jH9y3XPMtXPeVj6Fa1hmEKhepfZsGAJZFAPlnggFll5Q6vVhTyFBjlmug7VGGsaopdfPHGgDA+4m1/kU2SOqlGXBxsZJqh4CQmSm7ipe87YPwHNbPjoRf+8fQTQ9cjZMnzsC2E7b3/In3JLM4n73ub/HyC94C13FXBJxX3voFvOjC1z8u5qC1fIk4TvAP3/o+vn7n/XJfMRCzvDLilMKTpPL78EPqu+gMWcYaVy64LQspRbAMsnNMlFwLTslDpTYOr+LB4ULYoRe4XgQzqAsWFvOAiQztFPXp/VhYaGLXrj345197LV5w0TkjAGCVixbP7UDwid+Fd+f3kIxTAFBbABonZMiqBrKarev/SfsnAEBwteRI3buaX4LhxDpoKQQAcwBA0/8NgCwABsN85ZRrCXoSuh9pICAJg7zEMs+W9qv+50KShaAkwLGyBZnU+6/MzBYTNOd1AXMFYNDtREdI5nu9niEQIAxHO0AS74OpIv37VTYGhNy4Dik2aj4Jo6FrYzAac07tUp1jKb/Y8eVJ/xU2gN0HKOTri3KBUgwEJjKftoq9AAA1D3nOrPdXpIlzn4Dshq5olQFvmCIrK6gybQsL+n8GRAoqSJEFur1hxMi2XoTgl/4D5Sq9Hddn6wcAxljCkZcAFAAAHQHI4hMAQJgBGuijwv8KAGBnDgDEKwEA6jwKrX41AEBfRAENpEwlvyhSAkcAQJnymcW2agkAMR4G/gQAEjKQ+JnLjBWdTMiQ5nZ/KxCE/AOEBUB9gD4AQJJtpoLL+ZN6AGQEUIsjtwYcAQBDjM3R4nmIzsqbjvps7X2mrT5iHFQPYxF7EccRVGLDRRlm4mJnfAPuWvgmGgQA6jGiZow03rgAgEYxNf1f0HPaABIE4DOUtUk53Z+Bv6j/iyCgge3OhfjJ0h+I1klMSyZBVPPsgNQ6pQiyBrIsgY0SynYNERVvR9the2B0P/Z2ER/cn3jPb6O5dBAVTwsIMdPfH6VzLHfbAPIoDEyqFf3E5YOax6ITQL9+gKwVWDLAcS4JpdUXiIe9gI9xA1IRtQhgLwBAFwCfmRMA9YbOPLX8GBe++v/Gk55yifTfyPml92JdefvncdEpz8fUxAk9f+A9SRrq5256P1538dvFuqlfgPJ7d1+O5537isf46v94P+7yW+7Gh6+6Dn4YgYyAeiOQoD/l4tqmwJsrfcUsl2MZcGwLnmtjrFaGPTklAIBk4hwbNlXhDQJwXbrZ+XsGX3GjIfXlWRwjWFxAGgbYu3ca//7rb8QTTz72hRePRgkAR0e67y5EH/l5WI/u1AAASwDKOQAwZmr7v0EAAHOjSwswKKQn4nhaADCTMgAFlbMABAAgM4AsANEjLbKouriQlo68bmG7jahNsTuC/Ho+HsTEogq+UluRGXQROhIqlqZW6/l/2VpN3qbUBHh02SGgE/1Rgj9PIQ+6pfJke+ecBVFwexLwshtBkeAIhIyZ7aflH0VcFwMJ7MkAEIq6Y2shQztfRxZdQjp/FwAgzJoohVk1oDzaM3QBAKwqCLMcAKAnfYx0+9MR/eJ/oFTR+hvrsXUDAFnOAJAsfxcDYBgA4IpHbsAVO24ERarFeTFnAIjaPgGOYisuXZ8IoND682t3KACAwX/RdlA/CADA2v+Iz9E8m18kEfgR4jyhNQX4vrsEoPt4whAYUNYhlqi027YtOJYFx3FkTS72gyMbwLUPzdHiee19VbQc9ZnuCS6k+R9tSDoPDlEhZo1iG/Ppw5gLd8Etm6gk26DCEtIsQtPYj3p8AEvBfsxk9+JgfQ6taR9hI0FIZW5SlzZoSlEAAJbRiSUJM/8M/gkCFPZ/ut5fAABqAdD+zzMRLUZw/DK2Vs9D2Z6EY7uwHBtuOo5N1pkYt7fBUWVZzHF8sU+jdHU12+FH7eN3j9H92HVtmcluNfHxv/hVGZclV6v/Uwiw+x7V9y+Zq6T86wex/l2GGsWu8sUmUfiaRwEgZkF6g3xhwij0AAbHwijToCRr/Je1Rvg71le3aG0FYKmhf9ZbKU588iV4zmvfLv8eAQC9V/jymz6JS5/yKlTL2sK02Mj6WqgfxLfv/jReffGvaJpx1xZFEa598HJcek6veOCxMH5+lHO86o778Z7/vArT80vwA2pOZCLwZTs2So6NyngN1bGaBPqF9gYXtXZ1TGwBeV9apZKUDlAIy81puXQC4IvaABT+S8RFB8hC2s0F8A8ehL+0gIqh8C+/+sbHhfDi0QAAOA+ED94A4+/fCARtyfaT/q/GUmAr6VEmMpTzZigAACAASURBVMn8D2AAKANGcxFGxoCUwa2u+9f0fwaUZq4JoICAAADn07woWmj/jIzyrLmiw0omLI4kCpCGEWLfRxLRqSTPpsp8zLn6pDzzfyTB/+FGM6PBRaIi0nAt67Lu0gRpb1B4b4AGQPHR7BeCIsNsIpLR0oF+yxKApUSSlk0bzYY+Und3cF4ntz7Mqf7FZ3FeIgPAoCrjYABAKhyoqXHKc5D+3CfXFQC4bvZWXDn9A+yL9iJTISrMZucAAKUaHLpK8f4vSgByBgAFQcUazzDhKK4XDYRpiCt2XI8rHrlRgHsZUl0AgLAyuun6h9EAkHV4HqQz88/PKhgAhVtAfwmAfrbShpRzEAEAnkd/9l8DAIXAX38JQPcwWA0A0MwoBccy4di2AAFkexA4HQEAQ9xIo8XzEJ2VNz2e+yyM22Ln51oVJGkkIoAU9LPNEjxT28u0okVkRgwzdVE39qGR7UOSRAiytgi5hGjAzjxUjS24N/oGdh24B62ZAFE9RugnMuls1E3b/+ngX14UAKQyq53b/+W1/5oBoOv/rZKJC6I3I4yaWIz2oalmkRoRTNYuKRuZG4q43ybrdHjpJoyZW+AYHozUQ9mYFGYAa6hK9hhsigeOtp4eOJ7vx0FDYW7fLnzm/X8oQb9DlNwiXU4NCOBFu0qy+MXiTsoCyr3WgJ5twCWVcgAoJ+1pJUgQbIOCdv19JAuUvM6/W3CLv2sG9OTK0KQVaQo02hns8jhe8dsfkmzrCADo7c3PXP9BvPrCX0XJrfT8gQDA7pmHcduuq/HTF/18z9/Y/4Ef4Mad38Lznnz8aADwe19954N4+8e+jCAIpJ6/UvEwWfPgurbEK1a5BsdzO4AJa7jNShXKNMGhCbckJdRcGJd485KlEoVIcu0KUm6pYUEBQDoE2KaBcsbnSwKzvYRnn7gJ//0NL31cPEHWGwDQGc8UjVu+hso//RISWuiV6AKgoKYyYBPFAHMAgGUADq3qsFwCYDsw/EUY7aYGAOJDAQA5GKAn3i47vf5Ls2zrxzVUEoVI/QhhmCCLWlBWFVn2hKN7PbMYKptFlh3sPCcO9YErAAA2FjeCVdZ1wogYkgXgJbC8DI5bBXxL4yiWJW4AmbE0+PTIAHBNgC5TxWZlUDXaFpL2vzoAYIQxwie/GMabPgGbTgLrtP1g7mZceeD7OBBMI1MRygxope5fDy0CAGQAaFbAcgmAFgY0hJZP+z/+DFIf3354MAAgpfxFCUABAhxOBFAY+ApGptcHBeBQfPX+EgAhFdDlq6D+0/qvi3XQm0DIxP7vUME/P0cAALEJ7OvwvN6fOgBkSWlNAA0CjACAIQbnaPE8RGflTY/nPiNJLUraWApmYVsuxuwtItixEO7BtLodiRVgJr0PbSxIuziJsE09BVVrM+y4hgq2oBxvxd7gdtwbfBVtawHN2QCtuUAEACMCAEdEYxv+Oh7JHny46ew/Rf+6GQDQlH+PQjvM/uflAPw3gYI5+vUStcxEfIdZHZOWL5kH27Lh2GXxcg3QQCnZhPHoNFiWI0DKE9Jnoepu0mI+G7hvjqQ/12Of4/l+7O8/LmJv/e43cf3XPg7PBuwcAPByYb/+9kyAMIDX61AlaL0GDvJFKWuVFUQHQEry+jK5sthTCmOV5WOsxzU9msdgH7G+P+jSGilAgSYX1lmKdjul65SIAVKc6pKf+XOcfPpZiLJRWU73tfn09R/AZRf9Bjyn3HPJCAA8sO8O7Nr/EC69oJfmz772/QA37/oOnnP2y47mpd5Qx6YV1u0PP4rf/Mf/QGYojI958EhXLix1WWs7NqFF+8IY1B+LLBcsTUkNEwkV3g0DruvAJeVV6rlzYS5ZIOfyWbkCNwGAdtuX2vJsYQ5u1MQfvvBivOmFP9EjyLWhOmmIkzkaAEAWh1i4+l8x8el3aAHAvP5fbc6ASZ31FweAKnUAiJ5S/EeJBoAa82BkLaiZRVKFegAAyf6LyFwe+OdOAJ3gv/97d9XJd/5UAAVyqTkvVZFkJyGNfCRBqMs9aMknAV5eFtKT8h2ic1c0pTPAfqoZdp4Vqx2tO+PbabNWAKAbRC6U33kQsTYsCZhNZqU4LxB/MQKkS2S65AKAoiYfITOavafHX3drAOgydNFNxFgq9f6HAgDIWE+f/EqY/9c/ryvQfTgAgCKA8voRAQDBtoZgAAhgkGZiI8iX1N2TBZCX+g2q/2fgL0r/xL4izQAQG8GuTTMLKYWxOu2/u70ujuWaeTB+VJQBcB6lFgCBgBEAMMR9Plo8D9FZedNRn+mOaIWLmI0elvdtYw41+wSUwhOEmmOkFtr2LBaSRxGoebTiRSkLMDJmMpYw7z+KZjyLzAIa0752AKD/9gZ2AOi2/+tk/3P7P5MMgDz7LwCAZ8DK6/9r8Xb4Cw1sds/EuHOysCekBMBwYBo2bNOTn1KBnaU4gLvhqho2qSfBNspIfIVxZ4u0G20re2B0Py73CRdfX/7we7DnwTtRdinqx+y/AXcVAEBT/rXtWJENt5j0osp1ru7PNtVVygCK4KUADTY6C6BYnLb8FHGX1kgHAJA0a4Y2/55QA0D/3HrGxXjeG39/xADou/2+cP3/wSsu+qWBAMAdu66H34xwwVnPXLFoZgb8uoe/huef87rjZkoj8LTYaOK3PvYl1MNAW10phSiKUW8GiGjlZThC4U9JZbZtUfynLoDhlSTwr5U9jJc8lB0LVddBmRkwsygXoIC66GeDLgILfoADiw3MNtpoH1xAcGAv/uFNL8ILn37eCAAYMOqENh02sfjV92H863+PZMwDygZQURAAoEoAgJYqNq2gcgFAi1Yp2rqRAICXQu2fBxq+BgBShSympZx+rx0AegUANT1+1XC6V7m+04zR7xmA5VDlUf+2cItgmYDoCMRIo1hTsBP9s6MWIRFeBybo7H/ImzGb79gDrsbR7BOE19owRRlA8TwB2WT5JzEgZImElACQ817SLgT8l2fC43s2zm1Y5Q9mBNByUcT5AqTtGFmTaEGGzGsBIQv4Wf/SdTZSAkBXBjK86OpgAVEINc4MM1YHAAgSU+MmNhE84y0ovfq96zZfcbz9YP5mXHHg+5gLZwYyANYCANjKEQZAlIX4FksAdtwwsASgRwOA32INJQDM/jPo1w4jXQBAmmsA5OClBOoCPGrKf7fyf9FhWnxS9/fhMv/FPnJcpctuB+W+aL/NoJ8AAIUAzREAMNz4HC2eh+svth71Wf68yP2zD7fo14rQKcI4kLs4RYylcBo7w+txS/2zqO9vwV+MhAGQRBu7/p9ZfC0AqKBsbaEj9n8M+nP1f7EBpPialAE4eJHzP0Tpvx7OIczqgmmapgvbcKBSW2dyTNZb0c/Vgmd7kvlPIoVmNoN54yGZrDfjbGxSZ8CzdanF4fp9+JF9bO4xuh+Xrxvt/z72Z2+RAKBaogUUpAyAtf6DhPqEwt/nBMCFU626LATINi51BAbYAebrTgmaBUjoWExvzDKeAgDoFgDU36HQANASyQQASKUmS4Cv8tgUXv5bHxrpcvRNEZ+7/u/wygt+GSVvZQnADx/5DoyghHPPeNqKuYrZou/f8zVceu6rjs1J5wjPmuPs89f8EB+94TYQ8p1ZaGBhoSX1+2a5JmUBZqkEs1SGa1sYmxxDeXwcm6oOzpyawGTZQ83Wwf94uaTtAeNcdA4ZGmEiFFyGPgthhGYU4Z75OhYX63j4trvwocuejeecf44Egsf68+NoMADgL6L++XeievVnkIx7WgCwqmBszpBVDGRVSwLTVQGAsgF1YBZYaAsAIAKAFOmLctG/JBe94yUTAGjAQCqEAVf8KQ9oM2ZQt8Ewpui3tizuOqgEq0uojxonZDjIfMdgjaAAM7S5Wr+wB/JAruejCzYC2U/pNJCRYt8f6nftwaC+cJHhGicP6BnF0SkpMUpiJ8fALTVtmOwTGcIENQ5RClAE9FbcAwBkQYK0Qa2BDMpJkCYtCTQFue3eGPxrb1v9nXmcqtLuDaswAGSJawNGYKH93N9B5afecYR3/srdmmEb187fjKtmr8VSfBBKxSh1lQAQrygAADoCrFYCYCk6BxhIsgTf3nEdvj0IAEiIE/Vds8OVABBgYaAvOhMrGQAGr5tofmnav7wX6z9N/S+U/4tvznUuA39m/9e6rVoCkB9AmAlG7gjgmmLBPWIArLV3R8HsED213HQUcKyt29I0QagaSOBjJngY+8K70EymEak26sE0ArOBoB1pB4ClKHcAWNuxfxytOvT/IvinCKAJUSM1HQb8Fgza/uUMAOoA1JyteEnpz1ExNy3b+nROXp70K76Km6PdrDfmZ/K53oqW0IhnEICqvAbMzIFrl2FnFbhmRcoIlCDrGzPwOprXa3Q/Lvfu4twM/v3dvymLqWpJA1S0yil7g8tHhPLvaMp/dz0821tU1e2Mpwxjq9oB6gCa9EwyBzbyGCwAAIr89avSBzFdALRpsh/oMoEopj1gBtO08crf/QhXYUdzKB9zx/7GTZ/Fc57yUtTKvcrYLAG4ecd3YQZlnHPm+QPHxNW3fwXPP//4AgB4gReWGvi1f/kiduydxWKjLdecloDl2hiqUxOY2jyFimfDoxhgpSp1/GePlaUPXWXCM7VGB4XAuNj2Y4ruZojyRTh/z4dGK4lFQGxHo41WEGFh96P4vQtPxbPOO3sEAAy40yRD3jgA/6O/CPfOG5BMeTrQH0+hpoCMAoAVG4rsqG4GAGutXBuG6AIYUNOzwDyFAHkdWIdVRRazTp0MABvKN4CIJQISlemglEE2a40GLwmKcEfaZsqFMk7N7f5yjYDVqP5rWQ/0qfmTRbIc32fIKDrBTRK4i0B2gCTvVecqLfxXWAzaywAAxQCLTVspyb8yCtWxTw5XXSVABNX/CZzo4J4MAKaUkiWeHLP8DDxDZLGvl1Z9FPTO57cjZJt4vWK5FocDAFToovnCd2Ls0ret2xx9z+yDuKVxN66v34o49mEaKTw6f3Qo/3TwWXYEWF0DwBGifjtpgy4AVz1yUy8DIB9mHTp+4QCQ/+zoTlLwr7Cl7C4BGMAAkOHA9mS4pLSo1oG/sADEAnJZ+b/osEIDgEF9avSBM4fqVZI5RC+gC8DINQD0+ljBsk24jgWHWiojF4C1j9HR4nntfVW0PN77LEljRHEgGUVmsyk8xKw+0VcV2mhYe7GY7hVxQIOmdkZNAmAnHcdSewY7o2vRjOawaO/E3MJ+NA/4CCkASAeAIeaF4a/cke+ha51Zikbxv8IBQDMBGPyL3V+u/i8MgFz934gtbG6ejbMmXoxTa8+Anyxhb3gbltSjMEhdUhPYZJ6OTTgjLwNYnWEiWcq0DVPZ0lbTrlKkRObFF1Yjwcfbdrzfj93Xe+/D9+I/P/Q/kCmzwwCgmni5tIp+BDOPJnpsAjnOGPxXKICVr0g1UGAKE0Ae/n0LyyKw5udQbHmQZdWPe1wW5yjU/vZKAKAdagE1tmsHKaKIVMYMrUAvMs5/5e/j1HPO29AAx2Pdxz+4+5s468SnYTNtALuwRwIAd+y8FqGf4qlnPGNgn1116xfxwgtf+1if8ob4vA9+8Qp86IobJIgfq5UwPjWBsclxlKY2yXPBsB0J/sMoQc0yUbMs1IMArYAaFUBAoT9m//nKx6wEU/m9KYxZMp1NAxF5BXyfBPj106fwkxc9ZVQCsMooSBb2IP6H18DcsQPphCOUfwoAqgkgq1jIPDIADKBkiwMQKqKiCjXmwqB9ahrrEoCFSAf81hjgOlr1P+XfqQGQvxdPdg0AKAb/EdUdU1Gclwy1UPcLVwB9wllmIDO2wlDj+mL3ObPkjYYf42sBCsSyLQTi/VBZQ2fZV90KKpj4Iw9IdBTihtr9IA1MZGtxAmAxPksA+LMAAFSGpElRRKbMuRZt6/7M2Q20ViT9X55ZnPwp7kItg815ecJaAICojPpP/xUmfuIXhu/bVfa4bu8tuLN1H25p3CkghmXQAUp1AACK//HZXFgCrgYAuIYnQ2F/exrf3XUrrtt9p8Zv2AUcXnzxfQGGrAEA0FaAmQgADiwB4NgWkUBjOeufaPcRAQAGAFKaAaAD+VVLAIpx2Lc/rQBXAACGBh+EnWCxzNGCa48AgKEG6GjxPFR3SePjsc+iOEQ7XoRpOvCMCqIkRKIiJFmABCHiJMQOfBeJ3UAlPRGNdAZB2IRyM7hpVW7Umfh+uNk4zrVfi+2l8/D19p9gz/4H0DjQFgAgaicbGgBYYf+XlwKQ/k+6f8f+L2cBGK6JcIn2hr6IqJTcMaR2ghPss/Ds6m9horRVXBT2J3dhOrsTJWsMm5In42TnqbBtB1EysgFcy915PN6Pq/XLg7ddj2/96/9L6T5Uy5asD5kt5Pu85Lh319w3fIyL1y4hQEVKf1VnaLQ4oF5rkgVQoO795yC/BzrlA4WGwFqu4WPVhufYX/9ffHbDj8W7mJuUAMR0C6AOQCJZrInt5+DSN//RY3Wqx8Tn3PnI9SIEe8pJp68AAO7ZfTMOHNyLZ537koEAwPfv+gaedc5LVrhTHBNf/Ec8yRvueQi//k9fxAlTVbEAdGvjcCtlWNUaGq0ALThoRYlYBZZcLfjHdTut//jiv2l5VWyy4JYacMY9OoPL51VENwDfR7sdwDMz/M7Zm/HmF14yAgAGXr8M/t77YH7gp4FGC1mNwb0BtSmDGiMDIAcAWOpUorUdHQD6AIAWRQAXgCavQTcAYANJzgIoAIBB5yBBf6JfvOAUcGQUlyZQklWtQGGrsACXSwi6kLc1BfJdH9wdaB1u37xtmh6EymagmLLv36fABISFsgwgrwQBcpaAaAQYSH0FuicedhsEAFgJkiWq+JOunyJVvqb1E1AxDKS0hqN4bZpCtSPRAVDlGNkJLkDG1yEAAGWQsm5AJVUsvep/Y/LCy9bt3rl69w24p3Uf7mjeJQr7OtvP+EKL/q0VAPDMEsI0wT2L9+OG3Xfhjv079HyRZOIYQiCgBwAoOvlHKQHo0gAoSgAocpr2Kf93X0+ekxb/W70EQHFOE2CsF1wSBgDdAIqNw6sHAKAloAXHsUYMgMPeRF0NRovnYXpLtz2e+yxKAgRpE2ka5ZrDCcKsichsYtI8BWVy5TqKxEpcAKBixFkARdq6pb3u0yzBF9tvw9y+WTRnGCQnUgIwSPx2+Cu0/nsIGlrU/5P6bylxA+BPCf4d7QBAJgAdAEyPQoAWXmz+JazMRj2ZgW06aERzaKfziCxaBVkiCEjBP/aLbZRgJWW4pgcr84CMFi8V2ObI+u9QV/R4vh/7++XGb/8nbvzGp+Qeq5YZKOgauVrJZNXvivUa92fbMscwkzV5Rkky/h03gGWHgDLr7Axd4zm42ES7BlTKy4DC+t+NR3ZEofhmAOv/++n//C5LbeZKdRq12WIttV6HN32tC8D9X/F7/yTg3MCOPLLTOqb32jX7AJbmGjjv7It6vgcZAHtmduG2nd/DTz3tjQO/482PXIWTa+fihKktxx2rYv/BJbz9374sFn5hnCK2PDRTA35mIYxjqHIVBm9IReDYhue68t4y6RPOnyZsy5C6YN5vdIcRRhgzcPSyp9NFnCCIIjRabREazAIfl23z8Jdvftnjor/XWwOA93f9getR+cArkJCeTmcTBvtkADDhXrKQuSYUqf6sI6cgICO1ggHgpsD8ItRSW4vaZQqJb8GoTUApD2CGmqDAoQCAQXdKwQbgvmorkFV1CQEnM2azBSDQc5QuJyhSvF3RkrztDqo6KnyruvOtOJUcAMgQQaWPAhnLV5ZtCvVHaGFL2SS4z+Xb+1Xc2L9d4IEwANYCAFD8jwwAHp7PK4oH2AFiEhICA5mZAwA5GE33AAork12hOJmzv4IEqhYhm3QB2tQdAgAwyCiITGTGOBZf9xFsesoL1m2+7gAArbtgdwEAfL4OCwAESYTb5u/GjXvuxd3Tu2SOkKqSQQDAGhgAPS4AhygByKTWX4tJrqb8X3TYMgCQwUgLNkCqA3k2ouuA4jpFiwl2/57DrKMHIBdfAwCdEU79SHsEAAw9OEeL56G77LgGAIre4sMyIY1KMddIP/vVxVu6xxj3i9MQO8JrcFPwr1g60ERz1tcWgC2i3cNfj8dmj6xD/WcJAJFKbQXYCwBYogVggvX/nBZPa/4knrblZ1F1pvLT1A9hTrAEQVgmEcNHCtZyNtAw9sLPFmCnFYzjFFTVCWIRuJHrqh+b/l/9U0Zz2HLffPPfPoSHbr1GgtVK2crp+MBY5dCZe8tUohMgz9bcDpBYAEGE5d+JTwXGytq6bNCYLKh/rqNEfLDfNvDHOVZk7kkysfZbAQAoYLEVdYSjG81EGKSkNGoAgFNdghf8xgdRm9g0AgDyC7l/YRfufeg2PP/iV/ZYlBIAWGws4Jv3fAyXPe1tA8fKA3tvQ6PZwIVnPPu4m98ONlp4xye/ijt27Ue9FSKyS1CuJ+J/pOoangfT9STQJ7W1XPYwVnFR81xMlaj+b8GzTLimKQwfLoUpJMjgP0oztOIYjSDGXMvHwUYbS0tNLM4fxBOyNr709jfBtvU9fCxv6w8ApDh4x1WY+OAbEFc9gHomY4DazJhb1/2DrKiSBeUQILD07yxLbAGNtAU1X9dZZREANBEuNKAsB/bUdqjEBZK8DIDB/DAbFwxWFTBPBFJb09sZVMtCouB65yUD/LfoCRT/LizyTIDnwOA71YkZZL5OD+sZbuUZrcjw6/VLms3BSGfyMoCu/XoAAIr6kUXWd1yT55+r8VP0j1+B/eUfoma/ODOWHRh0AUhk/aUQAFaAmHN6YElJakpdALoyCOU/Ruy3kMURTAoSRho0MSZDpBVXK+EfDgAgsOBswtKbPompJz7tqDAAWKbH7D9fhe1fNwPAJvhH4I+v/D1ZAwyYyQDw4wi3zN2Jm/bci3tmdgugwO+2KgBQXPJcfkI/35Y1AOSasDyQq3tlylCjGCD/K9rq66bLUCUeiDOx/htE/+c+BQDAC04AgOr+GQUBGcgLKJEJE4JvxfpPxh41KPI1M9ubOYjVBwDw+DYdUUYMgGFmleM7mz1cTy23HgUca+85TgZh3MSB4EE0jGkspLsxZ96H2I+xlO6X7H9rPhAAIGwWHrZrP/5j0VKozaRS5/X/Per/XfZ/kv0XNgAZACbihQT+YlMcAs4dfyVOqpyvH1AqkbIJES+xHJTUJFyzLDZ/dlpGyaQadCLCiWHiw7FceGoSFXNKrANHW28PjO7H5f747N/8CWZ3P6iz+p4ptfzcamVLEi6rAkm5HaA83PNFn2YR6CC++3clx4RDFswqlNFiAbDRrAG7a/u7z72ojVxqF2rqAEUCuWkGAN+TSZHhWW/6U2x+wpmjWzDvgYXGLK687fN43bN/o2c88J6Mogifu+GDeM3FbxWP5n7Q5eDSPK5+4PO47OJfP+4AgNmlBt7yd5/CA/tmkGQKZqUquh2V8RpKtSpqFQ/lCq3/bJik/Cveh1yEs6TagqIvukXNl+XgqpvNLYZvFOYKQ12jG4bYPz2Pxp49+K93/Dd43rHPKlt3ACBNMHvNJ7DpX38H8XhJ0//pEb+J9f8msrINRV0UsgAKAICaABT/LStg7qCmmHNjQBtZCA8uIG6mMJwynKntMBnE5+rpQ7OIjK2AMVkIPeSBdZ7x76+dzgMqORfTAaJtVCvWDAShV+egQRgAUR2gxR9T8MUg6rIW7LHT66gUknWwg9Fz31zYxQhg7T+V/fs3iSbz3+fnnSYmsjYBCx3gxZkHi1T+7o2y+CbXiKGYBUjOKdUAQBbkZQSOi9gIYcY+0qCNhMF/StclbbmMdgxVCqEqBFRMpDy/NQAAcLeg/ktfwsSJZ6zb3P9fu6+XEoA7m3frEgACAGIw0csAIBAgrJ88+KduCN+vNwAgNf3F2My/JQEAagDIGiAzBCSQNUJeAhCnrPvXziOiNzBA/K/osFUBgK4elRKAbryIx8vLAYQBcAgAgK4SBAFGIoBDDNHR4nmIzsqbjvpsZZ8VtP4o9RGkDfhpHYEzh3pyQBBmigEaiUtJQFjKQYIA1zY/goWZOtpzgdD/wxbFb4ZExoe/fEPvQQoZRUZE8I/cLP4U+n9e+18IABYAgGvAdau4GD8PN6siSFqox9O4q/0lnFy6GGeMPR+uqsIyuAhTyMxIi/lRTTWJZMJ1CAhkbOPBVq5YvHAROAIAVl6+0f243Ccff9dvoXFwVsYTAQCb4xVAiWPTPnTQzjYWkzZdwlKGIpOgVx+AxxsrO8IG4CJ2VU/orjKCHzeDhf3Be03b//UCIfwbxf/oAFCUCSyxTIDLW7oA0CKK+W3DxJmXvhnnPPNFIwZAPuT8wMfnb/og3nTJ70ugWlzn4p780nX/gkvPew3KXmVFkM+F4yevfy9e/7TfQ9ktr52KPPQMvvF2uP2hXXjT335KFs+kro5NjGFiclwCfrtUgsEbUUp2FAyKyBmmjEfGS5rBq+DWxnps07oF5LlfGkUIG0taGyCOkbQaiJea+PRb3wBbjn9sb+sOACQxZr/1QWz63F8hnioBVPSfzLQDQMnIHQC6AIAyQRgDatyFkTSh6k0RqUfE7KuhGQAHFxAt6XSraXso1bYjK7MkYIh1jgiweIC5jSeiL5qo6PexLoVy33dd7SnA3Mz86KBFW86l5jkHgNoDRK1lEIAjLQl1tl7qofKXUKP4ficQzneVFuTuAZ3vxnMkCNDPDqU2Qm8iox8A0JNBhjjjelE7ZXDdBYvlWwQqeFiuwVIkJepR2bAXDSRRgjSYRxa0RVm/AC8si9aDpgAAxmZ+V20okPI8qA2wig2glAAEBuBtQf0tX8HE1ieu203zjZ1X44H2Q7i3db8E89ryL5PgvrsE4LEEAEgGMTJa/ynJ0sv8Q/tGlgF0Pel7AIA4gVhMDgj+uxMHel1BMT/NNkhVKgyAbqp/NwBQBP4y5/HYivBBCQAAIABJREFU/K8AAOQeyJ/j+a0kAIA1AgCGGqCjxfNQ3SWNR32m+4wUdi6Yl+L9ou5vlDR6axk2jMyGF29CzZuCZ3nSbi7Yg9ubX8Bc9gDizEczPYjGbNABADZiCYD4JcvDmwEAKf+s/ycYAMns0/KP4n98z+y/1gMwMOE+Ac93fg+Ooj82j2FK6cM1i3+LJ5aejyeWnw2bD3U9JSLNWH+sGRDsL+Z6qPC8eng1/Lh9vO4xuh+Xr+w//9mvwm/W9TxlK3iuKfeepvivbhOphf3IFOit3ScoVa1o27HOw1zmQIIKuo7zUEtZsV2mmDYX08Msetd5sPL7FdZ+/ZloflTdjzsqyUmaodHSFFrqSPmhLhkgADB+2iW49PW/PgIA8utD8OQzN7wPL3/Kb2JMap31aCjuyavv/BrOOvl8bKptHXhFr77lcpzzxAuwZXz7Ol/xjXm4QkDzC1ffiPd8/XuYqHrwaF2VW6fZpP27nixuJRnL35equVZZiiijErtCZtgwraIURyt8k7Ir/zHgT1JhBxhZjLKRwM0SJPUFXLhpDH/2sy//sd6L63Vl1h8AiHDwK3+Fia/8LeLJki4BIABAB4CqhaxkQrl9DICSA2UrGMEiVBTlAABp/koAgKgRIZxjhp1s+wyG4cCtnABrcgrIdR0O2x8cCOYkUDoZgKsD4e5Jd1D5JSM5nrh5Um4XeIhPkRKA/JjqUSBaGBC0d+0v7Tk4FwF/FxBo5oAosuc2cp3Wsabh97IIVp5LPwAQZWXYqtXbMAcADBVC2ZYAMrAYSAaiNWXtbiIMFpFGjZ79LNOFIU4ErJpoQZVzGjnZBmQBMNAdAADwK5qIkRE0HjsV/tuuRrk6cdjLtdYGX915FR5q78D9rQc6IoC2qcX/1gYAmELPZwlAOw6HKwHo0gHoVIDkxBAG5xLup9QX6QIA8me9zEspywX0vEPxvzgHz2U920VFKsoJ+fvuxILEDwQATAIAOTCgjbb0nMc3hRCg6BmwKGCAEGDRlmt0llGMAIC1Dj/dbrR4Hq6/Rn2m+4tWgFSwh5HCMcqHzExzjO2P7sbO8EY8wbgEpXQz5pMd+G77/VicbaA15yNuUQRw42kALNP/C+u/ZQFAggEM+qn2z6Cfwb92AzCQtlJEMxkcx8O2yjkwLVcE/2Cmovg/5pyI09xnCzBAD1cLru5HlOCZFRiJhZRsiNSE5xy6f4cfwY+vPUZz2PL1/Mg7fxExaZ0E4kSgejn7Msaa1VVq94sHd8WjGOBysM/fk5VHe79iXz6I+b8KBQFzJfLDlQPYNsXMCtVy/YAfIgd2xANWr0XoU5yhxaC+D4ToZPzbUUf7QKz/pO5fIQhTBFGuGaBMmJUtePlb3/u4CKCOuFO7dmT/XXnr53H2iRdj+9bTOjakxT157+47ZOF32rbBZROzB6cx3XgE5z7hkvU4nQ1/jAIA+PzVN+Kfb7gdrHjlEBXV7ryGP3EqCMMY/z977wFmyVWeCb+Vbt3UYXp6oqTRBGWNJBQQQkICSQgZYRsRjAAjlrBmwRi8hOU3/Ngs6/0d2N8G2yxmyRiDLBPEg4TACiAUUJ7RCIWZkSbn6el4Y+V93u9U3Vt9+3a4ox6hGd0STfd0V9WtOnXOqfO93/u9by3U4OuW6JQJA8DOIpPNSZ2rJU4Ayg0gCa4EAGh80R4wQM1x4dYdZL0KFmgOrj/nZLzj1RfPWx3zb7PB5x8AcDHybx/Hgl/8SxMAGAS0vkjE/2gDqGXblACEpJxX4oURs+lNAEBzDJQPHJJgJmJyvc56agN2bx+sniJQKEDLUFS0hfo8qWGpM7AUyC5hlKOCb6n/byeYlFDwyQ4h6EaQdg7WwA0QgMfvArzxFtHANk+awEPwDBAk6n0U1POUsB7aZP1FzDie9UWWnuwC8v3V70JaXDoxWMA0MX/mxjZn8MnSF1K8KbZIVXge79YAx4XnDyEYCuF7PnSQMaCCfMOwhfqv6Q6iyIJu14CsBnB+58emAQCX10+PzQhalaLP1CmAAADBgpPh/Zc7kC/2zVuXnwIAzFYCkFD/G3oAFOS1kNWzqPrO3AGA5A7m4AKgVqeGKgMQEFyToJ/O0xQAlFggYLurvpjMP+0aaUYAQBE+FN2/TX0/k2Nqpoy3NvuwTMHoAgCd9c/u4rmz9uLe3TbrrM0cbRTrqz/AUn0tdvj3YyzcITVy1AAoD9VQjUsAXog2gKT/N2r/RQOAljJktqXE/wQAUOJ/pq3BsE0sKZ+DerWCQ8EmFOwBXLroQ1horxThxJo3gVo4jgAedmj3CrvgDO1a9BnLoQn9PyOTnUMKW0wD7TIBpu9z3fHYbJsvffxtjYUhY91ExI+vzt7ZdAAYZ5DyzzrXlBggf6ZAoBIlV+AAX/RcEPTk5sICiBdjFMzOMmiZQYugs6llxr2T4F9R/7mYnAo58D5I/68mi00gxRSgBaCyA0zu2fE1XPvxryDD7F13k36wbe9mVIJDOGvFJY0WScbkgYk9eGLLI7j07Ne2bS3HreHeJ2/Flee+6UXVmvc8vhF/fdt9UtPv+QEqNQcTZYrB6uIIwBp/o9gj2X4KA5IVkM/ZsQ0gxT11Weyy7IJbKLW48SI8puIGUSglBgQB6hMTMCaG8dW3Xo7zT1tzTLT1vAMAvoPK165D/uG7FABABwACAMVQWQAmDAAyqSwlAqhldehhBRqz3BINTQUAPM+BO1JGWA4FAGA2kzXwZjYLu1iAkc9DyxYBOguIpcNkUb1IZ39YCpBNmCEDgBNxEgilgYD4WI1Cf8voUdjZc06DANgF+ONxzUms7N8KOBAAiMYAf8/kcgROvKROMShMssGGYju2hX3jgv6IWisiwxJBq1uIsh60WgZRjr9kgMjzedBQReTS6q+OoF5GSAaCDgRVH77Pen+WLFAngOOEugfxR+sR9B5lEaieVcwACHRobgjUI6BGYALQapMBAH/xOcD7b0OG7T9PWwMAqD0jon3E0vnVzgaQIoCJDkCiAWDqhwkAzMEFgOtNRfrn91gHoA0AoGr/lfvITME/m2wmAEA+SfQsWRYwWeFfPfrZGQACANDycbQ+lva7mKfHdWyeprt47vy5dtusfZsxWBb6T/wC86IKxqJd2BbcjYI2iD7tBCwMT0XO6kU9HMNPSh/B6MEJKQGgDaBf80VJ9IUS7Kp7ofifyv6L6mxC/7eSbH+c/c/EwX/WQK+9GL+X/XsYugEvcLG9/CC2O/diSfY0DGRWYbi+BXW9LKyJHnMxitpSVA3Wbfvo105A0RxAQV+IkKqsz0uetPMx8EI6ojsem0/jSx+7btKj6Sk0MzHZjC7K/LIMm4aOzxdwMcfAIhb7ifdjvX9PkeUETZcAsSWjU5Y9WeCtXd9IMp/8nqNFpogTKtj/SJUGJACAqvtvH/zzWit1X9aCCXWxXA1EWJvXVanyb+pYns91Pbz6A19A/8JFR+y6X0hja7ZrIVBZq9WwbtudeMUZv9fYXUBMlofVxvGz9d/CtRe+f8oCkDuzv/3H49/BZae8CYV8cbaPO2b+vmnXPnz8xp/hwEgJpTLrlek6EcEs9ECzbJiForxH9XwBsDIo5nOiFUBXANGCMQ0RA8xYlvRd1vuHlPzWNAR+KKJcomERsLQlRKVSRe3gAdz4jsuxds2KY6Id5xsACJ0qnP/9WmSe+g0CWsQVdREA1IosvTcaAIBWzCi5dgIBaQCAcSWnGlH6VyUAZABw80oenKEywpoKlBK7PMPKwMxnYdk56DnqDmSg2TlF80+0WOhBaND+j5kHyT6wvitmDcT0fTVDqYw/M//agiZToJOnnYAAIhK4RQT31HouPX+mhAclk/9MM9BPv1ccT9kVciMAQOeBtiLGCrigBqFWz4gmkrrXAFrdRmjRMplWfnVEQR2RV0NIrYKw1mRB9IYIDkXwHR+G4cOwc+LUpPm0/mMmP4RecAArzvI32oRaDSxTiIN/ggDcneUaJrPOGvQJD+7KC6G956fKAnaetpu23YZt9R3YUt8idp7tXABYuie/7wQAOLgbGUNHRBxEJgfVTInYbSyzr+5iGhcArjuZ/VcrUG1aBgBZRgkAkG6WdBlA8nthOTHKjx0H0iUADQBAGfEqICy9xRoAIV0DUptYAca7dgGAw+iY3cVz543WbTO1cAsiH3W/BMcYw3iwF55WhRtUxbdeMmZaiN7geCzOrhalez/0Y5pjgI3eT/FY7fsoHaqieki5ALAMgFSiIxUQdPqkJWih4J8R0/9Z6yfCM5qq/U+J//HfJrOktoET9YtxcnS5THaaZsDWFuCg/wQeKn8DtlHEibmLcFbhWphaFpXoEA4ETyIwHKyOrkBkKAqcQ0tAbwye70LPB6Ki3R+diB5jcae3cczv3x2PzUecBgDYf8kASKz4WMefzu5P1zEMXbEAkmBf1glRJOBB1p5cHsDfJ6UAcxm3CRDAdWKBKtup9/xcjp+tM6eBBl5/hdaiMwT/Uu9f9xsZfi6SWP+fXEupyjkrAQAioWZf9q6/xOLjV79g5qnZ2uT5+PsvHvkxrrjg2sZHJWPS8Rz8+JGv4lWnvgn9vQNT2ozP65Fnfilg6EvWXPKiaFPe83i1ho9+/Sb8evOORqlrAwAwTOiFHsn00gqQ1H/a9mUzyhFAslzCxOECPSmVVQRZ+Yp94xN7Li6Za9UavIkx/P2Va3HVS9d2SwDaDIp6aRTaF18DY8dWhD2ZlAWgIcF+ZOvQaAHI2nOWVpENyHd+UFZ2IQmdnUrqFAFkZpkAAEv5PA3eiIf6eFnAGqG0x0wqXooAATkFBGhWFlohA40aD9QDshYDBq0ImskVJQJo0TNOKeo3WP7FOPvPsoK0LGQHs4AowZHePwxE+yGRpFJci4PGpKdJKAdEZHRWFCAh9nOxWCCDf86dImJIpliLQKGUJiR/0xHVApWFJw3c1xCZDrRSgFCviY1fGHoIwprQ/PkZlumAIn1SQtAbAuM6PDeAyTKBuD00nyUJIbSMA70Ygy+k+aswFCFMaAySqQHAsgCHKC8dEiPodoDQ12FMePDWvArme2+a1/nphi03Y5ezGzvqO6YVASQbgCCAyB+0uABMxwDYSABAN4VO75PtcIQBADKPaAeYsAOT9UIrCNDWBSDRAJhDPaBoZQnC1ty6AEAH47rdrt3Fc+cN+GJvMxHU8ssIIx+WloNJe5mEqp6IF6UoxGwvP3JQ9co4GGzEMLbgeOM83Fv9JwwN7RUAwCUAUAvgU3DrBZL15nTDxRYz/yL+x5/lfavq/BO7P6n/Fw0A7megvHcMvuMqlVou2CwTy+2zcP7AOzCYXYNn3TtwCM9i0FqD/mAVCvoAqhjB9vA+GEEWWTOPTFRE3lqAgr9ELAAN3YQTlIXqSfcAuilk7cILpq06H0Xzd8SLfTymW/LLn/hDlQmMg3ZS7pltF1VwWv3lzZhlOv0bV7L0tsrStwrmKUYBxazUCktofywvyJqT7ALn9nQj+QwKBCalzGpRfDgae1zcNT/V9SKp359OaUCAAmb/nQC+UKblbuB5ieq/Ope4AaRsEQkAXPjmj2HFaefN62Jwbu31wt3rzt/ciEtPfQMyrGdOlck5voMNW++TefPsla9oewOVahX3bP4RXnP229uyBF64d314V8a+x4z/5350J75996ONYFz6pGXByBZUzX82K1Z/Jn+XsWFmbRTytAbMoD9no2hbyJkmbIsUXQVUJxsX/o4f4lDNwcHxCsqlCqojw3jzif34i7e1L8c4vLv57R013wyA6uhBmJ+/HMbQPgQ9Nph4FweAogIAwNIo0v5J1SeTKsN6dA2GN6EaQTzlqdujI6IOABl8rqFcAZhpdQz4JRdOqSS2jAkIkMyj/E4ggMwOK5uHYVtAtheafQI0k4J+XHyQkhiXACSZeQbXnJY1SzEFTKr+t5QSdPqYZBJm5HgACEaapQCTziNS/EA0BLj7FADAYJpgSBKnyd9JpyI4kM6exwwHYUMIFQgsAQjHNTBo9wIq+NcR1ZgQIbPUg8/kSHxiXQtgMfjPBAg9BvcWdM9E5KoFqIBgbIXAgRZ60HpCaZ7IJzgRvyioRB+a0AhUxLX/CQAgAoCmL+wAghDOab+H7Dv/pdNWnHH/IwUAPD2PDAAlAqgsAFs1AEJPzWMUHCVwngYAGmuD1Eu5LQOAGX0pLYjF/2ZosS4AMK/dT52su3juvFG7bdZhm0UhnLCEeliFrfUgo+dQ9cZxj/MF7B59CtWhOuol2hT58GPLrQ4/Yd53l8UYa7IYBDHwFwBAMQCk3j9jQM8y8E9KAFj7r6NoD+KU+mtFlXZ3dR32OhuksGt5YS1OKl6K1bnLkDFz8AMX1WgUrl5CCFcQVEPPiEZAVuvBYOZEcQFotymxKBWYiLXNi3zrjsdmB/jap94F14ltk5TGEfJxNp97zaUMQNX3J/oBBAHSHSyCAgEm/54lAoUsfcnVvnPN5quMvXIsoE2hOp7nVkH5TOdRGYbJ1FQK+FG1P6HwTzc0eGw6+6/2i1CpUjxN/SxigE6TDcCMqusB5/3uH+Gkcy97kY+6ybf/yLO/wKLciVixXDEjGgwA1lVXK3ho289xxdo3T9tmv9xwE1522lXI2y+OMgDW5v/jT+/Gl/7jflUIEwNp0nZ2BnYui0Ihj0y+gGwhi2wui2zWhmHb0AkIWBasDAXONKEH8z/lWKO+c2QQ2PI9T77cWg2HhkZhjo3ghx96C+xjQMNivgGAka3r0fNP1wLVKqI+E9qABq0/QsT5jgBA0VS0fwIAtABku3cAAMBlgEqrOg9epQyvXm8GqimQUQEDXFeY0O0BGNmV0M2CPHOK4IH6A0y6EDXlVKxEVVStgn68Yg2oSTgWDYyHXSzYOidwIEFhycsPdlEZpTl2ExOAyFPzb1AC/J1AGNs4SzSXpOAJVvD61DtDygC40S2AnxEGiKggL18uXGoPeiyJ4QxcVzoCvDViB6YCthn8MyljsERAi+BlXVj5HAwjQjisymGSTaMWgFWHVlTvCn5O82/EKkxoLrUHmgKAokMQAwCBb8Ioeaie9w4U3vyP88qcmQsAQGtAyfzHZQDqZzICeP90ATBjF4DZRQBVjX5ME4qfYePf6pUH2vsRuCK3SIT/6HzF/xrlqFTkjxCx7t8HfE9pjzSZfc33sfq8JirfVgMgAQASRkxcItDuRaHmtebzk/muWwLw3NYh3cVz5+3XbbPO2swS+peG/ZUteNq9GfuCx1ALRhHpGrxqhOqQg/qEh6AWwquRcishQGcfMs97c+JSwT/p/yqzz3eYvHgk429Aj1kA/FmJ/xlYop2OK4ufFPEZnqPsDeHh4X/Fdvc+eSf22kvw8uL7sSy3VhDV9qI4LvY5mzConwyrIZ4zzzd4DJ2uOx6bD/Pbf/nHqIwNq3CWgbwO9BRUXxSEHiwLmN0NgMfblsrOt7IA7Ez73zMBWcw1/abnCgKoFJBiKJDuSFZAg32QcgtIwIJkzCRrC9Y50oeYWX+17lUihbN9frnmSZAk7IjYcqipF6CYAIkAoGpPoOYEWHv5W7H20t89hkbQc7sVtvXeoZ14Ys+v8JqXXD8JAHDpIw7gtvX/jtec+5ZpP2jb/qfEivyUE894bhdzFBwtAG4Y4u9/8iv8n9sfkDHJmv58LoPegi10f7pr6IauAv1sXphkupVBpqdH/ZyxYeXzEvxTEJBBQSykLX3aZYkev+oUSqtJhjWoVjB6cAhffPOrsfr4pbOOjxd6U843ALD/kZ9g4DsfUEr2RQPaQk1sAFn/3xYA0HUpBzCcsWYJgBvT/31m/VMMAP6bpQHCDFA2jXRr8es1+HUHUcjC85TVagxuauZCaBQHFiZhBkaGDIEMTIIApNUwqKfdi2T/FwOZxCmgDQDQqKtOsQP4u0RroG3UFQL+UFwKkGTOG7UmzRr8kAAAywA4/6dcB0Leb8wI4OF0DOD917nOI9jKLLsCACgt71fIniACm6JzET/IxZL1PLvgH0SNAxgszSBwzAiZNgtDWgMA0CgYqNWgFSIp25TYMWYcSBAbmqJmPxMAENYN6PUApUv+BL3XfHZO75W5jpu5AAAkeyhbQBX0c5xn5GcVnBtiA5hHfRYbwKQ5RcE/rf6famZpmjCCHsWifxQmjEUACQCocg7iPLGuACs1pgEAWoN/AW5a+llaA4CAgx5qCPRQPma2LWEDdAGA2Vpqlr93F8+dN2C3zdq3mUzoIUWzHAS6A8evwcUEJqLdCPUAQ/4W2FoRtlZAIVqEQrQU/zHx31E+WEd9zIVHDQDSwOJ6os6fzPwckQQaEvhL9j9mAfCdS/G/uPafAIDZ+LcqCxjfOYIVmQvxsuX/CYsKa1RGJopQ88ewq/4o9vtPYDh6Fhkzj1WZy0Tsz9aL6NdWIGcoi5mkf404e6CFpHn2iOVTd2vfAt3x2GyXGz73MYwe2N34BfteD2mrsuZTfTGfpX3fZHp/27WflAwYjWNVEKxQfWoEmKkSgQTp53qyN68E4JJgfK79Nh20y89yAmZ8FCOAL3uxCZK6Z3UvCQgwW7CfvgYGX1T+rzHzk9rqTgpEEPo/V4fNxSw/q1oPcOYr34yzX9Wsd5/r/R3L+zmugx+t+zzedP5HkLHsKczCR7begZV952Bw4aIpzaCEBCu4ZcNXcO35f4LMPAptvRDbnP3WcT389xt+hp+s34TBBXn0FLINK8BkHAiAR4p/sVcU463ePmSKPejL57E4n0FfxkKPaangQAAAlf13AwUATHguxl0fQ1UH5XIZzsghlA4ewEdfeQFeec5pXQCgpXPsv/sbGPi3Typ8sYcCgJqyAIyp/8jHFoAJA4Brg0UZaGPj0AgaMLBKAQBabAcoJQAsBWBkw++yxZoNYqHmwK/W4DspRgAF05iHNQYQRaT0c/5WZYi0EaTCvWaaMDKW/F63ijDsEwC9p1kmIAwBlXyRjaBBsskLIWEOzDBKJGNMsb29cYCfqvHkYSKwpyEK9gPBIWgRtQMYSVITgUKIio5PpwsJMKnYn6i6x7aX6g9KwDAi0SA9LfMyqbeg83N8ATx020KG2jYZDZFFPYUkiq1CH9PhV5quAXq2Dj1HZoLCFAItC4MfIgBZBmDJaTsGgCjy+wgrBnQ3xNjln8KCV390XqeTVgCAbD1WljDrL99F1b4JABDsmxcGgOp+DW2ABtYyCwMgDQCQASAOAD7BTLUmmIsGQLoBRRCQTD89EQZUQ0TGX6sIYOpAsgAUG6DLAHjOHbK7eO68CbttNrnNSHcPAg8eXxR8sXBxjhD79HWoBqNYY1+Cor5YFEkVbd2UxQoX4j8c/SAODe1HdcSBR7/VeqwDMI1KeedPq/MjQlr/Ner9afmjqP9J9r8h/pc4AQggoGGxfRKyI0uwsXQbcvoCXLj4egxYq2SSI2WfQld5Y1CobAfcjXg2vBPn2G+GFRYxom1BzS2jz1qG5eZa5K1eMHsWhL6oPvMl393at0B3PDbb5Sdf+xx2P/1o4xd8MQvtP9NU/+e6sEAq6yxjTAKQlJWgWoQ2haAKAg6QZdBksjSOyXJhOvds/OH17c5FrgQ0AFCqeop3kBLiYvZfCf4pYKFUbdb/J9dXrvk46aWvxYXXvOPwLvkYPuoXj92Mc1ZfiIU9S5AxVb0v5zC2+b7hnVi3/S687vx3TtvvbnvsRpx+3AU4fvDYFlgkiFV1XfzNj+7Ao3v2xcycpguFjDHdgMWgnxaAhSKMQhFmNo/BbAZFy1QK3cK0tqQf053C95tilpKsS8AyLUQ1iDBRpRPAPrztpGV4w8Xnzjr+X+hddb4ZAIdu/zv0/uhzKoHdq0Fn3N2nKQeAggWNQAAZUQkAQC2gZRlgtAStogLbSQCAa6pAKw0AxAyAJvNPFW6IzVngw6tX4XJukkx5BpqxDJGWn/ooErZA/F0z+qAZK6AblpSIKMaIBU2yrvRHZw1+DD5QjI99TJxY4i0NFLR+GoN5bwgID8ZWfImNHoP8AB7p+/44tGib0jqgJRx1ABhwNwJEZjYKTbeASZ8RX1ekixNAo0ZfXjjM/pPp4EtJBDVG+G/NiqAziLechrI8tCo0V0M4Qp96H5rtwSiyHcliUMSEKNSh0R6TAoqk/U8HAPAjAx9BaMCoRBi54s+x8MoPH1EGgND82cWmAwBaRAA7LQFouAAkbZ9mAsTK/FqgEgOJDWC6BCABAOgyopT/2Web7gKtTME0/Z8f2coAkPcs18YEABLBShGMpCZAexoA91fnVcfKZ3ZdAA5/qu4unjtvu26bTW4zBqlOWIYX1uHDhUcqVsZHX3ACskYvbFN5pyZ00Mb8Ewa4s/Q32HroUSUEmAAAdYUWzxagdP7kZj9CJheN9H9SMFvE/yzS/6nMrNT+E/E/Bv/8/anR1Tiv+HZUvGE8U7oL2+u/Rjnaj2WZteixl0LTLTjaGHqNpVhjvxK21oun/VtwnHEeBoyVMLQMHK+CqnZQwJGs3gcLBXFV6Nb6T//suuOx2Tb33XIDNvzyx5MaS9ciFFNlAOzjtPrjy322McZ9WZ9PEKH1Bc+1JV0GZJ2WrmEVAF9DnmNkDp8x+6h87nskixEuHUj9Z2w0SdzPi0AGQLK5boi61ywjUPMCUKlFWPmSV+Hi17/3uV/UMXaGPYe2YaIyjNNPvGAKAyAIfHzrgT/D2879LHK5fNt+VyqX8NjOu3HpGa87xlpm8u2wL9VdD/9w6924d+tOJVqWKlnR6AKQyaLmh/CsHJxQB6TNdHECoBVgpOkCUlMjgDXPga/s/sQVQBbzZAKo/hwGtFVTegBG5OH9pyzCWy89f9ax/0J/CPMNAAzd9Gn0/+z/KLu/ogZtYQj0GYiyehsAwBJBQGOhRasRaGPlqQyAaQGAOMvZqLNnS3N+0RWrKWR5QB1eVUcQLGnoBEz/PBLrv/7J/SgO/iX4MpVVK78nEZMSNU5AgWkCrpBC2LR8AAAgAElEQVS13qTSjyMK9yKMA3sV4DPQ92IWlgcNOxGFvqxzkk1u0cor8KFtEiNmRvCQ0EBUTYn08UopWpvTkc0WoFshYEQiBsh7ISVeHAIoVigvoaq6JtYS0chA98EyAMVIoDtjBobrQTMieJENzWHt/zQMAMEcfIQeGQARxq75Wyy4+D0vMACAVP05lACwdwlWk+L7y8SQYgGkAAAG6qo8lZhJUwNAEnucR6jbQGYHdRpUN2i7tZYBtAIAfG4NW794nSDijSIKOLU/SvCvh9A4H/KeWiwBuzaAhzFjdxfPnTdat806a7NmexHe5SQS4IC7Gc96d2AoeBYjE3tQSXQA6iF857dXBiALMWHOKfV/jVY/Sfbf0mAyqImDfwEAJPhX+5R3lHBa31W45Pj3IWPkUfVH8GzpbhwMn8IFve9Ev3W8MAEmgn3Y4d+PxcbpGDTX4GC4ERPhXhhhFn2ZJSj6S9FjDcINHXiBKw4AGSPXWaO/iPbujsfmw974yD34xff+aZKMPvt0LwWsUhlvlgCwFCD53XTdJQmc8xS8bFM2wPd0Pq8WDGnqcqPcwDZgxbZl6SDn+eye6UwEaf8ubaFit4GEilsqTy4HYPY/DUIm116uhVhx1qV4xRveN53BwPN5ay+oz6rUS/jV47fgmgvfNlVcOALWbfw1+hf0YfXSM6e97l/85t9x8cm/jywV8I/RjX2J2bjv3vMw/v3h3ygNCjqRuR7GyyyfM1Dn4ppBU75HxrKVL0jN/0BvHoPFAgYKNnpsCwVmRQ2KgTVFOSlu6UYEsAJUHA8V18fBUhV7RyZQGR3FBYt78M9vfRWytrLrPVq3+QYARr//QRRvuxERS6Z6YgCgZyYAwIKxOKMU5A8OQ+NDSywAfR1aOwCAJQKtCv0NICAJZON99H6EwSJ4rovArYtegATeUzYbkU7WzPRlgqIx8Bw2TWMmnQyActuzsCxBtAK04Ulq/wz+o8CFZuVmAABiwEDz4hIATewW87keIGdKWpyGfbruAkaIyGQJVyDaFzDqkwAAYY9HAcKoBo3AV0JWQAZ64EHzQviGSkjNBADoRiBWgKFrQPeA4Wv/GYMXvGleAYCbtt2GbfUd2FLbonQ8SPdvUP6nlgAkGgBJKQCPUQBADnXfw/rhJ/DIno14emgXLLFjJANDPS6SIKR2P73NAADwsxImgEZRwFgDYC4AQPo93wDeRY9oMotVNACSID7O+rPSQz5qGsJrUjYg99QiGNgFAA5jgHcXz503WrfN5tZmDHbJChjFVoxiO0rOMGr6MMawE3l9AU7H60UP4NbRP0d5yEFtxEHghKIDELhUFn3+WQAsXRDxpTj4p7jMJPG/FACgtACU+F/OGcDo/r3wIx9n9L8OLzvuD2FqNgzNxIi7A+tq38X5+XdiQeZ4wVTJmljvfA/HWS/BEuNMoflTEGfCGYJnj8INy3DqAfrtZeg3j5PzdMsA2ve77nhstsuuzb/BzV/+rFJKiqF5KQOIbf3S9n0UAxQR3TkEATwH9QBk7dqi8k+GAcsBkq2VKUDgoJg1G+P5+QQCGsG/pqFap71UWihQlhGQbD/poPHGUqVyLZi0YElKB8gAOPHsS/GKN75vbpPgi2gvBrU3P/5PeOXq67Gof7H0qzTri3PeXY/fhCte8ua2Iq9s4y37NmL32Ca88vTXz6lfHq3Ny3v91ZPP4vM/vwfD42WMletwHE/iFbunD5mMBTtjIt/Xi2xPD3JZG9meAnL5HBbmbAzksujNWMiS6h3rZFBEU0p7me0M6bwTohYEKLm+2AFW63WUhkdhl8v469ddhBVLFh7VtovzDQCUvvk2ZH99exMAGAxFDHB6BkAMAJBbPjwGbawqAEDkmVL/LhoA6RIAKqyzHKCdRZ8os6U2yUIMAFii5nEprQzh1R14Th2ByzIBxeyIYCPSVqug9kiVCsq7ZFhZ/jHt27IpAOAQoB1qAACamZVkj8aAm39P7qPxopArhgYG+cz0a7D8HMKgADPrq4L4eNOo/K95DQBA/Zr08ckAgPo1BQVp/+dDo8igYSEMDejUH3B9BDbBRW16AMAje0ABAF6QheUEOHTd97Bo7RXzCgD8fMev8ExtCzZWNwsAILX/RiR1/u00AET5n2Bg4gRwBAAAPVRgvvpi/l8ibQEAEqkGsf0jOCL6DpP1GmX3lP7PTAAAa/8T9oYS86PdYGwWMZMbgAgFTqUdkLFLdpQ2Wh+bhpRwtL4ujtx1dxfPnbdtt81mbjMO+kowLGUBoeahz1wqtJ0Rfzc8vYKs1osBY5XQ2mmHd3P5v2FoeDcqQ6S9xToAZAGIvszzl6FQ2X/Wy6mafy1l/UfBGbH8y+pC9zf579gFoD97PF5jf1Z0EA7WN2Pj+M8x4m/HstwZKGYXie0fJ6QhbMLyzNk4xbgKGaMgOgk7gwfhhy5yRi+yWh80L4OMroAD1gCKHRnq0EETW74Ts1IS0N2aLdAdj822OLRvF/79f31kEgCQLJboBsBOpMaUst8rZJsCgTP1KY4NLgp6CqSpqj3TY9PQI7EbbC7Y1LhtBPtRhFzGgMVCxw6U+g+3n09iI5D2X/dFHb153arOn4zDcnXygrZGFlLLelwyH36Imqth5Usuwyve8EeHe2nH7HFsoye2PQQnKOPi05TXfBoA4N9/tv7beOWpf4B8vn0ZgOu5+PH6f8LrzvovyOcKv3U3mCP1sNgWv356Gz7+nZsxMlGRule6AOTtDLLFPArFotgBKoE3U9wAqPxPFXjWdbNMwMhQbFEFVmnXHFHIJgiASNjPIZ0YPF+U5iPXhVkax4cvPRfnrDrueX2/zndbzjcAUP3ia2BtWKcAgF4yACKgqCPK6YjyrRoAFrQeE/qgDRgZoFyBtm8MEB96xsgxA4DzCB0AHBMgMCARU0qFf5pGiVgPbyyDjp44wmo5Rkm2w6k70Mw+BPVB+K6rtAQkAI6F9eYTEIgqsRtA02a2Md/rJqKwAk3bP+mOhP5Py0LehVeBYZPRQj0CHVrGhKHbMDMFETSk2HLIfirirPThixlqlEM0GPwDkREL/BHo0ln/H6e4ZWKvKnBaGAAuNFlAMshkFt8DHGU5qJsRPD0fi/+1KQFg+QACaF7MAAgMDP+nmzG45oJ5BQDu2vUgnq5uwhOVp2Inj5k1AI40ACDWfxHZFmo2aQUACDAS5NV8TYJ/P2Wp2K4bz1YCIBqUqUy/gJcCCswcvpM10G4fOqnwqwsAdDDTdhfPHTRWvGu3zaZvM9evY9zfi15rKSzdFsr7aH0XsnYeWW0BDI1e4c1A4dHyDXiqdjNcz5MyAHfcg+/Qvuj5FQNMkMrE+s8gBEvqv+gAxNZ/Sfaf6v/M/mc0WLaFC3PvxUnmqxroux86eGToe9hcvQPn970DS+0zEcDDuL4T28N7Uc0M4ezwrViZeXkc4Duou1XUolGEhgdbz4mabi2aQN2toGgtwEJLIfxcPHBi7m7NFuiOx2ZbVCtlfOsv3q18l1PFeezfkvEX4edmcJ4jRT+l5j9jv6I1ppQONIN4FeSro0hhzOcm/y05nxpfys/YJoCWqvFTav/zA/QlsoDJeCYduur44hrQ1C9sLjAq1VCCpWR/LnBI829lMfASa5yTQg2nvOxqXHjN9d0h2KYFPM/HbU98B9ee/74pDAC28TN7N2D/2A5cesbvTxt8btn1NELdx8nHnXVMt/Edj23Ex759MwoFG73FLCyLLJlYDwCAkc0hk1MCcPW6C8cP4Gdo+RWiVvfhMUuXKygUK6WdJsk0BlhxkBhWysjaFoq5DPo0B1lDxx9ddBauWHtyFwBI9bD6/7oIxuZnFQCwgC4AIcDgv2AgypnQWDKViACy/n+xzvonBQA4deDAOLRSrH5P+zsyAFgKQBTG4b9TKvzxuzyxQJ3U0RnAaxmE5nHQo3z7IuvGfEnluBOBqIAopBZEIGUCrNUPfWW1F8U+7azlnzQfS//oYO6len60f2oZQMO+0FUAAN8xNJDj760YIOHH2BnYBANMtplaW0VMbDQ2ugmwvlxS8M3f6gQAyILwESYAgASJZACwrDSlARADABFcFVxqITTHB6grJfZ1BL4jBLDVvbfTAHieAIBf7XpIAIDfVJ4U20++G+nqOK0IoFh+alLuw/fntCUAB3cjEzMuRKxPYUXNEgDVdI2vhHxCAMCM4lLBaQAAMovY3CKtkGLNTTdRp0GAdAkA6f8iMMjyJ6r6xy9uof7PshSYCQCwugBAZ+/M7uK5s/bi3t02a99mfNm4QV0y3klGgrTPrJmV4DidDSoHB/FQ9VuoBEM43rwAu7112D20GbVhF34tQOAoAIATWDq70fnTmtsRkuEkMB2L/zH7LywAvqgY6DPgzzLrwrp/AgAadNrT0BJtZDnW9F6GRfk16LePR97slw/dV30Kz9Rul7l20D4Ji+yTMGCughc4OKQ/jfFgP4raIHq145BBAUVzkcx9zf6lXtheUEfFH4HJ7L+mGABdUcDmc+2Ox2ZbMAP0r3/1YZTGDk0BABjo56ao/1MQcO4sAH6SnMdOFmjpwFotYKgJkLzDJzF4YgooxxrLAmyTdY+TwaznwviRrH+yruGa2w/geEm9f1PQj/fAfSfZ/sUaBsz+s0ygHQBQqqps05mXvRHnXvnmuU0sL8K9fvXkTXjl6deKHWCr8Cvb/aYHv4xrzns3spmpdf5iY+c6uHn9V/CmCz90VAeoMz16tsOmXfvw/37/NvgMSBj4MFkcRiCI4ro+ao4Hn5lgk+3IRXIELV+EnsnI2KbKu1HomTYrKYJaZK5USgokYHa4UgKJOn92zUX4g6PcCWC+GQDO5y6A/sz2OQIAFozlFsBnQQDAc4GDE9DG3DjDnUXkKdYey+dBPQCxCAxYn6HqNNoGOorqDy0H6CvVuVqp8w1gl4rpGUA7Oe5qcalAuuPFWKdYtjELria/WMyPGV3F4U76ihJYn5qBVcUlzAoPIwqGoaW8+shG0Yj+MhuvHYRuhNCMnHjVE4fm3wV9ZTtN2ggANEUJlf0CA1VV2sBN05UmE4N2np/20nILBAQo7S8MAO7D8UEPQZ6FEbwvazeWSmh1FxopXeJOEIlmQ2TSPYMsDTochLEjQATUIwHOdI2/h9IAIAPgPT/H4Mpz5pUB0AAAqk9KzT5fhdMBAAz6G9T/NgCAE3jYMPIUHtq9EU8d2AlbAAAO+TAZ+ocPAAiOokMxAAgoUWgRCJt40oxvuQQEEABA1RRAAAABjnjelK0fG2AmAEAYHXFvbGEKMPvfBQA6XHB0F88dNlgXAOi4wdJ9jJPBsL8dj/rfQj5YiFMzv4NF1sl42v0pHhj6F5SH63DGPdEACJlxo8WMCIPOT4aw3cUnL7eE+q/H1H8l/qfq/Cn+JwKADQCAyrQ9OMu/Do/s/R7G/d0oWAPoyS/BgHUiVvdeihPyL5F6/2o4jmowhBF/J0axA2uzv48eY4lcihtW4WACVZ/7jGJZ5gz0ZpTv7xTXhChAEFLBPBRRwCPZJh0/5N/iAd05rNn4fEHfeeNX8ey6XwnlN9nUSxgiBpjY86m1YBQH9LPbAib783vG1JAlABZv6eHJc/YUeL72NoBpej4XAbapyYubGYEkE9887/Tjfsq+cfDv+KzpV/feGsiL4BqDLF8BAIkYoGTKIk1q/9sdx7YjAMD9z73q7TjzFce2Uv1zGc67D23Btt2bcMV5r4fXZpW4cdd6AXVPOeGcabUAHnrmDuStfqxdecExO89Va3V8+oe3Y/P+g6hUHZQqdRHuIwBACz+JxTQdZr4ggaDQmwtF6JYCALRsDrqdleBN2b1N3pLxEbkOojq93CME5QkEtSo++bqL8a5XX3RUt+18AwD+X5yKaN8wIs6RAzq0BTMxAFoBAAc4MAFtnFR1AgNFwOdz0oDAAnwTkadD833AJwigLPTkOyeX5LvU+vN/BbH1azvBJr/k8WYfoK1olhbI3xo8qLjcYKbRHEOmccyvAIHpNqqzVxH5+6DBUXFa8n9C6+dljEDTSgq4UJG7Opn8Pc2A4LuDfVyVpcnB7MIMWglUxACAYXH9x8+lA4CPiIE5c8YS/AWIKAxIAMAIEIVOXB7Ded1H6Drw63UYAYUBNUQuATFmVNTNhiadAPg8aAdIxFgBAEL/5/kbAICJ0fffhYHlpxwZAKDyZEMEkCyAVgYAs/10bDQpFDiNBoAbBnh6fDPu3/UkHt+3NWYAKEvGGPubVQRwWgZA3B2ETUDwJFH/n0FXMpl7EjFglWCLrUsTjEuYSurkQUQeAIGj6QGA2VwAugDAYby1u4vnzhut22adtZllWHDDCib8IWwP7oMTVXC6/jr0WIvV6yoKccDZhF/U/hoTw2XUhh3RAuBkkzABWhflnV3B9HsnE5VQ/emmQxERK9YAMGizrMNi4J9V9n9WXPdP4b+TjStwYf49cIMqfrrrzzHkPIMVuYuwsLACQ+5mBIaLE7MXYUXhfOSNBTCiLOpBCY/438DJ9hVYqp0DM7bMkQANIcb9fbA0Cz3motiqrEv3n+1Zd8djs4XYj559/BHc9p2/UxTg1Ma/2ZYO225a+iX9n44AyrJvdrAtOYZMAJYDMHBuaguoD+Q+OVtDJtNeMyDZJ12OwM+mYwC/2jkOtO8Hqi7RDRjUM9uhsmDpBUjyWcnxfhChWlML3QQA4GeXKqwdbZ/9dwUw4MJQxwWvey9Ou/Dy2brli/Lv7HJ+4OF7938Wb7ngk8hmp9b60y3gJ49+BW+84E9g2+31TPwgwO1PfAtXn/UeAYaOxY199K71T+MjN9yKatVtG1yI3V++qAJ16gEUGBiqjKrQ/8XWrf2Ylayu6vwIyAIgLbxSgl+r4b+++gJ84JpXKJr2EQTXj+Rzm28AwPvYKmCihKjHhLZQh9YfAwD5diUALQBAvQ7sH4dWYbRpAfZUAABBLMyatDeD/iTwF1CAICSF67gW6IeGxXF5RzKPJ8F0/J0AgHUcgIEUSyC9b0smfwqTQDrH7Jzr5CHKdftAuAcIU24A8nsqUepAMAFodAOIA/7kXg0LUcgAMLmmqQCAZqq/BWKBoX4mAKA6ONkOPiKRiScAECIyGNA3AQDuw3JNwEHo1OHXKiLkJ4r2gYaILIAEACD+QvaGH8VaAIoZQBBADwN6VU0CAMY+eB8WLFk1rwDAA3vX44nqJjxWeQI6uRAamXEKACAQwKCfwoB8F84EANh6Vt5b+2oHcPfOx/DArifVnEkQkfepyD9C3Zf3Y7oEIO4C0jUifo4C9UUPQNgncRcRO1EFAFAklwQQLVTCgDE5ZNJQnwkAYJdIpqZ4WhMoSFbAs5QATOcCQO0ui24o3RKAzqbc7uK5s/bi3t02m2YpHi+eG5mHKMRYtAseytgfPIW8vhDL9LNQ0BY1Fh31YAJPubdAD0wUjEW4f/zrKA2XUB+jFkCA0I0QuAGCGLWdz8WK5Fj4XmHgY2pS38zvRCE5DxqJ7V8c/FMEUOj/WV0Ed5w9Ac5e/Hqcv+Q6BJGH+w99DVur94jS/3H5c7EiexECvYbxYB8CrQ6E9HA2Jegvaweg6yYK0WJkohz0MAMDNmyzgD5zkYAFJDSbpPh1txlboDseJzfP+PABfPevPhwrRzcXgQlFvsga11SgL+i8BtEIaK71Zg660iBAUg7QjjZvStlBnL1MWQVOfaCtC1FV+hOLA7dk8lXuSOlcqe9JpilhF6TPn2YKMPNPmn86aOLiyfUiOKwHbQmGkmPJDBBsIQpx8Vs+jtVnnjdvugXH2vBmm+3YuxVl9xDWrnrZlNvj35949lGEdhnnrHjVtLf/+NYHULQXYtXyk47aIHWmZ8t2IPX/3V+8EQ9s3q6sNFsOiCj2F4MoEam/xV5EYn9mCDAgytmJajcZNDH4Jgv9+Gf+PSiXEAU+wmoFqFdx/UtPxSfedBWM2KLzaOyDRxwASBgAuSYAQHs6idL6MzAWMVojBd8AxkrQDlUAj9EN96HyfUFltmMGwBQAYPIkFfufMcCmoMpiwO8T8Ual6JhEconxuhL5C42ToWsE0eL5c0YwJ95Hoj2ZAdVxSQH2TFO+dKfk+CEgHFYRZfJ5pJxLZFdWOgH8dzrjPwkASFP/U7X+BABYJVFTDBjW/fPSKNoHofxT/E2xAHipAVkBUV25NGX4N7LOAgTVUWG5UE9A6uS5NzGFNAAgpAMDIUEJssXqDP5D2Y82ggkAENUICGcx8aGH0Dd4/LwOk8f2P4UN1Y14tPw4Lw6GFooNYAIAsGXItFPU/+kZABSNJtO04ldx5/aHcNeOR9U8QiApDv7lEccAQEO5P5lsZNJQ0n9sLwXnUMVBWQkmk5IAABT/C0IJ/nUCAEl3nKFl0iUACSkkrjxR65BU0M9nKvmEmc7XIgLIc5BdQAeAbglAh120u3jusMG6AMC0DVbzSqj5E3Acpc7qZ8cxgNU4aD6Ofv0EDGgnTTq27A3j0fCbONe4Hr3mYrhhDT+Z+DhGxw+iNurCnfAQeCFCN5TvAala82QN2Mj8k3EkgjQ69FTwT0YAM/5m1lBfDP6z6ndU/V81cSXu3vuP8KIaTu6/HK9d/ReygNtWfggPTHxZ/E0DOHhJ/g9xevG1Ck2NtyTIqHolbA/vwen2NSqDSrfbKELJ34daOI5B66QuADCH4dmdw1KNxGDWqeObn3mPQurbsAAyli62gOkgmP2PQFiBQlfTZBRbH0UyhijWnLcV5b/9sU0bwmTReThAnrqVyRn6xjW1ZrfiP6TLDRx3cpCfXD8XI6VqoBirLQWI3Ef9nfWmTD5FuOq9/wPLVh6bQekchtucduGYvOXRr+PKtW+HwYCpZfM8D7c/fgOuOf+dbc9HgKdaL+Omdf+AN573EeQYBM+mDjWnK3vh7JT0zYc3bcN7v/wDOLR2mzSUI2hWRgAAGVes+c8XZU2uUxzQtGTha2cILCclNIwX6VgRiLBuECixLbgqK8ovVMv4g3NW49PXXa1ss7oMAGnfKQyAdgBAISOODViYhTGgKQCAOiMHhoEaA3VdHABYIw2zAN3OM9UsJQACAMxhI6NKs1cAYSLwyIlH7BwUEJCwBlgeiZOVyGBSk9+KIDUXHSmWQDIe47TwXMdVAhxEY0BwQH1mI8Mf1/JLomOv+tQEABBwoHUOMOP6/2aDCAMgBQAI/V/EW2MAgCBA5IsvkgT/JBkYgXJrMkMEjouwNo7QKUn5m/jCM6AVJ4YWACB+x4XUZWByiWtLAsMeL1WxAOACERkdmSKqf/oYin2qNHO+tk1DW/FY+Sk8WH4Mrl+DoYdSDpcGAMQaULLbMwMAdI1yQwe3bXsAd2x7SOYAmSjaAQBJH4n/TkCA7ZSISxMw0YUDEFeWxPvz3ceux7JctulzBQAawX+qQZ8LAMDg37K6LgAd9c/u4rmj5pKdu202tzajAOBQuBFFcwADxspGTftEuBej4U54egkn4GLYegEj3g48XvkhvKiKMg7i4Mhu1AkCsBSAegAEAAgG0Hv0OYIADXqSvEBiur/JrD9rzWIbQGb/mfln8E+ldLH/UyABDtq45ri/hBdV8PDB72F39VEsKZyKVyz9ABbnThGRvz3uOuz2HsWQvxkLzZOw2DwVlp6HoVvijrBAX4m8vgDVcARD4Wb0YBn6jOPE/o/9i3X+Y85+wWFtIw9T71r/TdfruuNxcsuwf//g85/E0J5t0zSZcgRoZQFw52xGF6u+udKukyCGiwU6AKiM/VQIn/uRYUO2gJQrx8mnIxV8pAN/3le1FsAPpjoBcC6h6n+7LZkn6m4Il4vtmCnw5v/2RfQPLOwyAGZ4DXBMrttyL0j3v/DUK9oyKzbtfQSHxg+KZWBaITp92s3bnkJdH8dZK47uevXpmop9qlxz8KGv/BD3P7ujwWpJamd11vlbtqzlRfCPma5cAUY2i0I+i+ULelEQOzUGDirI8sNQBDDLjofhcgWliiPiXV65hIA2gJVxXH3Kcfir61+HjMl54OgssfhtMABAoDNjNgEAlmOUa9CGWWLBbL8CAODo8JwKjFw/jNxgAwBox1Ca2jcMwGJdfzYO2pPkQYrez6iNa4JwTczxjguyBSBg1BczBsQHMrHK60MUFaElrEJR9WcmX4nnzbjF2gQKK6gCwV5Fv08DAGSwaB7g74fG7w0AwGoytJCBBgJdZDam+p1gBDFrRbH6hfavMQrnbqaKVqPIEwFAfqlSTQ4MrhFdBOVRRCHZAx600IXBYFAGBAP8aQCAumIHCMuCAI7HMoJQiQbGAECY6YfzkfUo9CyYrZU6+vszQ9uxvvIkHiythzMNAEAGADUAaEo1nQZAYhvtha4AALdve1CJ9XGdHFLzJs4DtGMAxA4BkwGAmDWR5A8aAACxJ1ojKicAlgzMxgBIsv9smEQDICkBOGwAQAQhm3aBnL8MU0dGAACzawPYSS/sLp47aS21b7fNZm8zP3Kx19uAQeMk9GUWS/aGonZ73A1CfV9gnICsRo9bTRTuf1H5a5xiX4WV1iUYD/fgFxN/g9HhUREE9Ei/ZfBPX1ZhAihhwE6CiITuzyuXiYeBP6n/pI+J/KoK/hng80tq/an6n43r/rMG8nYvTvGvxiM7vi+1bJcu/wBW9l+EZybuwoOjX4dlZLGqcAnO6PldDGRPgB+6mAj2YYN7I1ZZl2HQXK3qnIIAe6MN8sJbjcthahbqUUnKJYrhUgzmFNWM7cXSAiKv5hQF3dmfwYtlj+54nPyk2V82PvYQfvm9z7e3kJKXMVDITc7+JXR6/n7uNfiKhp8ELAUCZRxLLXT/9D4cbrkcNQeSy5uqIXC4fbc18Cfln/X+icBgcl1yfg2oEGCchnOYtEe5xhWiolc7ToR3fvabyExTu364132sHccx6Qc+bnzwH/Has69HIds7JdAMwgA/ePDzuOL0d2Cwb8lUkCAu0frZ41/Da8/+z0dtoDrTsyzjzV0AACAASURBVFUMkwhfuf0B/MNP745V2eMxZeiwe3qlr2UHFqJQyKG4oB+5Qg7LCjms6i9igP2QFNiWD2E8U/Z91AIf+yoOhio11OouxoZHUR4awqlZDV94z7XIZayjtl2PFACAHgMak739mrIBTJcAFCw1eSYMALb88AS0qksT8wYAoDkGnOoY/EqIQnE5wp5+6JjqetG+b5iAsaYZILcDaBjVmcsALFLBvkTCKQX/NPMr8AFjEYCFtEZJBd5kLLiAvwfAhDo+7e1Otbf01ij4JqiwEwgr8WJKUF+AYAjp2eEBaGEtVQIQ/y0mlyeifwoEUJsE/7wFK0JU0xG6HgwJ+uNyBWoBMOgjUGCZsp98lltD6I4iqFdVulo473WY5MzztcJTEARRZgGqDCApJw01BPS9rzKtHYsAioRDiMjXoLuBMADCzACCTzwJO5ub12l6y6GdWFd+Ag+U1k0CAKTun01Ggsk0JQDKDpDOAQYyekYSRxRcPSwAgE1PfZGYpUrqv8HgPl3fL44CXLvSAlBpAEh3m6EEIB38c980AJCs31sdrUOdDgHT0ViazZ8IAqrzalL7n7FMWAQ0R+tjs59hXh/l0Xuy7uK582fXbbP2bcaAl0J2DOjr4QQG7dUwtQxM3RDxuwP+ZiwwViCvDzROUAoP4IHKV7HQXINzs2+VxciYvwt3V7+Asfp+VMdqqE+48KuBlABwAhcgIBb8agABcd3SdE9TBQasN2KgryaNxItWvrOWMhb9U3X+pmIA0AKQ1mkm0F9didcs+RS0yMCt2z+LPbXHsKr3Ylyy9H2wjSIemfhX7HE2IDQdHJehBsDLsCRzKmz0YmN4CwZxCgaNU2Sy5lb3S9gVPYQebSn69OWwtV7U/HFEUYCCtUBoc8ca7bXz0Tb7Ed3xOLWNfN/HNz/zn+E5Tszja13LRQIAJMH65HVe0xpwrkwAWQzENnxS958qMUhnvdIBOtfRLEfIWCozn4gJxkvCRnJpth6QZOplIRmzZRn4s6Zf6QQ0WQkN9g+D/1oICgKq4yZnQZP9eA5aCaqFhgmzZyne8tG/PWqDptnacr7+nozJrfs2Yev+J/GKtde0zfJXaiXc+8yP8Ooz3wEjzmC39sWtezdi+/CTuHztG6dlCszXdf82zsO+dt/GHfjTb/xIrP+yWQvZjKGC/WIR2d5eZHI5WHQAsG0M5mwcX8iKdViPyQC+vXMWLQVLviorqPoB9lbqKLke6mOj6C+N4m/e9Grk7cxR25ePFAAQ9ZrQFunQemMRwAQAKFrQsrGlnQAAgtJDOxAHzy0AgEedoJESWEeezS6CNTAIFKgLMP0mjg5GETBOnLkrCgBAAcCFaj+uZ2JByCkHer0AkwrtgITEZjDaBfjjUwFjTp7UIZAJPlGTY9Z9N+C02V/0CsYAfYzRfGfDSWr92aYaIkfNx1omBgD4nQKCXDpRCDDw4NVrCGpl6G4ZyKTACsEbAmjiVRer/k/DAAgCQwk3MqilE0AMAGgBSwoM6BUXvrUE0Z9tgG3PFcCZ223vHtuPhyc24N7xhycBAKreX4EAUgIgZQCTGQBq+cq6d1NEoxm8+6GH27c/iDu2PTwzAyBdAhD/TMo//+MmAEDMzpD1dYo5oMoA4naagQHQfM8qQV5+NQCA2O1husoTAgAEAmYcJwSDdLqfsMyDTBBDMQC6AMDcOl+yV3fx3Fl7ce9um01tM8erio2HiHHEiCT3CqMAXliBoZswtKxUFyUbM0BPeD/CKv1SjOrbcKLxcoz6O/Gk9xPokYE+7QSsm7gR1VIFTskTZwDaA4q1CVkA4qSj2AAKrYwN/VJMORE0Sambiy+tgAAM+Jk6iQGB2PKPwb/Q/oX6rwv9vze3CNZoD57d+2uc2PdS/M7qT0PXDfxs1/+QOn/b7MGrl/6ZUPVH/B3Y7azHWLQDi8zT4KGCpeaZWGiswcHoadSiUawxJwtfVYMxuFFFvgbME5EzC1ITxncpSwa628wt0B2P7dvnB1/4JA7u3tbe1znOEPXQ8qrVLi/OdxdzcZmArMTmThMW4SY9Qi6j2ADq8HbHx6JSrAYVtWNqm8XMnNT+ajER1wyos7VoAaiyIKlPDEKx+JOsfostdqIhwDNU69MH/7LWjduHtf9JMo3r4FXnX4XL3/iujtrjxTh+kzHp+C5+8pvP4+xF12Dl0lPa9oOHNt4pAOsFa6aWCiRt9/P1/4rzV1+Jwd6lR23AOl0/IF13/6EJ/Mm/3gonqEr/pr2fzaC/WISZy8MsFAUEoA3YSb151Oo+alSORwQvUF7fLqnfqY1Bgmh/hREKtgpcDzp1JYQ+OoJPnrcap6+cX2Gz57OvzzcA4H5oCbR6gKjPgE6DomI7BoDSADBWUPgkD4yXoI3W1G23AABUM6scHEbIALNmwcoXYQ8shNbbpyTe25VKCQDQA6QtALkGoLUgNx6XLKH0M5qZ/+kaXmrvVzNt3n6PRDuFLIFoB6A7c3uEAYN/MgdYK58K1rgYIwAQjarzKGulqeeMSP/iYiymcmpKYwU2A3FqViR1ALEDgBUH+CHp/hV4lVGEvjKiN/RSQ6lOdFxMJnt8aB4XiE0GwCQRQIlrLWhOfP0JACCXHEIjzZ3VB+Me3L4TEH300XkHAEYqY7h/bD3uGnkAVb8UawBw/Qwl/BczANqVAEwGAEwJ3r3Ik/r/O7YrAEAUbRKHyXQgPwMAIEQOni1mxSWkCrEllXU29UWiWTUApgUAYsOI1sx/0kEY/MurewYWQOIEwO9MUJDBK85BlgmzqwEwt/Gb7NVdPHfWXty722adtVm79grh46Hgazg1eq3Q4QkCZLQ8ngh+LJP5qebVMuH8svI5HHK2CQDgVnx4VR+Bk2gBKFVSTvIRgQC1co8vrlFkrIDGJOjnyzP5OWEEkHFnqWCf9n5mhj8rAcBMJo+rsp9Gr3Y8vrPpnSh7B3By/5V4zYn/D+peCbfs+xRCzcNi+3RcsfijYhPGya8ajOBx//sI4KJsHMCa6Eqstl6BcjiELcFdOMt8Eyx9MqIcRD6G/a1YkjkFlp5paCZ01tovvr2747HNM48irL/7Z7j/5n9pZOZb92I/tTMUEWvaAk7eJ0JP7AzQSZ1wOstPCqM6/9ztBWURwkU2GTl8wXO8pqP5eIhT6IjBjQr8YzeABtiQgAbNO5JMRAhU6pwrptcSaa39T85Qrga44u1/ilPPu/jFN8g6vOP0mHQ9F7c99l289rx3ts3yh2GAu578Pl665mr05KfW2fJ5lKpjuOfpm/Gac96urJ46AKQ6vPTnfXcZL5GOT/3w59iwfZd4mVsFBoFUn++Ren7YBVSpVs4YKWPB9UPJ+jHzxbHSLpj0CZJzwR54CMJQhL48zwctFm09wlmmi7/9gyvRW5hfavPz1YDzDgB8eBm0uodogQl9YTQHACCn6P+lOGhuAwB4FR/O0LhiLtY0GBkLmb5+mP0D0HJZaJzk0mAnAYAM6w+WNEX7mNlPss9CcSIdnoDOKSq4ln+3sQuW3w8AOs81i52wnHcUCPcry73ptoRy6TNg3wpoKTN4Ke5mAD8G+ENN5hnBi0nXx/34O/LHCWhQaI/Z/TjbTzyFAEBC5xIRQFfV+Vcq8H1aEKrgX5Z2ekXU/7n2MnM6wtARXQRNnBPaMAB4EFmk7QAAXo7RAgD0n4joIw/POwBQc+u4b+RR3HHoXpT8cbmHnGlMAQAIBrBcjowfAoAEBIirNxkAKQBg+0OKARA/J745hTnLx5Rk8lsAAHHb4X90EyE7ls4I7QCAmE1HLS5hSsxBA0AtySez7KS7E6hpkxMI9GZt/7RdMOUCIAlHU+kWEQAQ3YduCcDcp+Du4nnubZXs2W2zztqsXXttDX+F3uh42CjikL8Fq+yXY6P/c+iRiUXaqSjog9jgfB+jtZ3otZZjt78OY+UDwgKgJkBQpzVgKN6k4neaYgFMujqZZGLxryTg5+8k00i0V4n7GRkG/+pnYQFkdLhjDrS6iZcvfi9OH7gaT47cil8PfRULrVXoyS7BJYvfJ0H8U6VbsbV2L04tXoWTCq+ErRcbl0Bng1K0DxPhPtSjcRT0hVisnYFDeAYD2ioRAkxvnCzdqAQTNoyu8N+cOlp3PLZvJiqtf/Mv3gvfo5rR1EVdQs2jIKAqBVBjZfJ2eCBA+hwM0lkSQKq/fMIMdoBJqU5yHWl6f7u7bAaC7QP6NHuAmYuqM9Xqr/W8Se1/qcpFZlwLySrZsoe3feLvsHDZijn1yxfzTq1jcvuBJ7Fx/yN4zVnXT6Hxs70nKqO4dcPXcO0FH0TObk+TfviZ25CzizjzhIs7IaQcHY8h1PBnN96Ch7bsRM0N4OsZ+JGGIKtU/zUCApqGTMZCMZcTUIy+12Si0cpPDaz4VmMmnGjlCADgCwDArea4qNcdSSLTGvCdZ52A/3r1hTCPQjHA+QYAGi4AfSb0xW0AAGqm0AXA0GEcrwPZLHAorv9n47YBAODp8EYC1EfGRftHbTrMfB52bxFGoVeAAIV2apASAHsxEC1qAgCcmE0LsBIxPQbL1E9a2bTmmzKJMfinRSHnqpSAcLuoa9K7YSel76cfMw0nAEaDZJdRQDDRAGCmX2T8Ae8A4NYULYvaAGkAgGCE5Gd4P666dxH681QJAMGFKkUOLeVeEdYR1Cfg1R0RONRkP9WWmkSiOsxMFZpuQydQkAYAuFtaBJAHEWcQrURzCgNAJ62cegQUBCTGMe7BX3Imgj/+5bwDAEEU4t5Dj+D2g/dgzBsBNH8KACB6ADEAkBF2LZeuBABYFpCUADQBgDt3PIw7dzwiLiBJSV5Eu75EHiG2BpTGi4X8lOK/ev/PCADIOSLlcBGTjWYTAWztSA3Lv4T40YJLCZF3Fh0AUv8ThgDLiwkIG3RPoBtKtwSgs/ddd/HcWXtx726bddZmre21w7sfOX0BFhunYZ//BJYaZ2I43IKKN4IeazEW6Cdig/d99EcrsLf2OF7W9x75209rH4fj1MUZwK+zRkuVBBAIYFmA8jptg14rjrNaHyVZRUsX5VCdwb/F7xrMmAWQy/YiX1qCpzb+AsctOAtmwcTvrfz/BCf9t13vw8rcy7Cv+hQW5E7A7yz7c0RRiBFvJ+6d+N/ozS/EydZVOM48b0qWyovq2Bk8gFIwhJPNyzHs7MCS3KmwtSZgoPqXBS/w4Ie+lE50t5lboDsep2+fO2/4EjY+eje0NgBAchRf/MV8k6bZml2lDRPLAZI6vk77Y1MDIIId1/wnEQvP/VxdPWa6niSYZ+Afx0AzXn4COFD4j5oEyb9rLBlwXbzrf34b+YLyX+9u07dA65jkM75/wx1YvHwAaxad21ZzYduezdhXeQYXn/K6thl+0lpve+xGXH2u0oo5Vjb2sUrFwTu/9G94etc+iVeMXFGyw3qxBxoDKDMDPZsV8CSfs5V6Pz3OyZAR//PJ7ZEE/PxOhkUQRZL9F6tBAgT0SK9XMaj5+Ps3X4a1K4876tr0iAAApdL0DABqANgGULCUph4z8yNlaPWEnj5ZBFCy254OuAac0RqcCdrTKQBS5lLDhJnLwswTCChCz9qIyHbKnwBoC5W6f/q5ci1AEIBRmrEYMJYqFba22X+ugxZA1TJMZhlMGTfJu0Ey7uNASGp/S/3UpIN4bkZuewF/WH2+0LZSAECwH/DqKviWustU/2T2nwG8ZisRQv5MBkDDnTBANOIgDBxEjgvPKyFKxAl12v7Rq0+t8wzDhW6b4uakrJTrTQCAJQCS+Y5dAIJISj+lFCDUEQZ6ewCAZQnEzD0N+rgLf+mZiD74K1hWU7RwPuYestDuH1qPOw7chwPefkD3kDfNSQyAJgCgIcOyACatkDgDKADA1FTVPhe49+97HPfsXoeh0gS8wJd9kyBdnAHJBkgqhWIAwIgbfjoAQMQTGzoAFOJWrNu5uAC0AwCEKBJ37XZddzYNgHQJAG1Maf/HtbtlWsIC6DIAOuid3cVzB40V79pts87aLN1e9LffEz6Kk8wrMCGTXoReYxl2u+uR0/ux0FyJoWAzRsIdGHG3Y639+8gafXiw9A08M/KL2PNVU3O6AACRAgBIsaM2QMIIiC+x8dqJa/6FUixK/zp0Bv70VxUAgIspE4vMk+COU8TvpdhT3oAD45vR17sIq/ouxnmD12HdyI3YWL0VF/a9FxvLP0PO6sMlAx9ATu/DhsoPoWsWQsuRDP5q87JJgodJqx30NsH1HRT1QbioYJF90iSxv27/Ovz+1dmRx/jeUYS92zbjx1/8dEwVbU/t5GKUNfiFvAry2wVXfGnns4omeLjBlwTTAsRFImxERoDQ+2PhvvTT6PQzmkyBZCGo3LBIlXa99vfU7ukLA8cLQeu/ZAtCOglE6Fu4GG//5BeEatrdZm6BdgCA73u49bFv46q1b0eePvZttjs23IjTl1+E5YMr2oIEz+59AntGtuCVa19/2P3whfbs2Oe27xvBu750Aw6Ol8D+Fhl0oMkLCKBlsqJ8rlHwL2NL4K+bZO3QrYO2mirASgRjxWmG5TFBEIuBRQj8ACHrvHluCgP6HvQggFav4r9cdjbe/5qLntPY/m206W8DAKAam9aTaQAA2qEJIJkrpmEAEABg5tQbc+FUSgg9T4EASaNpJkzbhGVnoefy0PNroBeWqDlbIr7UfCO1VLQJXApkljdV+KcE6JwHjwO03uZfZgLNJgHEO4CgNL2+gJQWGEAwDER7FQAgqWNm/1l07gD1/YoJQNCi9XOl9p9CMQyoGcyTJRDbFYaeKPr7B+sIWpkIckwAzQhUnb+hKcq3yVp3lmGkAAAG+2QSpACARoOHIYIwI44HrRoAwgBgOanPwFmDMe7AX7oW+ofvPSICpA8PPY5f7n8AO/ydCDUHRcuS2v+k7j8NACghQBpDTwYAJPzXTCkb/c3IJjywbwM2HtyDuueIUwBLAAT8ZhO3YQDMBQBgJxJ5h4BzSVwCQGbBDC4A7eaEBCuazgWAx8wGAMh5RQQwEvo/g34KADL7b7A8rFsCMPfpuBtszL2tkj27bdZZm6Xba3/wGyzQVks2vRaOos9cjpo/gTrGscA8QajyO8L7UXFHcIp1lSh9bnJ+jq277kOQq8MfcZWFX78JrWAqQUCCAAIAEBBXiqMNlDMBAlJif/K+IvWfAYipo2AtxBr9VXjswA9w+cJP4Ncj/4zTe65ByR3Civx5uGf/l1DsGcCZfb+HE7Ln497RL8HTaliTvUyo/6zDvLzvY7IQ2+c8gZFwG0rBQYSWKxT/FdrLscg6aVKjTQT7ZTLO6Dl4qEo7dPtXZ/2q216ztxfHwk1f+iz2b9s4rSWgvNxTegDyfp2GKpoX+74EVkvKBma/jtY9koCda0aLVkdSkpPIA6f3bhX8U39L23qm9xYxwJBBPKnP7RX+211tcj08tlJjPam6R/6+ynKjUMMlv/9enH3pq4+ZwLPzpzb3I9q9IxkE7Rx6Bo/vuRvXvOTdYmE1+dlFGJ0Yxm1PfhtvOP+DbSm3ZAH88OF/xKtOvQ6DfceGICD72IYte/HHX/s+Ris1EbJUfFxDAn0J/A0Lka6r4J+ZViujmAH8XVy6E8V9NmH7SJ9OvLzin0OKALp0BlErej1wceGKJfji+9501DkCHDEAgCUAi9qUACQuACyZIgOAdnSjVWUBKJHL9AwAyaK6BnynDqdcQeDwmCYbIBkHumnBsldDyy+Gkc2J64NuSZZCMQ6Y6RaV1RMBOgVxDHE+5tyZpHAle097SLoExPoOyXw+AxOsMRZDuhrsnp7lJEAug/0KEG1Xh7EPxskXEGgiMwDl9gBAYAOmq/7mO4BfR+C7CIO6qPvz56DkKZHm5Ny8x1Bl/zWLgX9G7PoSJsAkAIAARBgDAC02gPJ7nUJ2swAADG69Iw8ArB9+CvccfAjPOFvhoYaCYSkGAAHy+LsqAVCigModoA0AoJuw9SyeHn0WDx14HI/v24GqWxMAQCXGYkmGeEpgWV6SxScA0Og65Ha0aAAkwImwAHguAXlYWhFbK8YMgbm8HQQAeI4uAGQA8BzUQCD1n0G/6ABQA6ALAMzlMTT36QaznbUX9+62WWdtlrTXqLNfvO6Ps85GyR9C0RyUhcju+uM4IXcOgtDHlvCX8KO61C06xjgK2iCKleNw9/D/Dz+oqxcDg/lBC5iIgAENVsaGadjwPNZ/KcqjINGNmmb1s0IflQNAMTMIL6ijVirjusXfkLrTH279U7xi2R9j3ci/4/js2RjynsEVSz+Oew/+M1ZkX45N3s9wbvE6bKn9Chf0Xo9fl76MC4rX48Hy11HFIVze8wlhMSQhCj90l/coRsKt6DWWY6V58aRMPxkQWaNH6jOZvcmaqhSg278Or3+5pBN2tyktsHfL07jpS5+Z0VKyoQdQMGWxMV0Gni//fJa0u1jOl1mXw6Rjp9kGSb0itQjIRlDWPrH4X1zc3H4NG0mmn5kJBvydBP1JQyXBP9e1pP6run8FJDJzQtFAZlvf9z//BXqmW5IzlyE27RwWAb9+6jYcP3gSTli8empyMAK27XsKTlDG6Sdc2PajypUSntx9Py485arD7ntzuYfna59WAIAg1KS+SXEui9n/bJN9wjrgWCgwoZSrYCkOBlNaHlrEd2LMaPF9BFUGbkofQKtOoL9YwC2fei8GeyeXoj1f93+4nzPfAID/mdMQ7TuEqN+EPtheAwBZs8kAsG1guDRnAIBMAG5kY3jVKtxqBRGD5ZhV1QBsjFOgGbaAPywT4LPXucbJZeVnAQOMUwArp0AB0TSKM+0JGIABwFysxALTQNtsc3UDNKIWQLmldl9QI7W24o9U4Y82qYJwOS5mJ/CPwagqJ2hlAAQ+Iofsgbrce+TXEIQ1hKEnGV0BM/gpdUascc8Q0Ti+kyLoOZW0EWYM9QMo/hdxzlaOGFNKABIAQL5D0f91EyHBmhkYALylwDNgjtfhLj8f5p/ceUQYAL8Z3YT7hh7Fk9WNcFFF0aBttgIAEjcAcQTgOzFhBsQAgCmaACr7b+oWskYWG0e34OEDv8Fje7eikgIAVPDeDNgliBdnRTIKFACQdI0ZAQDR24pLKmgcIWW3M+YWJg3vBgAww6BPXAAY6LfjLCr1f4IhivpPFghLAaSkl32jywCY+5TaDTbm3lbJnt0266zN2F7jwT6MO0OicE9rQH5ZRhZldxi2WYSpZbDDfwBlHICl5bBEOwO9+nKpb7xzx99iNx6GP6zUdrWcAXtZEf5BD16uirw/gJ78MqwqXIKN1Z+j3z5etANW5C5Exsih4g9j1NuBHmMZ9leeROB7uO74r2Fz6U6sG7sB1x//PWQzBTx88Ab0Zhcjq/diX/0pjATP4upFn8Eh91k8W74LZ/e/AevKN8gL9yX5t0jmfpN7O16SvQ4b3VtRivbjouz75Phk432O+bswgb1yLcv1c5uLO0TiJJA1e+CFDjKGcgXo9q/O+xeP6AIA7duNVODv/s2fojR6aFYWAFcFFAVU1PypddZJsEwAIMd62Gkt/jp7hq17J5Z9jStIg3mN6Ci1Rmxc61T1/5muJLkfHj5RiYWTUiKFFP6LNB19fQN492e+Ci9sqk8/tzs8to+ebg4TRoVTwk82fBFvOOejyFLdvKWbuZ6DW9Z9Hdec825hAbT2Q57jtg3/hotOei36igngevS2JxfU+4Yn8M4vfhd7hselXl+CoFQ5jljC5gsSEDKWMUgXZ9sJA4DpMAM6a5RjMTkBulNAlgRbFAMNAgm8wlpN/btWRjGbwS2ffA+W9Kfo4kdBc843AOB87qXQn9mG6P+y9yZgkpXl9fi5ay29zvTsC8POsO8KihuiAuKCGgFN3BL/JIrRGP3FGJOYqIm7JkoSYxQUdxSRVUAUAWWZYYZt9n2fnu7prfa7/p/zfvdWV1dXd9cdpoEZ6s7TT/dUfXXr1nu/uvd7z3vecyYSAWyjFoMOrSulGACZyAUgP7ELQKwBoLwXI/BQGIohPLcCt1SCV2Yy7MsQsqBCfWlN9CPLYmn7sAQAMNgGYi6FnsrCsCn0R22AmAFAtgB/FgEUGJbe/AY0fHl8klYmbR/g7htVlpSKcZSUxywCgkr6ZoCie7FdcdweFQwCXr/qwwo0BHSwoJuFV0CFf0uRJhCGJwwFTmkseUdV/3oAQKc7E8EXHrNG5gSF4BSLQpgUIdsq2LjPVhfO8xCa78a4AALNhOZ4gOsjQNTL3yQAUF54HlIfunsi2/pn9E1ZPbQRj/SvxIrCUyiHBXQaKQjhQ7Q9IH3//D8BAQr/SWtAFQDgGD5mCf1/SgAgTtajfn4eODUCrKr4gvooiQCAA2kBaLKDbjJHAK5PpO/fJghAVqLSgRC5iRYA0PycbCUbzccqHtmKWXMxY9Uh5/bBQQ5d1nzY+nh154pfQsrIYLf7JMpeTsT4jjRGbbb6C1txy7aPAFQ0pqAMtXdm2mifPUc8dt1iGUbGxmvn/4skNw/t/18c2X4+1o7chTcu/IKIDd7T/xlYQScWZk7DyoGfIu/14X1H34RcuQ83D1yDP5v/U5imhf7SVjww+J94/dzP4t6hfxdK34U9H4eBFG4f+hhe3/1loa3eO/x56LqNCzs+hp3uCqH+zzNOwTLnegz52/Cq9CfE0rB2y/t94nZAvYOZ5pJJA9iaX83Nr9b3sfk4DfX14idf/tuqd/Lkr1QgANNrRcsfu8WJyXhdgGTJd/NHP30jVaWflX8m/5J2VUW6ypUATnTNOfX81+Git18NpwUANHUyJruGMeartq5A2R/COce+uuH82rDrSezNbcbLlr65IQCwae9q7BxYh1ecdPlhwQLwnADv+e+f4uF1m2VRH29VbQsKXFE3wVDVYM1WLQBaKgWTSSHpr1wERyy3+HtbbW3x2fccwHUceBUHoVNGWCkjKOaRDlzc8vF3YfGcnqbO7fNl0MEGAMpfOg/GgoC5kQAAIABJREFU+o0IOw1xzkO7BmR0hBnaMZrQ2ll510YBgJTNCwe0QfrWRS0AroGQ4nIU/6sRAVR/mzUArFrLiI0pgYAigQBWwqlyf9IEIVagrCZV/+Okh95g3zPp8DaBAVs80aFlAGsRYNApIGKFEByqBdpU79Ukp9IBAib3TPKje4BU+evKvdYOoDgcWfaRFaCeD51BhE4vXLei9CjKinLOBD20IzYKWzEFuOCijp8r+ruGAaDTiplMByvq+xbbwYiJoBN4Ucl/FQgAxQPL0Ag2RDR3uaoHGkBWQUD7vwkAAC+ETnCBn4HYQaAYAOWFL0bqmrun5TqzfngLlvc/hUcKK1AMcgIAMAyjyv8HBgA8uXML8m5JmHRx378Qi2I3gIhlVAUAYkIfT/dkLQB1DABpbTmQFoAmLiITAQBM/skUZMVfGABR/78wgzmFWgBAE9GNhrSSjeZj1Uo4mo+V45VA1Xta4mVtlfg3qtD6oSvtAPu9TchZO3Gq8TYYGq/2vFb7eGD7N7C5cj+CvKq8UfDF6Emhu3MRBnM7EOx3sWjRubio+xN4cOB/cEL2NVhTvBNOUMB53e/DPmcDHh24Hmd1XYk2fTYeHvy2VOOvnHsdslY3bun9f3jTvC/Jvkk7vXXfJ3BK55tgaxksz92AS3r+FR3mXKwu34YZ+lGYb5+Mvd5q/N79Il5nfg4d5mxscH+LpfbF8AMXT4Y/gxuUcZL+RrRLmWB0K7hDGPH2osPuGfdc7bjWd7L5ecaRrXhNHS8mAnd850vYtuaxKQdzLG+ybbS9itswx7EBRpN9ivlR3T/ydpqWhdKUB51wQC3tv1Cm4n/suqXo/2wpoBYAA0D6/5994lrMmD23xTJpMs5TfSdlPj72Pbz+nPc03COfv33ZDbj4nHfAbOCE4vs+7nr8J7jw1MuRtrLj3SubPM7nyzBLt/D9ex/C3//0TqRMo+raGVNgxS6OFeBsm+gAaKk0zHQamUwmEgJUjgDK8laJdUriEzEJ6AvOmDGupUoFlbKDoFwCykUEwwP44f/3Jpx5wtETioA+X+I05j6pGchyreAdnNav4jdfB+uJxxIAALSp86D15wBXA3zFiAo9HRrp/o0AgDhjGvVsrLYceV5FvO4rxSUIg8hZoFHgpbI/X1GxY/FHaZliFdRAiJkw04sEGKDDEcfopmIXjnEMIFggyv2NNlbmNylLvnhjj7/oqojYUkS/6oVb3icXz4B9/AQ0JEfPA8GANIrLHA5skSWQjx3fU5iw2eo/mijc1SAUIZBGO8LsWNvWUOP+fGi0gqNUvwAA/E3gltoWbHehBkAAzSWrQgHZmsvWA5a+I/1Cv4EGAB0F2VJAxwEhEYwCAPYH75qWFoDNIzuwcv8qPJh7BPlgBB01AACBAFH+JwNAHABGGQBKE0C1yikBQAsZM4v1Q5uxvPdprNy5GXmnOCkAIN1CtKSko4OS2lHmDyFFFdWPaGlFF6FaJwD2/0vnRSQOWK+5NdH1oukWAKr8sAVgPAmxmvxTw4vCf2IDyJaQaAnSAgASXK2nulEn2NULZmgrZlOf6lr64mR00IHKDlErzlt7cIR9DowYnQVQcPfjzh2fxPDwntH+pBm2WMukZ7WjPFKUPq7jZ70Gp6TfjA3l3+KktkuxvnAvtNBE1piBre6DKPr78fL2j4Mq1A/kvoaRYDdeM+uTWJA6DQ8MXIuXzfxAdBMOcN/g11DWh/DKjo+J88BJmcswJ3Wc6BKs9+7BSdZlgmg/4n4LPdqxIlS4MfgNFnjnImt3wQ8drPFuF3X/E4xLkNVmjkmICHiwHcJCRsCDRltrfk09v8YsBA2F6LdaACaJWxiiXC7jh/92DcrFfJN0RsUEUP2BDe7E6vavNKk0DZm0SkLinuQD1QZIdvYPbPRof79Kimo3/j9XiIQANQ1zjzgWV/3NF1tzLEGop7qGMeSrdz6CwkgF5570sobza/3ulSjkSzjjuPMbPr9u1wrRUFky77gER/b8HGrrNkbyeVzwT9/ESLEkSVs8L/V0VlX9s+2qHzzThlQ2i2w6pZSvSQOm+JV8RyP7tojZ4lPRnMlZGMCLAAD+zhfLSueiWICfG8b/vPUCvPyMpS9oAKDwX5fAXrlsSgDAnKsBHTZABgCvpP0j0EosGVMYT1cMAPa5NwQA4vlXRRyjBCu6BplZhMESOOUKnEJeOTZI83bNpvcAGikKDbjUItDXJs+HknGrtoLYBllny4A8ZghAMPGNIIBubIbvOGJdGERAAFsVqnoSTL+dCjR9o+xT7hCWhZCgTMh7zGAEFjD5l2wTYVmDluYNgwSG0eOPAQA7lYaRzQCeDlR0hGax+sFZuw+1qBCkMyYu/S7Ue4cVaFpZARERACA4hWZJKwCtGsVKMHKE8blmqG8BIABgBtDo6lAOawCA85D+0N3TcuHYkduDpwbW4t7hBzESDDUGAASn0QQEiOn/gt0I/Z8aAIYCAIwstuR24PG+NXh4+1qMVPIiAihC2cQ+6hgA4ohFEIEnoybRV/HUhAkQWwDKnb7GCnA6AYCpXABU1Z9CkBos0xYrRMGIY2CpxQBofq5OdaNufk8vnJGtmCU71xPFK+8MIGN2YH+4CWl0CT2+dts6/DB+t/3zCFwfxgwbwYgLjf3JpItlDQRFVuiAM+ZeibyzD0szF8PnP70Er+LhcfdHOC/1l3iscAMu7vk0Km4Rdw3/M9J6N5a0vRhL06/Ffbmv4Gz7XehIqWR8ffFe7PaewGnZt8ALKxjyduH4zIXy3A5vGeboS5HSO1DxCnjavxln2e9AORjBBtyN04w/qR7+psr9yGt7cYT5YnTri8X1oHYbdveg3eyBoY33lm3Nr4Mzv5Lt5fAfzQX/4/fdij/e9sMmAQDVh9zRNjkIEIN9/M1exUx6VBugFgh8vkSYx+R6AUqV8SrcPMZ8kYwADVRVp6L6BZe/D+e8/DJZRLdApubO4lTXMJ4Dx3Hwo8f+CVed/S9IMcGto76XKkX89KGv4p0v/TvYUeISvztfP1Icwh9W34FLznnHIcE6mSxyXMDz83/mx7fi2/ctl8W9pDZM1AgA0B6OP+kMzEwGHdk0TCqGs/ffUFZYLIF5krBRPEv1mcc8HVcSN5VIMnYVx0XZYdLqwy/kcNmSbnzuitfBmKwvvLlT/6yNOtgtACPf+1NkHvx1MgCA/fUjBWgDBZX8O6b0vE/YAlAfndilgeVLsjQC9vUfpUZFVo6u68ErFeHTwUEs+AgAzJHzq9U5acjLtNnQdAosq3am2oS9+ZNDQb1+hH5fw5eQhSJiqYEPXd8IXdoJdASRFoBGhgDIAKDgJNc4uiT+YSUCAMhUofNLRodFICvVBqTE5F5tjgZUtDoAwAcZANy0GgBglAEQAQBsAaC+AKvCpCNUfKnoiwCgaDGECKzU5ACAx9aMmAEwfQBAX2FAqva3DN6DAa9fAAAR+4uq/sIAiACAqgtAjRNADACQJZXWMxhyRrBpeAfu3PBH7CsMqOuiUPQjJ4CoZz9y5BWdkHoAoJYBoOZhnYOAtONOHwNgIgBAyVYoEUgyW8QCMLJDrV3QtBgAzX/LW/TZBLGKh061uDmAXR7WL5ksXiP+HqH6d1O0pm779cZ/xu7cSlGAbZs/S3r+KSpjzEwhZGWDF3ZNw4sXvx9bnQdxcee/YqXzE5xkvQEFvw97nTVYnDobG4v34ezOd8gC6DeDnxctgkVtp+MY6xV4qPi/6NIW4+Ts6+XdyUhY6fwQp2Xeiqw+E4+WrsOr2v5WbnaVMIdd3kocbb1cxq5yb8XJ1hvk703efVhonIm01iX/J3iwz18LHZbYuywyzhzjH87PnHP60W7PGAcCtOZXsq9DK17Nx4s04Du+80XsWP+kJAmxZdjkewjRxh5YERifiAkwKlrG/QoQkKJj8ahQnyzcplKhbv6jND2yFqDgwqdYYTJUc7xVBoCGYskT3Sq1ytSQyrThzz51LdqzSiCtBQA0F/ZmvpM8L8vXPoA5PfOxZE7jKv4fVt2F+T0LcdTck8fNHSY2P3/sq3jtCe9DV8eM52RuNReNqUfZTJw0DY+uWYcr/vMnUdU+hJFSVnBGRzfAHu90FrZtoS1DSjetM0kDJgVWVetqt1p3ALLWmDyy+q9cBshyKcFzPehOGXoxjx+969U48chFh0wcDzYA0HfTJ9H9628j7NCVBkA20gBoizQACGzaOsx5+igDgMAUdUJ6B6AV2GPeLAOgwZwgABBmYVhHjWoF1Fwv6R7guw48Zy7CIC1VebInx5x4URKcI20AcgkTkciJr9mNZib3yVYC6aUPN085eQ1rs8oQaTknAACB0xgAKEaVWVtSTcoTkH1gpzqh2Qb0DBXvqHDJn+itDA+omECpngEwFgBQLQC8h8UtAGX5fxA4aq3FxLVUUZT+2AHApYJ9KHoDfmhCE3AgFFCA7Q2iAcDxNS4AFAGcLgbAUGkEbAP4ef/t6HP70K5bos0o9P8aJwC6ANTbAKqWAMUAIABAG0AncLAz14ufr7kXu/J91XkkFH1+rFi5P77FxQBARP8XZ4AaDQAZVtPnL6whj+0eynI7bhN4pi0Aiuof7Y+Oj0L/H3tBi3v/mfhL37+lwM8xOkVkK7YYAFN+Z6sDmrlRN7+3F8bIVsySneeJ4kVa4qC7Az32eFG8XLkfN659r9DotLSBo2a9DFv2P4Cg6MHosaGnTLh7SjC6bJw9910oYwinp/8EK/wf4Dz7/dhYvk/67HkjcF0XC9Onyo2QOgEFfZ+0Ciy2zsZa505sdh/EJW2flSo9XQmWu9djqXkpesyjcZfzKbzc/Dg6rTnyoXNuPwK9gi5jIXqD1UJVm2svFXAg5/dilnlsNTi8WPa7m9BhzEVfsA6LrLPGMAG4ICv5eWTNserLrfl1cOZXsr28QEaHIQb79uKnX/qosp+UCkEjs536eIRS2edCZCqKv1CXpTc1hGXqsEnZ43qsQYIynVGvTfwleXeVqJ/q9x8V+1PHoKFU9uBGon/KmkvHiy6+Audc9OYWUJ7wRDV7DSs7BTy89h688rQ3N3yHQrGAxzbfi5ef8sZxz/McPrHpEaRSJk5cfE7CI3x+DY/jtXdoCG/+/HexZ1AJq9Hqj/Z/Zls7kMpAsyykUjayadXTza+vRfq/9PESEGDywEWxcgHgRjDOZ9Kj8xvJSqAnrxuK2gAIAATFAl5/1Ex8/LJXJk4Yn6tIHnQA4Ff/hK5ffwvISg49KgKYnQIAYOxpB9hfUslSUy0ADaLGLMqkXtKRja/JcYuHMQ/ATLETDFxXgUWuC580fXF3m4Ug6FJifJG4ScwEaQYMECFCuhEEFQEA2ALAuTN+i/v3d0HziyJOyGtmSDYLe/O1IYDK/EzU0lSbb4cmf0fWhXbNDaEWAIjfKA+EBpN6tbH3P2YAgK0AcTvAGAAg6owIXXiFMoKKJ37xuq+NYQAQBAhMewwAQNYAAQABBJ4lACBfKWBbbhd+0ncbeiu9yNDSzwjF1IEAQGz9Z5uTAQC0A7QEAGBhaU+hDz9adRd2jvRKu2oUPGh0Y5gIAFABls89IQAgxg2KWURhQf6tU1yRsY1B8ykuBhNpAEjCr3N/OuK8v14EsKr8b3AdYsK06QoxSv2PbuMtACDJBbnZG3WSfR7uY1sxS3aGG8WLvVvD7l50mLMa0uBX9d2GR3Z8WxYsnXPnYrF1HlbvvkX+b/awty2E11dB5uhunJi9FNmgB21WDzowT+wDH6h8HWdYVwoLYH7qRHTo8+VmuHz4x+hLPYmz9PdgXuoEDPu78aD3dZxvfQAz9aPQW1mH3eFKzMcZmJs6AY9U/k8U/o+0zq9+6GGnF132XLnYrnB/gFOtt4jq/w73MSwyzhaEO96coCRWf5aVQsHfLw4AtDaMN+6j9v98vDW/nvn8SraHF9joMMTWVU/gzu99QRZ3zW78/hAEoAVgvE20oBxD/Q9DmCb79XQBELiNVieZaDd7BM2Nq+3p5/rHC0JUWPUXXEL1VtdWR7nuKZf9avIffyYuON75yWvR0T0Ttqn6aVsMgObOQbPXMD/wceuy7+Kys98rdM7aTQjsoYa7H/8hLjrtShF6qt+cioM/broVrzzprc0d2PN0FOPFeTlYyOPq//oplm/eKS0oerYDWjoDI52Bls5KkpXOpNGeSaMtZaGnLYO5HRks6GpDR9oWJoDnuiIQxv5eJgCs+NNa0A0DVIIAZd/H/rKLoYojonNeuQi/WMJ8zcc/XvISdLa3HRIgwEEHAO75Grpu+jw0uivODhF26soFYDIGgFgvmkChDG3PsCSPygWAXvdU/tcBEQSssQGcqAGrHgBoCM6yUr4Q0Lpj1dLqjFYtH3QaIADQLgyB0f59xQAJIk2IMd8zRYdq8M1wgXAHEEY2hzGDK7pgiwuFPNYH3cwjZEsKbRIpVilaMEXAKIpFIOn+oU/Rv+h9RPlfaQHITggA1HZJ0uaPjApR/VdbFQCgDzyfjzQAqgwAw5F9kNUWFEvwywQwlNVdlQHA2x1BXgLBPG9M9mMGgGpiUKDAGADgxZguEcCSU8bOwl78bN/t2FnaDSMMYJtx9V/R/0UAUDQAor/H2QAqDQACAH7oYXd+H3686m7szO1T9zom6SqAYwAAxiX+Fz8vIomR8p5oAESvExwpAgAUI4DznKwJAitRi0Az11bRExqrRRm9Bd9YMQq0kF00YxgAkvwbOqzI8o/XObYCjAEA4n23GADNnAk1ptkbdfN7PPxHtmKW7Bw3ilfBG0JKz8LUx/fAkxnw282fx/aRh+WiteCE0zBj8Fis2ncTzNk2fFp2iZgLMPuYY3CMfiF0LwXbzOAo6yXIufuxQr8OL9M/iuXlG3BW+kqYWlp64VaUfohhYwdOD9+JnvQRcvNZ4X4fbeEcLLUvwQbnXrSH88Q2ZkHmROxxV2Fv+BTOtK+qfmgenx753ZbDYQx427HAOhXlIIf9/iYstM4YEyDXp0CN3JlQ9AbRaZFfOPHWml/PfH4l28MLbzQXDHd87yvY8MRDTd+948SaAECa9P4JHQLq46nqTyrxZsVSh22yStk47s1UqWpfWZvw83HV9xrC8QKp+itCwmjiLwuOmgVvqT7551gA5136pzj7Va+XFUvrO5nsO9JsvHgeHlp/O2aljsRxS8bT/Pmuf9xwCxZkT8aSBUc3tAS85/Eb8doz357sAJ9no+N49edG8J7/+CFW7eolIVYBACIA2Aa7rQ3tne2YM7MLJ8+bgbnZDGakbXSkTKRMUxL+iq9o/l4QyN9OEMALAzh+gBHXw1DFw3DFgeNU4JfLkiTK71IBXZqGT77uPLEDbGT/+TwLGQ42ALD3gesx82efhKZ50OehMQCQNmGSHRCLAFps3dCVx33vMLQcueaWqoITBKD1HxNMEbWL3OqYSY0DPZnxsG+9G5q2cFxyrxKxKHnWjwL0TE3SHl+IOYb0hfkQFCPe4iJwSLYAE7mxoC8p/42A4JCWfd4u6EZBZW11LQVS8aeOvN4PsNrPhFopxkYiljlo4TBC4fari/0YACCu+vNp/h1vrMIzc8/rCKnsrz48Qo2q/hRn5QWdbgDUA4haAJgQWkoYMCgW4RVKkvhSS0Mu5nELgCT/YjElyW9A4cbnEABwPBd7i334We8d2FbcLu0LKYLlMf2fyX4sAEgAQFoBRh0BmMSbugHLMGFrKSmQ7Svux00bfoctg7tRdBzoouivoigyIPI3z1zEEopDHzEA5NlYBFCFvmr1JyBT1C5AAECcABjbGgwpDnl9S9Lo+Y2cJScA/msBAJlKbFOgzgl/IsV/Q6hOyvav+l1qAQDJL9HN3qiT7/nwfUUrZsnObaN4VbwiUma24Y4cv4Db138Sg+UtQv8/+dg3QOs18VTfLxQAMOwiqAQwe2wcMf9cnKK9Bb3eKswxT8Rs83hs8O/BLO14pMNOrPXuwFnpP5X32VNZhaK2H/1Yh2P9i9GTWSyPF70hrAluxfHGa7DZewBL9dejV1uFI8xzRTdgeXAdzjHeO65SHx/8Xv9ptGEu2o1Z6HM2Yaa1GGakwFv/AUveCHTNRMpo/Nk5vjW/nvn8SraHF95ozjECYj/66sfQv2urSs6bCENtZb8tE1GN65LriXYTAwC1YACRfS5qCAooQGD0KOoT+/r91ovGsZBFcT/+xNV+Wb9EFf/a10sFg3oAJcUMGDOGCb9l48/++VtIpTPystZ3sonJUTOk2Xgx7rv6tmLd3mV49Wnjk3g+v613EzbsfgwXnfn2hpXpB1ffjhcd+5pxQoHJjvi5HR3Ha3t/P17/b9/BcIG90xqyXd3o6mpD17z56OxuR3t3t9CzZ2dszEhZaLcsZKgBIJR/5dLGir8T+qgEPspegJwk/i4Kjieq7UGlLL3jTPr8UhFeuQw98GF5Dv7+kpfjxCPmvyABgH1P/QYzrvsLwCtODABkTIh5z2QAgNWuEvTAEE0AsQikK0CULMF3xaZOsjGh7QtvX9W49bkwIgG/cdQosVthIeFI0CSv6vgQK63IbjrFIlDTlP2d2pq5stfN/6gnO/T3QQOFABvsQ7IzKv6PANipAAB5OxGLQRjWAQAGLfhqGAAxG6AeANAjSXoWeqoMNQIATPrZWsC/2fev2AEUBNRZHg8dNZ+LBYSeJ0mjAAAcFgMAfPsKS+HjAQDCvho1AMpjNQCc+WfC/NDvpuU7wXtwf2UQP9l1GzYXtoiF9IEAANQAsDTqBxgYcQr4zY4/YtW+Ldg9PAgzFA6EbEr+IxL+U1NOOQDU/d0IAIhtAlUbgNIAEAAger3IPvB8kPASiQ02vKqq6THltGQLABN8OiBQ7JRJP1tRCAKw95/aYGMAgGiqtzQAEtzLmr1RJ9jlYT+0FbNkpzhpvGj/d/OaD6Pij8DoSeHChR/H3j3r8NTAz6FleEMNEZR9zD76OLy68x/guGVs9H+Dk1KXIaW3Y517F06234j13t3oCY5Hj80bJvBQ5b9xunGVVPQ7vEWYnVFquz5c9Lkb0KetlYvaaam3YKvzCI60z5Pn17p34mjz5bBpr9NgE9pVaZVUsUzNhhOU0WbOaDiWC1oyBdgyYDTwt+aLksYr2dk4/Ea34pX8nErMSDke6sPN//VpDPf3CkW0qaViLCEc0vWJbIAaO6cEfP5aQCBegbCKGav9xvaDo0yDaK0crZdlISK2T1zYqIS+aoWmliITfgd9P0SxrNgBUkWK3iTulX3VVR/CiWe/tFr5as2xZHMsSbwoRHfHyh/gsnPe1XCRTQ2XX6z8Mt565sekTaCeIfLkrvvQ4S/GkYvHMwSSHfVzNzp2AVi+bgPe/92bheqasg1k2tuQae+AQR2ATEZsADXbhiH+16z8G0gbBmxWxiLmClteqPpfJgPA8+CwOu25ihIeCccRCKCqfOD5cCsVwCmjPZ3CJy99xQsWABjatR5tX3kN4BShL9BGGQAZAyHtUClYVy8CGDMAHA/YOwytGPXxmxnAJx2fCwwL8Ez5fxVoZSZGAIDVeCrW06qOIn8BnYFmAb5Xc/mquY5JlZ2aSemq8J668EUMAW2mAACjnmgHOKflwsgK+SB0bVf1Oih7i55TlX4CABVA3zLK62Z2xx+fmgiDkZe7Plr95z6sGsr/OACAfnw+UDQR+kz01TU6BgCknK050AxfXBDYXoCwIG0sfpltLcUoUdRBMsF4AIAPavJcLQNAJwWdg8tKAyAoGzDyZXjzToH+1w8edABAtTgBg84wbtx1J9bnN6Lg55AxjVEBwBoGANsBKPxHZwACfvy+88fSKQLI7z9bAWyUPAd/2Lscj+/diE39e2AxcY6U/OWsCiNglN6fCACITr9YC7KNYhoBAHYiEEzQLQUACAhgkPYfCVvGrQTx16PFAEj+ZU9yo06+98PzFa2YJTuvSeO1L7cJt238G3kTe0kGb277H2zYfzceH/ix3Ex4UTAyJs6Z/x6cZF+GAW8bNgf34Rz73cgFvRgKtksv/krnRzgrpar/XuBgmXMdzk9fjYpbwqCxCfP0U+Q59uEPlvYgsIrY4jyEF7W9C2xRcJDHDHMxtruPYoaxBB0iDdx4K7kjqARFdKfmYqiyF12peVURpmTRagEArXgljUDy8dXvpFdB/+7tuOVbn0G5mFe2YU2JAkbLspD9mBrSadXfP5VAYOMjjdPu0Wenqv7X7qeeCdCohaB2fxUnAH8athpoGuYuPgZv/fDnxhxq0mtY8jNyeL0iabx+vfJHuPDUt1a1FmqjwXN3y7Lr8OpT3oq2TOc4u8CtfWuxc/d2XHD6aw+J3vVGZzoGAB5dsxafuuV3KuWJgDb6tdvZNuik+dPazLLVb1oAmqayq+Qiv7ZHOxKAo02bz7YAz4dXLKJSKqFSduFFlWe3mIfrOEhZBhZ0d+FLV12KhbNnHPRkZzpm98FuASgN9cH66kuhDfQjmGdDozZvm44wTR0AqwEAYKmqt2kDuQK03pyq9ocmYJHhR/YQK9B1AEAjkFRQTPrcd0PDXCqWAi6bruOfqCouAABdAtg6GV03q/gAF0ezxCKw6v9YC4LGwG0zJ0NU3WIAYPd4AKCKyhIAcABja3RDIEMhUvb3XAD7JVkPQeAqemMeb1z9Zx5KVkD8GaifpEe9EgUKESrbP1b+w1j0j1V6M4Rm80UBAjJbigMCbpExEAYl0CteODGk/EcgQNUGkJR/hsqbBAAgScMzYOQIAJyM8IO/h0W9h4O4KZNOYMTN49Zd92JVbh363T60WVT0V8K5ygZQaQGIEwAZc1HyP2oLqAAAaklRB6Diu3h030o8tmc91u3bCYsJM3vrSQ+SYE4CAET0/gkZANHnFxFACot6SgBQaQJE0045Wo4SUOpj1iQDgF0jOq0iBQAg4GnAYCBUX4DaoqRffkesghYDIMEkTXqjTrDrw3ZoK2bJTm3SeK3v/y0e3PF1+XJ3Hjmu28+aAAAgAElEQVQPb+36Fp7e9yss679e0F7+dCyajUtS/y5WfTv8ZegOjkSHNRvbneXoMueJHd8u90kcbb9UDpbAwD53LY5JvUL+v9ddg3nWifI3e/pzlf3I2G3Y6N6H+eapmGEsFoeCLmsBhrydGHZ346jMqBDg+AiEsh92VlH4j60DGasjWaCi0UnjdUBvchi9qBWv5CezPma9Ozbj5m/8I3xWnhJstYJ6XKCQDaAEoMb23CfY5UEdWnt8pEaXyoHoAzTWGVD0wss//AXMmr9wzJjWHEt2WpLG6+FVv8Vpx7wI2XR7wzdaueEPWDTnSMzuWjjmeZ7fgZF+/H7dT3D5udccBgDAOvzDLb+VjmmyWmq/RxQCNC1bJfti7waErIBy8W9ZCEwL9IyvOD4cx0G54qHi+ig7KjHyi3l4FYfM2WrLi18uIXQrQq89ceEcfO+aK9HV8cIUASznBqF989XQd2wH5lvQOgOg3ZgcAJCE1QT2DUEbjlT42Vce0si9AxqZVjUAwGTfIrlWWTMAagCIvZ/SBVCtAr4CBLwMQBcAjzxr1QNf1QYQnSH2J8wa/zaRZlHT3+JaAEDfM/ZltUACGQDMsMNtgMGEP8rEWJXnZwj7I+V+Y2z/fy0AQDHA6kazd4dVEGCYSavSAIgBAFURJujC13gIKwV4hTxCT1kBhkEZRlpZ1moSrwYAAC3/eKSTAQDEXcgAKJThzDkG4QcfQipVo6vQdCAnHhgDAHm3iN/teRiPj6zCVmcrOuj0IQk9kIq0AKTSHwEAAgZI5V8BAuJyoOvSApAyngEAEB8qJRgCTRT5o+BX+/7jIWpahtB9XWwB6Sg0Ke2/NgxNAgCcWqT6s/JvEfwUgclGrSgq+W8BAAcwKZPeqA/gLQ67l7RiluyUJo3X8j034Mm9N0qPz7wjTsFFnZ/Crzd9Siz1uNmz03jpjA/hSPMl8v8t3oM42nqZ/L3auxXHaa9DRRuEE5Yw01D0/xHsFou/+dYpsqja72xHj32EPEcGQNnLwTLSKLnD2IoHcFrqbSj7eegwUHJzKOp96NaPQMZsLqkvuXlk2At4AFvSeB3AWxxWL2nFK/nprI+ZKJD378PPvvgRZfXDBVRCJkCcrAgQkFYLGFloPYdgQFz5J93f81TVv6EmQBTC8y65Cme/+k1jK16ttpzEEyzpd3LdrsfRac3G/DljE/z4jbftW4tKxcHxi08bcyw8lxWnghtXfh5Xnv0pWEwODsEtjteqrdvwtz+7M2ppqWlNkVaXEB4X3kw4TQuOoxJ8Jv3iXtnWqV7Hzx99d8ewY7hI9zxorgMyA6R3huMqJREFfNO5p+DL73njIVH9l3WAZiDLLEGSv2e++eUCvK+/AubOTQjmppsAAGw5D3A9oH8EGlXrA11cAChj7pVZqe6GmW2vtgBMdpRit2fPBDB/vAhg1KoEECBghd8clXQnW0B0BJi59QABWwh4LDWJdbM+bWO/XQj8YdUCMNHGjJw/PgGAEjM2NTJWeA2pHxBZ+dlRBb2WAcCx9RaABBKYezoWwnJZwC7J6FnxN6L2ADJbiiUE5QFpn4g33VLsAM7thgAAk/9YhmAyAKDGBcDpPgLh3yyfNgCg6JXxyL7HsXz4CawqrUOnaSMtuh5K9d8ioaIOACAgIMyA6DcBPEMzkTZoBQhsHNmMh3c9jWU710VCiMkYAHLfFqaA+qniTDGJQAgrFByJ+v3ZDlDDAJDzEU3JcVNnCgCA1ywCGgoAUH/T6lT6/quV/4gFUMMAiJ9rMQASXAuT3qgT7PqwHdqKWbJTmzRe92/7D2wcuBc0QV14xFnozi/G6v5bhTbG6n/PgmNwSfvnRGivEuSxP9iEBebpclBPlH6O09JvxXZnGebaS5EWHh9QCQrY6N+Dky3lN51z+4QxoNZKAcpeAZaRghMUkUcv2vXZSKMLXuDCDUqwjSwKQT+6rcYL1GQRmXx00ngdzPc+FPfVilfys9YoZkymdm9Zj9v/97NiJcZUoilNgAZvz30RCLDZMyutAfGadvqYAbXVfr4f8xtS/SkKOJnikBBpdUOo/2/6q3+UKmv91ppjyeZY0nht71+L4f4CTl16dsM3Gsj3Yu2Wp/GSU1897nkKaf3s4a/hTWf+FTKZicVVk32CZ3d0HK/e4UF85IZfYX+hJAfg+z6KZQ/FsoNKxYXj+/C9AAbdASi0xkGGBSOdRsiWAFHNUj3YnNP87hl2SvUOh56AcsytWE0MnTJAlfDAw+DgMP7u4pfi8peeeciwKA42ABC6ZZSuvRTp1SvhL24WADCBXBFaf14J/rEiGgEAmqujsG8QRud8pLuYlEcaABPopFQBAH1RJNdeNwdFBJA9/mxFrAe6OBNSEPVCtI19fSUCCJJOab6fOwzoO5UmQaONAAi30k7AznFiqf/LRNMRusPQghEgbY6CAvJ8CNS2BMT7JjOAz/HGU6K7gquSf+GZ8++yVPuDSgVe2QEoNBiJAersyLANBHRdYotLbPlX3wLA96KOVGhBc/yqC8AYDQBFKIA27MLpWozwo49NGwBQ9ip4ev96PDy8Asvyj6PTSImuB0kUIpBbBQJG2wHYdlfrBmDqurQApPW0/O6r9OGB7Y/jd1tWSIueJOOxoyKTemGXRA4JtSKAUQtAfDrIAohtAWsTeoU3RWKAnBokv1AUkC+MkvLYOnDctJkEAFDJv1L9Z7U/BgCY/PNx2artIgoEkK9TzUKlBQAk+KInvVEn2PVhO7QVs2SnNmm8frvli9g69KDcROxsFl6hAj9wYXTZovyfHpyBNx/5VbH2e9K5ESdal8HSlFr36sJdODr9EuwKl+MY85U1V4YQG9zfYY5xPLr0RSg6w0hbHbJg4mXL8yvQdRNeUBEBmUF/O+aaS+W5skt2QEbAgYzRoSz9pnFLGq9pPJRDYteteCU/TZPFbMeGp3H397+GSqnQtDvAREfApFw8fE0NNm/o0h6gRtcSDJJa/6nXj1a4YvE/PuR5odj/kfI/6jgwCZTBRQeAd3zym+ic2YA+22IAJJ5gSb6TPI+9wzuwcfM6XHDWa8a9F5/PlYfw4FN34NIXvbPhsfxy+bV45fFXYkZnT+JjfT68gPHi5yxUSvjGnffj3rWbsG+wgHy+LEJ+Io4ZHaiWbhPKPzc9lQHSaVjpNFLtHWjPpNCRTSOdsZC1TVg0FY9s2SgcxqpdJTeC0HWEM1seHBAQoJwbxv+88zLMm93zwgUAvAry330n2pbdC/+INLSOAMjqCCn+lzaAdlN+m/N05QLAuKbTwFAO2nB5DACgOXQA0ODmPZT7BpBKz4Y1Zy400sifEQDQowAAJm2sttf2/8cAgB4xD5mMj3kvVtAnYcjUjq0KvRYVvT/qxR/zXWFbQixAqA8BTu/o0wShyFWvDAEEAKi4l2XFuB0w8+O/cmTuCCOlrMbGWz7OWj0RFfTLFbhlqvzHVf8Qhl6AboUwUhRdZIuXMzEDIK7+i/6iCa1SDwAEQOQCAOImBR+eNRfhJ56YNgDA8V1sGdqBBweX4f6RhwUAkBYAagAQRI8AAINMgEgEcCIAIKXbMDQLZb+E+7Y/hjs2/lHdJwlmBGPvgSIEyMfGukKq/0dxmggAiE8P2wDga9A9XexHhT1Il8sIB6qCDrVnfAIAgEdniK6JJsk/1+HCbJA2p/GJf3WXcf8/H+DfBbdY21TyfLi+P2+PgfYR3LxGX/Dn7VE/twfWilmy+CeN1282fx4bB+4bS9VN67BmpRDy4pzT8I4Tr0cZQ9B1A926svNzPQc7c6uA9iKOMF7cUGV/vfMbHGu9Sqr+rBxZZipKRpjq0z/ZhW1ksLW0DEvS58hiqOwqdgDBAUO3YRJqnsYtabym8VAOiV234pX8NE0Vs307NuNX//dZFIYHk++8wSviZF3AAPYymkrJmN8vxQ4Ym8zX0/Rrq/v1u+dLmewz8XdJRWxg+zfZh2DF/41X/wsWH3PChMnPVPE6KEE6jHaSJF48X/25vXhozd1444veNS5B4vOlSgG3Lv8u3v7SD40/RyFwx7If4NzjL8LsblZAD70tjpfru/jNk+vx8Rt+haF8sfpBYkFAO0r0UykLbT0zkcpm0N7ZgWxHO2Zm05iVtpWCuHyvNGkJoCvAQMXFYIVsNnKbfTgEAfhcoQAnn8OSlImvv/st0m97qGwmdKUld5BaAEglH7jx7zDjN9fBX5iG1hUAGR1hewQAtJlApg4AsFNA/zC0ElXj6hkABuDoKAz0wd/PAriJ1Jw5MGfMhGbWVcSZc8UtAPUMAGY/MaU+NSfSACAJIDpXcQk0pP3goqgh+kC5W9HZrwcAJKuboPAhLQAFNmOqFysvSgUO+LQIzI0m9W0hUCZwwoF1aZpO54OIaSAiGHwpK/kegkoOnuPAr7A0r1o+dK0ETfeg22kRw9S0EgJxDZikBSCucAcEw4zxAIARACWiyGQ/KAAgsGeg8jcr0NbR2NnpQL8vsQaAF/jozfXj/sFHcNfg79Gu21URQKn+GxpSUhVXAEC18h+3AYgWgGIAKADARMkv4ffbHsMdmx6aVgBAAASPP+oeTgCAegBiSsGfGL+pDVIDACCm/TP5Z9WfTF8DqurP3v8xVEQyAWqndy0AQAygBQA0PyWT3Kib3+vhPbIVs2TnN2m87t/2Tazuu230TVg9XJiBVc6iOLBf2GCXLP0MUnob5qWUkB+3spvHSKkfWtbDbPPYhgc5HOxCzuvDIvuMcYkCQQE/9CXB7/c3oCtcAsu0UXaK8psXWNevwDYPrhhM/YEmjVeys3H4jW7FK/k5nTJmtKssF/G9z1yNUolVIPHYG1u2T/i2tYl5nPDHln+1gEC81h17l49sqYJ4kUHWjrIAHN1X8kUvFx7nXfJOvOiiy1Wv6QTblPFKGIvDfXiSePH8DRUG8OvHfoCrXvHhcaGRRNV38YtH/xtvOfcDsKPqdzyQzz+46i4cu+AkzJ+pdF0Ota02XoO5PK75zk34w9rNMrcpTMmEvyObQgeT/lQK2Rnd0GkHmMmKQ8CcjI3ZaS7+Y05sFIEIWGNOVvZ9bMuV4FAQkH7ppRICx0FleAh/ctxi/NmrX5oYPHsu4zwdAMDg7f+G7lu+rgAAigCSARABAGFKh9ZuwZyvA+1sUGZ2ZgP7RyYFAOiyUNk3Ar+gNB3stg5Y3TOgt7dDI0Mj6nGvAgAUAazt2SdYEAvQad2AsYDp79jQS5W3BgA4aCeGVn7bVCYXAwBCx6/p848BAGMHa7ijpVoWFUsDQDAEaFEmSADA5xxlu0KkDSDHSuo/H2cCHwDpECgECAaLCMpluE5BuQ1I5qdK1poWwkiHMCJhOE0ry/0pCCqNGQD8EpAV5oUIWPhxg1EAgIr2Wgid+y6xwZ0VJQUAwG5H8cOPo51tHAdxiwEAJs0j5Rx+P/AIbu2/F2noo73/UfWfYoCKVEEAIPodiQDS5i8GACgEaGom3NDFH3c9gXu2PIICLT99HzqdAGowlyoDoI72X8sAmEwHgKEQocBAEyHAuC1ABAEj1oFyCKgLWh0AwO+EVPrlA6q+fwEEBACg7V9dB5+yOxnrBFDzdWi1ACSYpEmoegl2e1gPbcUs2eltNl5MwLcPLcPvtn8RQeCqxQgpT4vbcWbHVcj17cHqfbfJvefUpW/GMcaF6LGVyB83VvQH3C3ImN1oMyamgm5278cC/QykDaUPULvFSQqV/7PhLNhWGq7vCA2JAMCzsTUbr2fjWA6F92jFK/lZajZmTqWMu2/4D2xfu1Lu5GI5lkAccLIjayjGF4uXyQqv5tWj2k3PnKIc95RCw0nnXYRXvO0vptxns/FKfiYOz1ckiRfnQbGcx63Lv4crLvjguHOhKksBfrHyq7j0xA+gLZsdawWIECvX/QFzZs/DopmNgd/ne5Rr48WvwO9WrMb7vn0T5vV0YEZnVkAALnrt9k6pdqZmzIRhmrC7utFpm1jSkUXKMJCR+9ToFycWBSz4nlTmHD/A2qG8xNMZGhRRwPLQIP7xFWfi9ONG76XP93jx+A66BkDgof/ua9Hz80/Dnx9rAOjVNoAwbYwCAGwJoFI9afhDxQgAIJ2aquiK/q+5igHAzd3POOcQuIq6znNI4Mbs6oTeRiDAVs59aSaZCyJBvxqvM4Je/NFnAMb80RaA+ETVAwATtBk0fV6r13gm1TtU8j0ZAyCgAOC26KId87+ZTFMbYZ/KprkRAKhQ3r4uKyRAwJYFv6z0BrwyglIFlQGCBMwilRuAuil4qkJsB9BNG5rsmwn85ACA9LCLECxJCvZYAID6iUYAnYhykSyZUQBAM7IY+dCj6Jq1qOnwNTMwBgBEh9Ot4P6BZbhl3z3y+Q09RMqM7P9E8V8xAUT1P9YEYHWc1wSK5LFHXjOkam6QaaKn8fTAejy46zFs6N+DglOGxXZX9unHbRBsAaAOALda2746C7/JLAH5jtyH7JcgQNROQMCB1x5uAgLUthnUAADV5J+ih4aO0FRCvdwvz3FV2K+2BSCeBjWaALVTswUANDP7ojFJbtQJdntYD23FLNnpbSZe+4tbpOq/ZfABuAEv+rTE0WEvyOCMtqtwYupSrO/7Lf6481q5JnQeNRdv6PgaUuZYpf3tlcew0Dq9If1/9F4ZoM/dhDn2cRN+ENr+dZjzlEaAqOtGwinJPvoBjW4mXge048P0Ra14JT+xTccsVJS+x39/Ox65/QZp7pPEPflbPu9eceyZF+DCK/4SZl1FudGBNh2v592nfG4OKEm8FABQwE2P/Sfe+ZJPjFOhj6tJv1p5LV5+zDswo2vGOABg1aYV6O7uwqKewwEACMXx4M+/9VMMRwmjAsMNpDo6YWUysDq7YGazsDMZHNfVhm7bRtYwkYnoslx7cwEuBU/SctlGQRAgDLEtV0R/2YGTz6NSKKI0PIQPnHY0XnfuKSrFeqbJ47M05Q4+AOBj/0M3YuZ3/0oBAGwBaNeBtIYwa4oWQJUB0AgAYDIltmjjAQBUDLgjDkpDw8qBIdoM24aVzggbwEjZ0DsWAtYSSrCPtsLE7CsyAey5gEWAIFLGVylWVGbtArT5qgH7mZ7DKgDA1gbaAJLGX1NmjY9JJgyTQAIEBACY7bEqzCZ7D3ArYgUotH12G9cn/nL4ZAWQQ15B6JcQUJ/Cd+FVPARsF5CNegMl1TLG9jE7ShBFrZ7MAA+apsQOGzIAmIDy0LxAiAZeAwBA15h8hgoAiFsASrzXpTF8zR/RPWd6ADJpPg0CPDSwArftvRcFLwdN85Cm731U7acOgLTOSdVfuQIoC0BlB0gWAKvlhmbA0i2k9QzWDW/Gw3sfx9N7tmOkUpAxcaVeTZsaMcDapD9mBHAK1joBRGciTuY5xfQgAgAiQUBecJQdoGrF40aGgzgGxFtEUqpN/oXqL8J/nGaR80BtVb8WAKhnAMgcHBUDbAEACS7ASW7UCXZ7WA9txSzZ6Z0sXvQdX7P/djy17xcouUNVprGWNWDNpkysjtd2/RPmGCdix/AK3Lvlc8IOsBbY+JOe65Gus9rbXVyDBdnRtoCJjnSosgfdqfkTfpChUi+6M1Tbffa31vxKFvNWvJLFi6MTxywMsWXNk/j9jf+NYm7oGbUCJD/ag/wKTcPi40/D6979Udjs4W1isZw4Xgf5kA+13SWJl+rxL+GmR7+Bq176MRGCarTd+vi38aJFl2FOz7xxAMD6bU8j257C4p7jD7VQyfGOZQAoqviNv1+G65Y9WSV7h7qBdHsHUp2dMNvaYba3Y357Gxa3Z9BmWmi3DLSllD5NxVXCgfwRgMXzMVR2sTdfxNaBHLYNjKBULKE8NASvWMTitIYffeBtaM9mXrgAQBhg8Il70P2NK+HTBnBGQgBgAg0AdUIMhAQBikU4xTz8CNiJJ6tumDDTKRgdS2C0HQ3DtpTFIMu94uoQKbbThcike1H0OL8rVYuVLsUeaOJ61vSXhEm1XwcAKK73qOWfMCOZfG8BKMBHfIMJfZz0iRVgBeDUFNGGKOkXkCBA6FYQuEWEPu0pPQQ1AIkCAPh+FWabMCwbBsvhOt9E7UsBAK4kzRMCABwoRgKByAz4RgMGgE5wQLUexABA4BjQfQMDf3E3eo44ddpaZAgCrBhchbv3PoA9zh74YRkZ0xwFAAxlCRgzAMZoAUS6AEyiLc2EZdBGMIOt+R1Y0bcKy3asx2ApJ20CYwAAOQ9MtgnY1EkyMLSse00BAPC1FBeUXD96TVhjGBGzt2I2QO28iwX+RPE/EgeWfv8GnXhjRABjAEBO/uge4zEtAKDpb/cBLAQT7PtwHZpkcXO4xiDJ52oUL9cvo6+4Hiv3/Bi9hVVR4k+VWsDqSkFPm6j0FWC0WTh30XtxkvV69Bc34Y71/wAvKMKYlcJlC7+AHuPo6qHwxjHi9aLbZo/c5Bsr/F1E0ifYcpX96Eg9N4rSrfk11dkb+3wrXsnixdEHEjNViQ1x83//K/ZuW4/Q9w9qS0DyT5HsFUKx1TTMWXQULr/mMyrRbHKxfCDxSnZ0h9foJPFSAEARv1h2Ld7xkr+dEAC486lv49Se12Hh/MXjktRNO9ZIP/CRs086JAPZKF6bd+7BX//4dpUvCW3cEgZAqqsbZlsb7PYOnNDdjq6UjXbDRJttYEZ7O7IpGyXHxVA+j335MnblitgxWMDukSJGimWUqfovYmpAmB+B5rqoDA/i4685F3/x2vMnc8x8XsX2oDMAwgBDq+9Hx3++DWG3CW1WCGQ1JQTY1gQDIAIAFCVahzgBsN+dP/zbYwKmwXMrcPJFeGVFb+c1Kb62aunZMKwjYabTMFJp6JYNPWUDth2BAUsAg5X+iEctfdOR04M5c2oAIGn71kQAQHVWRqJ/VIHzdgBBLtIB4OQigMGPuFsl8IZK0MH2Tr8iThS+5yH0PYR8H9r/1Wy64cPLmwISaFYgVX+dfvA602Xa1EZaAAIATNICEO+WlWk3UBaA9RoA0gIQgiwA0QBwQiEtxADA/nffilnHnDMtAICy29Wwdngz/rjvMTxdXINCkBNQT6r9UdVfVfqplB9V/WMWAB+Tv/UxAEBvpQ9rhzbhvk0r0ZsfVGBg1KtfDfMUAADHjWkBiCj9tfqN0qsPXWwB2fqi0waTp13Yg41UANW7k13L5F96/iM6fy3tv3YujAEAxkyS8W0CLQAgwWU6yY06wW4P66GtmCU7vfXx6itsxBO9P8Pu/BPw/LJQ7IWMlNExc+6ROCX7Fjy1/ZfYn98IPW3g2GMuxAWpD6Hg9OOWtX+Lsj8ELW3gVcf+PxxpnV89mIpXgK5ZgoBOtvmBh6I/iA6LSPr4TRakTg7Z1HiNgGSf/MBGt+ZXsri14pUsXhz9TGJGsar1jz+Me3/4dWi6icD3lIBe0sVl8sM+4FeIdgGA2QuOxFs/8m/jaOZT7fiZxGuqfR+OzyeJl1xvywQA/gPveOnfTQgA3Lv6Jzi++zwsmr9kHACwYftqpLImjph16DMA4vkwUizhozfcgr05ZZtG5fh0RxfS7P9va0N7eweWzmhHm2kiS/sstqCbFoaKFezIu9jS24ehsiMtAMqzm2KKHkoVB6VSWQQAw1IBQakIzSniqBntuOGDV6C7o+2QYAEcbACA16/ijlWwvnIxYLrQaChBACBNIcAEAAArogQAqAHA5NPVFQDAFgF5LITvB/DKJTiFvNIFiKr4mtWGMFwCzaD1GRNeMgMyonRPVoBuHQmkZip2AK3zeFUTRwH+jgAAThYCAzG4SZ2CMdlUkw1cQvOPGADhSFThjZu8axq7mfgJCWAPoNe0CoQEWD2gvAPwc+LW4DBZF464L64HcWVYM0Ohf49N+gIEEjsNJtsvRBwugKZTZM6bGADwy9B8sgvYWhBVifk38YcIAKCkfsBzFNsA1gAAxCo0uk054bMKAGzN7cSK/lV4KLccw8EgOqlvwNOqqf5/xQCIWgGi1gA+ppJ/BQCYmiEi1tQAKPpF7Mjvxs3rHsCO4V7onCtRpV5o/BO1APAkRNV8ue7UswDijhOly6vS/5CtsspqUIQBI5ve2laA+vucCP0RAIhEHJUIhmoBGNdjWEPxr+6nRgNAjjNqE2gBAAlWFElu1Al2e1gPbcUs2ellvIhy5isDWLXvdjzZ97OI5hVBs7qGzMwuHDPnlTjdugK2lsHvtn0JWwf/IG+0YOlpeHXqHxH6AX65/gMouPsl4Tj/xKux1LqkejD5yhDaU91THtyAux3d5iJBICfaBJSY5Pkp3+QZDGjNr2TBa8UrWbw4+mDEbGSgH3+49QZsefLhGhrqM3MKSP5JmnwFF0lWCld+/MvonNkY+JtsTwcjXk0e6WExLEm8Yg2AW5Z9G1dc8OEJwZl7Vv0QJ3Sfj8ULjhqXoK7Z+gTaOzKHRQtAvHh2PA//ftM9WL5jr/SNG3YKqU4FAFgdnehqz2Jeykau6GKw5GLEceAaBlwY4sLmFmnNphbzFOWiT7fjuiiUynAIAJSLCIsFBJUy9HIBC2d04HvXXIl5Pd2JAbLnYtIedACAneT7tyP4xqUwh3YjmGsCbbr8VAGAtAFzsQnEGgBkEQ2XoBWZXbIariFkkh+LANYDAAQChNWuxNgInjqFAtxSEQGV2iMAoBpPApdUQteohm7CSB0DIzUTRiql2gS4RqETARP+FK9rbBGoSf6F5TTxOmfK8xbGLQARABCDvPVgL6nzQS/g91N0AvCUBoBfqcALdiJwC5KQh3RdZjLHpvaarREAYHVagGcjZE8+2QPxplP0j/8fbQHQNIoEKsl5agAIAMDjiOY/Kf1hJXIBcPmbeo1WQwAAHCcAQMQA8HT0X/VTzD7pFdPKANiT78OawY24Z/h+9Ht96BKBQ3VqFQCg2gBon1urAxC3BpisqAsIYMLWUwgQYH95CD9dew82De5CIAKICgSgaJ9Q/2MRwJqEvxqzCCxo1AYg+yBowqkWKv1Hw18AACAASURBVABANgEAxuplKeJgvRWAYuPJ62MAgKdLEn1BFcZvtXZ/E+gAyOsHy0Pj323Kmf7CHJDkRv3CjND4T92KWbKZQAX9Dft/iyd6f4nB0qbRxp0QyHTPwFE9F+DYtgsxyzymuuMnen+Ox3bfIOyAWUceg9fN+Bek0IFfrrsGQ+WdUs0486SrcFb6HdXXOF4JtpmZ9OD8wEUlKCBrTg0UJPuUB290a34li2UrXsnixdEHK2ZUE9/81DI8cuePMdzHXlG1LGuyxpT8wA/0FZqOUy+4GC9787sPaA8HK14H9OaH4IuSxIuLw1xpBHc8dgOueNkHhQ3WaLtn1fdxfPcFOKIOACC4TBHAru6OwwoAoDDYt+/5A25/eqMAALqdQnZmD+zOLuR8E7myq2wwoYk1om2bKlk0LRFSCzw/EuAKRGSs4joolCrwSwX4xSKCAhXaffiVEjTXwalL5uP6a65EWyb9wmQAMH8Z2YPKt94Oc8daYL4Jjar1BAAyhrQBkHloztWALtLy2a9oAYUKtKGyOABIlZkU6AkBgLhMGQGl/EVmhleBmy/BcwkMLJn4G69TILBdgQGmCd2y5FyRJWBmKAA4T2VlohsQgQO19qaRRkTTlxQCAOE+wB8afYnH/n4q5UeUfseB57oInEGE/lb1FCvuUeKnmf2AVoHOpD/++ARQoq1q86ZT6BKw0iY0KwUtbQMVH2HeRyD2gEwOJ2IAMLml4GCNCCBb1Kg8GITQKh5CJ7IvJABAkT+dpn8GtIqq9ldbADiuVNMC4AKDb/gqZr74T6cVABgsDWPL8A7cPHCP6AC0aRYMI4zaAACL5zliAsSWgLa0BSgGACv8pk4GAIUACR5oyDkF3L71Aazt2yYtQUKxjwAAdbOONADiG3etWj8fY5LPuRyxAKonLQIA+P/aFgBhAfCxkH4ETawC4op/dS40qP7XVPfHzds6toC0U7QAgKa/3gdtIdj8Ox76I5Msbg79T/vMPoHjF/H7bV/FzuHHqHVac9HXccQRL8aLOt6LdmMOePmq3XaOrMBdGz8t6UTHvHm4ZN7n0KHPwR0b/gF7c08Jen7KiW/EizJ/nmixUnbzSJm0kXoGqPgzC8mUr27NrylDNGZAK17J4sXRBzVmkU3bH277EVY/dDd8qjjHwlTJD23KVyj7QDUsVixXtsA1i4dIBV0qbUJ9DHDZ1f+EI44/pem+/9oDOajxmvITHvoDksSL53OoMIB7VvwYb3/5NRN++Huf/jGW9rwUC+aN1wB4fP2jmN0zGwt7jjokg1cfL6HOArjpoZW4/g8r5DM5oQ4HJoaRgmuwNzwldH1qWXDRrypqsSAXHQBUD65Lq7+KA7fiwK+UEVbKCIp5sQDkFyksF+FWynjr+Wfgi++6LNH99LkM9sFmABDMRLEfxevfh9TaR4F5BrTOGACgDoClAIA5ALpTCgBgFb7sQhsgmBL3/FNtnhoA5vgWgBoGgLpGMoKR4n8QwAuycJ1Zog8QOLH13WiUQ20xNL1T6PNsERCHIrkO2tCM+fIc2wd0wwAdBjiGm5lSZuq6wRJ8nFFF5eV60U0nsuyTQ/Phe/sRBrtF8yXwPPkR+j7nT2z1xnuAOwLN3MM3qx6wZROMKiG0BqCno+yQl+kaAICDDVuHlbKgpUwFXsQbE82mAIAaDQC2APDYYuAjSvDpAKBaMhQAQD0GQRz4f79GA6AeAHBCDLz6n9Bz4YemBQCIP2rRKWNvsQ837fs1tpS2QQ98WKYm7ogskjPJFw2AKOEXW8DIBUA5AvA51QZgUAxQt1DxXfxm50N4uncTdg7uF/0A3jqpys+kXoCquHpfzwLggUXigA3bAKKKfW0LQMxs4bvoIVf1Y9fZSiwwqs/zelVP+U/SAlDPAhDAKWgBAEkuyklu1En2eziPbcVs6rPLL+Ku3BNYtus6DJZpD6O+9JaRxfzu07B0zsVYmDpjwkR8uLQXv1j3fkEoU92duOyIL6DLWIh7Nn8OO4Yekd0tPf4SnN/+l4kWLK7vwDIoR9sEOjn1x5yWEa35lSysrXglixdHT0vMwhC9O7fgF1//+7EWVk0cnkrqR7+TtZRBqhtLxYPez9IHqoGP0bJJyIay8FG/q+tGrulof8Yfnz3mLt720a+hZ/6iRNeLeH/TEq8m4nKoDkkSLwUA7MeDj9+BN1zwrgk/8l1PXY9TZ1+E+XMXjnMBeGTNb7Fk7jGYP3N6rLqm+zw0ihfjcueK1fjGPX/E/qEccpUAoZ2B0d4JPZ2BlsnCMg2kbEsW/jqTvehLQEFc1/Xg+j581xMwgP3+TPrJJgiKRangirhg6MMt5PHqU4/Dte9/y4QaDNMdg6T7nw4AICwPY+Rnn0DnwzciWJRSAIDYABoI2y1omToAgAJ9rGvszyk6Oav/bHGfCABwaxrdY+n0WrDUbANwpCTYruOKTgB/xDqQ51A7ApreUbd+IWvAFAAAWoe8ttFGUCDpJkCUPwyEO2WtJoBDlMDF4AL3SReDMChAs3Yj1JQThaz3bAsafPhaL7QUy8mCVkgchahgGzCtNmjUMyDNnyJ88UYwwCkiHDGaYADEAECAgE4E8eb66rwQq6gDAHgwIZNfdhNMxgBwAuRe8RF0vvZTScOXaDxbdIadHH6x59dYl9uAop9H2tSF/k/Kf6wBINZ/kSWgtAdUNQCUHoChKUtA6gCEoYaHeh/Dir3rsXbfTrECHA8AyEmp6gPUCvzVawHE/f2x82QMvGsB96vARzJa1B51GDG4EEVCtEhG83+l/h9X8SPDB2IGsSjgmABO0QKgdE5aAECiSZfkRp1ox4fx4FbMpj65a/vvxmN7vo+KN1Id3Nm2AOcv+CvMbVsKUxtFiRvtreKU8MPVbxcAwO7K4rKjvoRubTF+s/nz2D70kNyEjj/+dbig4wOJkvlYcXXqT/DcjWjNr2Sxb8UrWbw4etpiFoYY2b8PP/nKx+GxghXf1OsOsTbhj5N9ldhHIkemSvJlQcPEP1I/ZqLPxQ/H8W8qCHP9EGteycIhTv79EK4XouyEKJVcvOxdn8aCo45vAQDJp0viVySZXzz/A7lePLr6Plxy3pUN34tjbnnif3DegssxZ/bccQDAA0/fiRMWnIa5MxclPtbnwwsmite9T23Ax75/K4rFMgLdgJFpg5bOQs9kRCFes1NRzyz7xBUCJgmgJIsKLJPHpOE8UM4droPQc6RPm4wAeFQNCLCkI4Pvf/BP0NPV2XgB/nwIVM0xTAsA4BQwdMdX0H33fyoAoC1QLgDtBsAqeodZ0wJgAgQAeDEaKUIbqkSq/5MBAJEwYCP3kTCAH2ZhmBGIFYM5FAykYr5TgefMRRhmFSBA8T0ZUwMAoF0iJKKsdRs1Bg5sy0MLd034UgEWJBOsINR3R+PUvOP8YxU7MPqgpQNoWVMeszNZaPXtCPUAgME5aiEs+AhoMzhpCwABgJIk/4rdqYu9oF9xxTFQpzZDAwaAzg4BERps0ALgAkHFgF7xUTj3PWi//CvTygDg2rTolnDbzt/hyZHV2OPvRZthIiUMn1EGgLgBNAAA5F4ploAKAKAOAJPwjbktWL57DR7avlrup8qlYmyX/Bg9gEksAasAQO1sEOZAVO3nvoNQEn/VlDB2mxAAkCmkXlsVAqyfcbUAQPxcTQsAQU8ynlotAAm+5Ulu1Al2e1gPbcVs4tNLhHhV3614dNd3qjcCXTOxeNY5eMm8DyBj0qt26s31HPxo9RUiXmR3ZnDZ0V8WAODXm/4Fu4dXIAx9nHjCZXhJ+9WJAICp3/m5H9GaX8nOQSteyeLF0dMZMyYbK357Gx654wcTHlgMAMQJPxeJZlTt4HqSFU15jD2PJltt1f9l4WPQPojC1yr5j6ueUq0SC2f2gYaifh74ISpOiIobYvbJF+P0C9/eagFIPl0SvyLJ/OJ52zeyC0+tX4aLzrm8ITmLC8NbVn4LrzjmCnR1dY8Dce5a+VOcc/Sr0NNFfvaht03EAPjjmi34yHU3I1+mmFqoAADTgp5lH7ihknx+ieKWNiaGVI9vaxcQgItqBZSpyjOrjAQI2AYgyX8QwM/nwF7ibOjiG+95A845frzLwvMxotMCAHgVDN37f+j+5T8jWEAGQABkawCAdhPmPFoDRkKABAB4gWJC1V+AVmClPgIAIjFAcQHgDzUCpAVgAvYhL15kANRrAFT7nXQE4QIBAOgc4LPv3uNvTyrZmj4HQdChwB+eMJ7/qOKb9PwJU1vaDGjvNjwJAKBAJuVaUIGm7yCXHtAtGKYGw7JgshXB7APSPmCn1aEwBFadVFs9ACAX9zLCgi5iifKyCTUAfGjUCRAmmIfAoctCGaHjqYp4AwBAdigJawQAaJENYNwCQKHAIgEAF5WT34T0O69PGsbE48t+BffvWYYVw09hTWUd2vUU0mznEABAsQDsKPkfBQWUBoCq/scggAHbSMGAgb5KPx7ZtQr3bF6mYhg7AUS/1WM1goC1AEA8hnk5Kf2Rwv+YD0Z9gEj4j2NEA4hkD4oD1kEAcQuAaAVEdH8B7SNtCGk5aIYBEB9ADAAQ9Ge7SuC1AIAksy7JjTrJfg/nsa2YTXx2Wflfvvs6sPefd0LTTOPMhVfg1J43AWGdz8skk6TkFPCT1VcJXSjV0YHLjv4iuvSF+NWGv8H+/Ga5uZ1MDYB0Mg2AQ2FeHgrzi/2S5XIFTz71JFY+8QQufu1rsWjhQlgURXqWt0MhXs9ySKZ8u+mOGReP3//sB1EYGRxnD8h7tm1rSFkGbIuJPxc1uvyWhN/SYJt8nuJmBlLW6HOqBaDKJK1+TqEeshDhK8q/69PyjAyAQP4uuyEc18TSi/8ac5acmBgEmO54TXnCDrEBSeJFAKB3ZAc2blqPC866aNwn5fO83ty08mu4+ISr0d7ePg4AuPmx/8IrjrsCMzp7DrFIqcOdCAB4ZP02fOg7v0S+VIZHP3QKv6XbqmJ/6sugKVDAshAy2WF11TSRsW3YtgXLMpXjDcXNnQqGaSvIalkhD42/83mYzArKBXz2qkvwphedckjEcFoAgMBHbtkv0XH9XyKYnYLWHQDtOsAWAAoBpgxYCzWgzYqcACylA0BEcqQMrb8U9ZerhEpjws/knxcnagLE1oATMABgMEE+ukH8Y8+1IwBdVflliywF6ZAEbQY8d4ZieRDkCXypWAv7I9IaqG8PUM9NrJmu7F1zQLBTvR8T7Cipk+d0XcQICUAZpg/d3Ev8CbptK6tCZqnMXv29gJkHpP2SGV4dAMD5p7MFoOZYbA3wmgMAJPmP/ORDrwSPjJkKk3/Vi67aMupEAEUML3JMIAOgHgCIXACMsgP3qPOh//lt09YeE0E2cAMPT/WvwyNDj+Oh/HIFAFDYL9IBIACeIiMuanujJoCyABwLApg6nQBsmJqFkl/EI7ufxm0bH5SWIM4FsuvIAqh2oUwGAERdGRMBAKIPELUAVKclK/mhBpNWkPWbkJGUjs+YFoBoXBUQqH/dRAwAjmOrHwGAsMUASHTxTnKjTrTjw3hwK2aNT+7OkZW4Z9OnxfKPGxchLzru3Tij7W1y03D8mt6sKebHQGk7bl77QblAtXXPwmVHfgHpcCZ+se5qFCr9cg8586QrcaZ11WE305LOL1HRzuWELdHZ2Vm9SXmepypAB9D7FweVC+9isYhKrPTL/5dK6Ovrw5p167Br9y54no9sNoMzTz8dp558CubOHUvRne4TlDRe0308h8L+n42Y3f6dL2LbmhWqksQkBUAmoyObYuKvy6ImbetI2UzwWUjjYxrSUu1XST+Tfylwkh44yUK1Nubx2pprnXKFVQEIEFD2QhQrBpa+4ZOYMXthQ5rsROfu2YjXoTBvmj3GpPHaPbgRu3bsxbmnXTB+vShJjo9fLr8Wbzj9aqTSEe09zoEQ4sZHvonXn/petGVrkqNmD/Z5MK5RvHjt3bh7H67+1i+wd2hEAAB1Y9WhUf2dSX9U2dfoFZ9KQ8+0iTI9xQEz6XRViV29TkOpogAAMgBASnm5hKBUhFEpoM0y8ZX3vhkvO+noA2qTebbDeLABAJUsByg9fS9S//enCDuYUzPZ15UOQJuJMG3CmhMqEUAK2cUMACvFiwy0vSNAwRMNgDEAgM9k1lAMADkXcbRqhUsiXzXjxPGhrJZMF4sLQNVrpdpiZQI6HQC6ooSe10tllUf7t/jS6Xs1An9xu4hoBjQCAQgsmdAIAEgLQMQoiNoLpOovXu5kNVhASNFCigC6UXk36s0iABDsBbScYkto/KkHAALy9McCAAQE4CMsaQhc1b4wngEQQKPwmxlCszSEDhP/MvxSUbAEQ8AHiv4dAADA1zgatJIHd/6pCP7iLqQz2WmZ5vGamW4dO4f34KGhFbhz6Pdo1yykKOxXJwTI+6RK+ol7qL9rtQAI+BEEIADA8/Zk33rcte0h9OdzqHiuaAHEffzjLAEnaAGQ+EduAKz4V2/HwtqvYQEQXGgCAIguSWNAgAmT/+g7M067W1giEQAQWZ22WgASTNGkN+oEuz5sh7ZiNv7Uer6DOzb+PfqLG+RJKtCedeQ7cWrb5QdEN17Xfw/+sOObckPumXc0Lp73GbE1+tW6j6DkDYqK7HnHvR8nmpcedvOs2fnFBUs+X8DmrVuwbft2lEolnHTiUhx3zLHYsGEjduzaic6ODhx33HGYPXu2UKYn3aRQoCoGwyMj2LlrF/b29mJkeEiSfooScSE+ks+hUChUbwCxKjur/3PnzMXxxx0nxzFzxsxnZSHZbLwOu4nyDD7QsxGzO77zRWyNAAAm+umUgWxaJfnZtIF0SkeaVZ7IHSqbNtVixvz/2XsPOLmu+nr8vDJ9Z6vVpZXkjpvcjXsDdxM6hD8BQksIEH6QEIohEAg1EAgJgST0YporliUb925cJBdZ1ep1d7V9+rx57/8533vfzNvZXe3MSrvWSvvs/ax25tX77rvvfs/3fM8xEIv65MGKiEBQJHBfl15xCaiABtm8i0KRooBAKldC44lvwbFnvVZNlsd6Lia4ZGI/buNBu2m9/Wtb9zr0daVwyvFnDLsm3s9CsYClz/4Erz/7g8MAzWKxiN898028+fR/QDSiKcYHbcuMfGIjAwAeegYG8YH/uRlrtu+Wkm9/ETCMtcGJRsn6W4kGZQmXSIooYGtjY7lblzRwUCw56BtMi3p7KZOW7L+VGUQ0bCHi5XHsrDZ85S1XYWZr06SM2/t7iw40AMDzYbs6W1fC+9+3wiz1AkfYQMzQZQAjAAAMaAUEiEg23OhIAT1pwAsrWr5jwSP9vEAAADBz5CrrDPiQBlBOJVLKYR6nfgfHpiAAQBFAf91yFBYEAOqsipR9DKvWVmcnNeMpDQAoGv7QxbdjobYBwYXdAGv3xctdZ/81AODZgzCEAUDAoAYAwCAg4MDLeXALOqlUVQJgSIE/2S9FEbUkq4WgFkolCf6Z6RbLv/EAAOIYAKVB0HQkCh96APGG2kpYx9u3Xc/FQC6FP/c+h9u6/gTDKwk7J0SGHLP9IgDoCwJqcVyp+6/YAQbLABQTIIL1fVvw8M5n8PLePRjMZWR/YiChy+aGlAAEaP9yHdV/u2RU+A4W+kr5GtU6AMIu0H8rLYAqaz/NAPDbSO6Rpv2LTaF/TK1NGGzLMgDgd1f/N0v/nJKUOE0DAHX0vnpf1HXs+pBddbrNht/aJ3f8CKu7lqrRwgSOPvpinB//KCwjVDcAwKD/oS3/jk19j8gLuf2oM3F54w3iJrBs/Q0oumlYrRFcMvcfsTB0ziHXz/bVv/za6Uwmi/UbNmDj5k3o7esTBkA+l0MsFkMy2YCB/gFkcznYloWGZBLz587DMcceLb/jcdogDgcDctkctu7Yhg0bNkjgn05lkCOiTjqhpuGSujVSJpYsA6XMThq3jdaWFhx33LFYcsoSASGCom8H+oZNP4/1t+iEtpnngUHZL//175DLpBALk8pv6qDfkKx/PKaAAC5RTfPnpIGfs9bfz/jXGvSP1gJ+v+Nvlgbk8vREp3NXCUbTMZh/zjvRNGPOmEDAhLZX/bfvoN+i3vba1PEi3FwYR7cz+Bl6ebx32UIGy57+Gd58/oeHfM/vcvkcbln573jbWZ+CTSrJFFxGay8Crl/4zV349WMrEWY9dmW+rQCAeFKYAHQEEH2AcBgh20ZLU1Im3lT/56SYNoDM/rO9Qp6LBttFY0MMdj4tdmO5gT4cO7MN//rmKxGPRQ9bAIDN6+5ZjeKP/wp2zxa4MwiqQFgAXsMYAADZGL0pGJ1ZwIyLFgO06r/HMgDGs3lDlQRwEHIdFZyKwr/vt8ZI6Fit6cAoSov5jQQASGDlB0zk3fsMgJHieQ10jsqiGgUAkP6WA7xdgJfVO/Z7YeD4rPsXO4QOwMyo4N8XIiRP3e2BZ/doxffIcABAKfUNfXKtPGsJ4OXzcDMVAEBKBchG4CHlHcIAn7aJaZRyBXjFrAr+tef9iAAAm5sU+H2VAPgAQBbwEnORef/dSLbNnfDRhSyAZ3tfxK2778aA0y8CiDGL2Xw+8soKsOwIwL8N9Tez+n5pgC3/ViyAmJXAjtRuPNu1Cs/s2IC96X4FAPD6y/T+gAaAH4D7hgwBAECp/CvRP6nX97koWiOADAFLl3hIyUDJlMTTEFX/sQAA30nA1waoanF5JILdVa9PhpRTmtYAqKuD1vuirmvnh+jK02029Mb2ZLfitnUfLbPIjphzNK6e8VWEpJ6tfsGxTLEHS9d/CqlCh9SPnXvcB/GqyDXY2vc0Htj8NbheEeFFCVzb9E20WO2HXC8brR5UMv6DKaxas1ro94VCQSZ0+UIe6VRK1XmOkuT3AyqqwyYbkmhrbUUsHpO2K+QL6OnrRU9PTxntFUoaQV6/xtCvJdTKvn6WlS8E29Ye1BrpVRNPV84nGovi5JNOwlmnn4FkMqmo4DVkXOu5qdPPYz2tpdadyDYj5f+eG7+Pl1c+Kll+UvwTMQsxofsbEuSLbR+AeMQWuj/7E7P+DP795UD1kyAIINPZvCvuAJyDZ0o2Go58DdpPuwrhyOjOJBPZXvXfvYN/i3rba92uFYihBe1zFo8IAKRyA3jk+eW4psolQNhKqV7c9+If8MZzP3jAx5bJaunR2ovXt3HHHlz5b7+EXVJ2fjKW88SsEGxRU48B0SjMcAQWKcqeJywJjssihkmxOA9IJiKY1daIRNQWS0Dux8lk4GTSyA0O4KiWpDAADmcAQN53PVuRvfH/Ib7hEbizwzCSrEM0lQZAIoRQcwmYyTZnKlYzAFjvTip8TxZGFwPgGD3wgCKp8Qw2+ZvZaAoG6uw+qfcSTNE+kMFYURgD8LQLAD/3QyxJ0jNTSg0AnwEQSJGy1toHAGQbHxioOAWMasmyr04ugEEB8HYzFR4AHLQJfPldzrkH1+0EjAGAYEgAAPDcAcDuHB0AGEkDgEpylgvPKcFNVaJRn+5vmNQ5cETt38un4BYohujCRAGmgA66fUdiAPCai7UBAG7eBCIz0P/Om9C64IQJTWbIvMsD1vRvxL17HsPG/GZk3EEk7YgI3pIFQBHAagBAygECdoA+AGAZNqJWFH2FAWwc3Io/bXgWO/o7hwEAqpsZWgyQfTLQKXzRQEoo+ME/u6ZnwGWJhl5Vsv3s49LllFaE6SggQpJDPl1/HwDAENcg3b3HsgSUZ9YhsO/CpU5Kb65vdFWLyRrRp8hx6n1RT5HLmtDTnG6zSvPy4Vux+0Y83/F7wQLNSAiXHv2PWBg+t7xSve319M6f48XOW2UwT8xswevn/ieiZiOe2fUrvNDxBxoXo/HYmXh95L9hm+EJvdevxM6D7ZXL5TCYSmFvdzc2b96CHbt2oUT/Zp2RLxTy4Dq1ZNjFp9XXZ6hWZw3UAKpaSKWkzux/dUDmMwA4qNN7uixSPEpgr7zaDSxYMB+LFi7C3DmzEYvFEWG2KhwWlkIkMrSut552r7d/1bPvQ3XdiWozWk2teeZRPHzTDxANGeXgn9R/BveJmKZlAmgg5V9UfCn6BwELDlTQv+85rerb6azLPBIKjots0UL7RX+L1vnHS1119XlMVHtN9y/VAqu2PI1ZjQswo4VZzKGtwvGmL9uF59c8hUvOuG7Il/xuZ/dmvLjlMVx1xjsnpf9MxD0bq3/d/fQqfOq3d+ssvsbaOeFvaFIK7PEGmbNTcZ3Bl6GV4KkVEE/EMbutCW0tCXHQIKuglMvByefglRwUBweFNj3TAr7ypisUe+AAg7QT0maGhThrnGlpeIAWvu9KqS6kb/0ykk/9Bu7cMIxGDQBIzb8FozUEaw6tSlgaENYlAGElxtiV1SUAjNYSgE1tAGs4ACAxerD+XwryVWbVPEZdTdFRVn8OAQJy2BnWzCNsOsLVhkYGAPa3XSTiGwEAGLZfn+bdBZgDiv1QLgGg4Fx/BQCQmq9QDS4A1BJQQbyX5tylBCNsq8w/SnCLtF1kvX9K+rEKPD2YYYlOYUi7qUz/sBIA7kJYAGz2UVwANAOAAIAXakX/W36G1mNeLVc+Uc+Hb1O9LbVLMvYUAtzr7EWjFR3iBOCzAMgIIGYuGgABIUDlCkCg3ULEjCDvFtCV68Yd6x/Dxp6doGWeT+33WQBDAICAQ0BwPW5Gqr+0nSjvK2FF9mRq/pfLBdiN6QKgGQBMBgnVv8xY8Z0qlCDhiMr/WiRwWFLL340mfxAUlTGNtqbUG5oGAGp/6sd68dS+p8Nnzek2q9xrBum3rfkEevObKTeDI45ajGuT34JtVALz2tvLw/b+lbh3078oKxHLwJmL342Tk28QMOC2tf+A3txGqf8/dvFrcH70w4dkp/Pba/uuHVi9di127dktFH8/MJc6RccBg39SrWsJ/sdqKD+o94EFdSy1VfBl5x+LTAIZuCXXUFXjNcbBSNNtSDQg2dAgit6RSBgtLS048/QzxuUiUHv/GqsVDp/vJ6TNOFUbrwAAIABJREFUPA8vPfUwHvjt95FssEXALx4h9V8J+SUTqkyE3aopptwiJDMAT9afzMVnsGSyShuA85J0zkHBbsVRr/0EWmfMGlIWMCHtNZkXPMnHqre9nl3/EI6eewqaGlpGPNPu1C68vHkdzjn50iHfS4a88yX0dfXijBMvmLCJ+UQ331hlX5zY/scfH8JPH3waRUdl3XjttAM0WQJA95VQRAlqGaYkmxOxCGYc0YyZC+YgrNkA4rLlC2q6LorpFIqDA/AyacScAj533SVYNPsI8RE/2JeJ0AAgAOBk+pC+8ztofPi/FQCQcIGYKgFAxATaIrDnMIjVbgAsOwlHJFg3OgaBQRWgkl5uRFg/EBsKALgjKKMHbPdEA0CLtKkSAEmZqvHIm896BKDI4nT6OvK3J9lsGLMCIoAH8u75AEBq5J36nGyZDnQC6FcAgPJqVWlrBuPmViDM81RgSdkGUHQPWODuSMY/MLtU6/M6c+JhqSJNl8F/Rij/Hn+o9qomIrAi/jouDAoHaqr/iAAAT4WrkJGhXQAMi8CBB9AKMM/fgDAArCQGr/sWmk9744Fs2GH78gGA7mwfNvdvwx0992FbfjuSRlRq/5X1nx/wawcALQhIAEBKALQeAJ9zBQBwLm4g62Rxx6ZHsLprMwayGaUJRds+AiT+TI7BvVA/q2r/NfVfSCli8afmfhJwU79xBHtA3zXATwARkJC5JON9PQYpYgvZAcoRILiIHsAIjNZgCYBgZgTt3JLSAHCnNQDq6qD1vqjr2vkhuvJ0m1VuLNX6b1/7MUFnzYSNSxZ9EosC2X+uWWt7daVfxkNbvo2BAhVngdaWI3Fl+z8jZraiM7UBd274JFyvhFBbFFfO/TJmhY4/JHsY2yudSeO+hx/Elq1by1l4P/An2imDHlFPWv5oCHc8qLQf+LMhuc9gjX914M91VNa/kqkdzzH9myZBGAxhNBABPvO0M3DVFVfWPYmvtX8dkp1lnBd1QNtM16c+fMvPsPqJuyTgp8gfM/5K9I/BiCX1i1zoAsAMhS8WpFgB7FuTF3QEywIcx0M658pco1DykC0CZuNiHHPpB9HQpALSA9pe47xnU2mzetvriZf+hFOOOheJaHLEy9zSsR6FfBHHtp847PsXtz+GRsxF+/xFdY8dB0ubjtVeHJt37e3Fh350Kzbu7oLja7FwUk31/1BY2Cz8PxyNYv7CuWhpiosmQqS5ReIg+onPjoWRCIWwoT8Fh8FuPgdncADOQD9Kg/34xysvxFnHLJwS7ThRAECpmEPmgZ+g4fYvwJ3FEgBXlQAkFQNgGABAujtLAfIOjO68qvF3ivCKygbQSyRhWGHAIVvBBkYBAMp9MbQI8GLDRQBlBZYANFZ1WwIEDLjnAKUYoBXzh6xUoEJ/1cIaKD943seD4HmMkrtgGL3MygxfM6zHbbaDy0y/Kt0UAEB+ExwpAtZWXbMvEaCyCRShPx2AVmsAMAq1MhoAoHYC6f6OBP9eqYhSjuBHijMIOSeSCqwwy14YtbsweG3s+ARHlGyAsgLk37KwVNGCwWDfBwDoJuADABRs9AEARJG57J+QvOijkzJkpPJp7El14Zbuu7Ahsxlhz0TYUvR/HwDwHQBoDeg7AvhlAAQDBAAQFoCyBPQ8A/fteBzPdWzAlp5O0QxgkF4BAFSbKBp/AATQ2X4VbLPL0HlB1foHAQDXVOBNEAwQEECXBohjBJkAGgSQ2YCAEKpMRUAA3+NXnYr6e6RpgbYE5LmQ9i/AHefDdISYZgDU3kfHevHUvqfDZ83pNqvc6ye3/xir994u2YjGWXPx5nk/LPvE+mvV0l67B1fjT5u+gBIHb3iwQmFc/6pvodVS9XD3b/kmtvQ8JsdpXbQI17d+E7YxNRWfx3pS2F7rX34ZDzz6kCj7c2Ggz5r/ICXf3w/pXGQEqPF0FBGAwEGDQT8/lhqqkhL6G2kfFcq/qWx1/NdnDcca6VqHgg7quvhZPBbDJz72cURpX1XHUkv/qmN3h8WqB7LNctkM7v3197Brw3OS8Y9F6VtsIBFl0A/EIgZC5CwCiIQssfnzNSn4PcGBWvrtRNwYvy+SaZvNEVRT2gC5goN8yUTTUZdg/mnXoKV5hhy+HivTiTjfqbLPevvXg88vxbmvuhyRsNIlqV5WbngUs1rnY26bro8OrPDk+mU4ftZ5aG5qnirNM+w8a2kv9tVfPfA0/vkPf0LEMsuuAAJmhaOwIlEkYmHMmdmMlnlzZF7Nz6xEAu0NMbQ3xJGwbWxPZbG2X9LUSPX1o2tXJ/p27YEz0IdvvOt6XHna1ADWJwIAYJs4xTxyj9+I+B8+AbfFBprN4QBAqwtEWbfEnygQDgH9WRh9VIyzhfbPYNUoKFq0w0As1ALDIBtAiTmONOaJZWrkSAUABJeyeJ8GAJiK1RaQihmgAQDswwaTAXctC+uxgovBKLgTcPr3vTXPwyH9f09lPaat/cwuGQBMFw/ZN5kBQ60Jy19bafVPNlbGgzeYg+MUUCrk4DlFmEYGnheBaWZhRiKwQqpMwnXz+wYAuE8BAQgA2DAKpTEBAMMNIXfehxC/6vO1tOB+r1MoFTGQT+HmPcuxanAd8qUsYjZBAFMo/xL0i8siXQE0KBDUAND/ZsBtmaY4AdAS8Pnu1Xh2z1o8tX296ABY5N8JmBhwgtRWf2UQoAoAcEueYDak/JN+LwMRbQE1kGNVsQGMktIWYOAvgoAaBJDpYxAAGInyz898Z4CqViVgwKBfAQB8b0+XANTd8Wp58dS900N8g+k2UzeYQm+3rvkI+vM7JIA75sjLcFHzx+ua3BRKGWzqfRQrdv8KOadPtg3bDTh/4YexuPF8+XsgvwfLNnwGmWI3jIiJ44+6Cq+OfJASI4dkTyNi+uQzT+GZ51aoOqtSCXmt4Fw9aQhS9yn25GsFjdYwah6hBvwg3d9ff7T9M1tLYSku+xOs+WUM8g4u0lawAlzQRvDK11yBs886q65jTD+P9T8GB6LNeC87tm3E8h9/HZ6TFnV/Bv/CjGXGn4JFYaX6zz7DvxORyuSSXZHZf98NYH/6Vf0tMHQL/zmiQCBLArjkiy7yjmgwY94Zb0f7iefDFf7j2CDb/p7PVN++3v5114rf4LKT34gw7dRGWB5+cRlOXnwWWhoUEBNcHnphKS448eph9oBTqQ1raS/20cFUBn/5H7/Bht0dcnl+XBgKWWhpbcasOTPUhL+pWax4Qw1JeHYIZ89sQTJko69QxAtdfdjbN4ju7gH0dXWhMJiCmx5EU8jAf7z39TjnuKnBpJgoAIAge/GFu2H8+m+AUB5GiwmDxJSoISKAaAzBns2/WRJAVgBtAG2gLwsjVVTZZpZYOxSiA4yihQKZFqkCws3zYIWaYJDtNMI4UgYASPMvF2frGy3Z0fmA0ayEA30AQDoC+eFzATNgU0fqVfAYwfXVi3zsR8SPDN1uwOja9/piXTgAYKdyOeDCjDunDTxWYZvK6LNcQo5P7jiz+HoeRzaAv5hZIBoDcinZlzuQQaGfrAo2rkoSMYC3zDTMSBimTd0WuhUEAICqEoAyA0DaSx2+VKoNADCLLkqvugbmO34+aUw1x3Nw68578GzfC9iT70DCDiFmqvcq35lD3ABMA2HO0XQZgNIDUAJ8HA9CRhghM4Q9uU48s3sNlq3/s2Lh6T4QdARQA4sBQ8Qq9Q3R2X+SQYIlAPyWIICfmBJmQBUA4DlKN4Dn4YtAl8sBNKvUp/pLGUCwW+4DAOCxGfT7zNVpAGDsx3nYGrW8eMax20N6k+k2U7c3U+jDzWv/BsVSVsTlzjnhfTgp8vqa+xi3f3zHf2P7wDPwOEpI8J/ExQs/gXnJU2EalgSpq7r+iGd2/lQm35H2OC5r+gzm2ksO2T5WzBVx/yMPYdOWzTK4kQWwrzr/chZTygKUQOC+gAIV+A+18xsxG6Fnl6Rm+5n/eoO06hIDlisIbctl6cJwxkH7gna87c1vQWNjNc1x9Ns9/TzW/yjsV5vpF/6qJ+/HY7f8DxKJiNQnkvbPdzdr/bmwBIDK/mpCATRx8hxYOPfw1623X9V/xfveotIXyTT1QG0ANbkBMnn6C7souFGc/IbPo6F5hprATy+jtkC9/Wvps7/AlUvejpA9XNSV9+a2p3+MK056G+KxhmFj2z0rbsJrT3/zlL4b9bTXCxu34S//87coOQ6KJRfJeBQz2pII2yYiyUZY4QjCjU2wIhGEk43wLAvNkRAsz8PLu3uwo6MHucFBuBTNyqTh0Tc9m8bs5gb85O/eelhrAPidyNn6FJwbP4pQzya4bTaMBi0EmLAVADDHqAAAzJhzPCADIMMIier/lqjXM3nuW6YVBvJwujOwG9pgt7TCiFKzoSpIl4GTJQAU+gtomUudPMEGAmAzaQGhTlWD8jB4DkQlNABQc3Bfw2Mj2YJuXd8fAA60AFxZ7V8AgBRgEJxSAboaRMkgYKZ/B1BMVQAA7pe0cbH10y8J+aX1DpwsQLo/GY6DWTiszdKLYeRhGDasiAFTO8cMAwCCIoA6cFV0d1L7Pak5FwCAQIEEqS7EYSBYAlDk6ZswCg6c9vOBd9+EcKQ+hmINLTxkFV8HgHT2Z7pewFN9z+PPqRVoMCOIm7bc8nIpgBYAFBFAYkA6818NADD7bxs2MqUMnu/cgKUbH0U+zwRMSTLsQwCAKgaAShbRccEASmyzSgmAbxEdVN1XtH9dSuDfVtFiUOWjigVQKQdQ4oCqCeoFAMheUBoALhzXmRYBrLez1fPiqXffh+r6022m7mxPdgvuWPdJlLy8ZOYvOfqfsDh83rDbXt1eJbeI7QPP4pFt/4FiiTQvNQAkIjNxQftHMC9RCe4JEty69iPIlwZhRAzMWXgyroj/i7K8O0SXgb5BLL17Gfr6+8sAQC0BkgrsfV2AoUYowaB/NKp/dXP665Vt/mqZVPivch3c+1oFfIEo0EEFVqNdD90ALr/kMmEB+IyDsW7z9PM4VgsN/368bcYMFfvFH//3q+jc8pIE+KT0h4XWDzQInV9lKGj35y9U/Bf9CD/jQNu/iAlql0ndYR19q/6rrW8Lv99nsgz81bZkAmQLJakZDc0+G0uueI+AAAfTedd3lRO7dj39i+29bOXPcNWSv4JVnaVkEtFxcMuz38VfnPpRhMPhIW3OMeWB52/B5ae9aWIvaIL3Xmt7KQYV8KO7H8V3lj+OhkQYM1sUKMLvaAsYisURTiRgxRMwQyGYdhj9/YPYtqtH7GIZOlI13csyuHIRhoNEyMCJ7XPwnXdeh0QsOiX69UQxAHirC3tWo3jTpxHd+sRQACBqwWsIIdRuDgUAOIEZyMPIMXhVJQAisFYsiA4AdQHokJLrGYDT78IKxxBuboTV0AAjHIFBej4FUqWcY7ES+vMZABIoU2gwDNhtKtMvEZOfKmWERoCAwEBr7T21ljHXZwB4vYCnA/vRtpM5WUYxAAQAYBvwfe8orQGCCG6Xrv2nkrwLkBAmZQGiaKg+c3Lw8g48/nYceHBQYiCeq+gYMGi1o6SHs47dZxFWMQCCGgDcvTIHkMXL8o9ACQCFYKmiQRFAggTUBaAGANenBmLWhTtzCfJ/9XskmtnOE7f4Tk3sC5t6t+PPfc9hed/9AgDETFs0AJQgoBL9k2BfMwLUZxVHgKAdIAEAjhNrezbjrq2PobO/H5lCXrR5ggAA6fpC/+eibw39ciT7X1IWz2UWgIADik0aXMgC8IUC/f3wNpl812sQQJUEaItAXxcgyADwbQB9kekRCCsEAMT+jyDRdAlA/Z2y1hdP/Xs+dLeYbjN1b3cNvIB7Nn0JJa8AqymMK9q/iDn2ScNufLC90sUerNx9Izb3PoKiq+rbORC3zzwHp894J1rD7eXtS66Dx3f8EBu6/6RqxOe04PIZN2Cmfdwh27l4nTt37MLSu5eXhf5o81droMHtlThghQlQLe4nLV7Dy5/7YhAuSu01rB+8KTwmXQp8yr8/Qa1lPy3NLXjLG9+EBQsW1HSfp5/HmpppyErjbbPtG9fhwd98D8VMD8IhAzEK+ll8kSsGgIj5EcyLV+whmZmMUcFI9zvpE8xVNex/SUn9Vz72FlqTSPouywFYFsCl5HrIFCg25MKxWtB+3rsx76iTRlQqHvsoh/YatfYvtjFLgZa/9H+4fsmHhtFr+f1Aqh8Prv49rjvzfUMESOW7wX6s3v0kzj3uqindoLW2Fy+S153O5vCbR1Zg6ap1MgH2F4Oif2QBWBa8cAx9mQL6+lNIp3KSSSVgYnku4mECdFGx6rRLeQklLzhmEf7p+ksnjeK8vzdsogAAUpqLPduQv/VLSKy+He4RoQoDIGbBS4YQmqcdAFgCIDXz1QAAxc1MeMWiAgBKzJ6acDMusr2DcNIFmKznjkZhJxpgJZIw41GV0Y+2A16TCp6D710K8EVnA6E5YrqmHAKkR6hA1aRgKb+rkd5fyw0oB3b9gLtLc+eD9oVKwE0dk+eT1euR2s9rppUfhf4IBmgAQMQBbR05Mnhn7b6rAn7OGUoFeEVV022aLkyrBNehO4OjKOSWAYt2jIx+vRIMqbngaewDANCWf7IiExEc03lYngsD24J42sEIeTBZvsAysIyyuPOFAEtNRyHz5v9Dc/vJtbTcuNfxAQAeu2NwL57qew43712GmBlG1KSArnICUFn+CgAgDgD8LAgAMMiWz2wpAYhaUWwd3IWHdz+FNR070JMeFC2AUQEAXr8eXkQLUgPiBAE47tjUUGDTBcYgXjiFAMkCKC9sSi3EqMoBdTmAlHFoEIDzzCAbQO4vuwaBmZEdAaZLAMbdzdSG9bx49vNQh8zm022mbuW2/qdw/+ZvwPWKCM2O4ZpZX0ObeeSw++y310CuB8te/gx6s1vL7wwzEsLJi96A06Jvh0mUO7B0Z7Zg2YZPo+hmYIRNLD72PFwU+gRMgY0P3WXlyufw5DNPl4PnTIaoeu1BO9d1nCKKUi+n1P1r3T7YqtwuFFKocS2Bu7+tCvpdELgYz3G5TWtrK/76Xe9BU2PjmMeefh7rfxbqajNtO7nqsbvxxNKfIxYNibJ/PGpLPWIw8y//jnMiqCYeYvGnLf9E6VcHMAQPorTUqrFf13+F+7dFMKPBwD+bU2UzXDJ5B0XXEHCg4ajX4NhXX48I61XrBMn27wwP7q1r7V9s51R6EI+svxVXn/auEUuXNu5Zje0d63HpqW8YctHcdu2251H0Ujhl0QUHd4OMcXa1tldwjC0Ui3jg+bX4/kNPq3Fel34xm5wqGuhh3bRWhGemn6BAMhFBa1Mc0UhYyrpyA/0iqObAwF+fcwreeuGZY463B0tDTxQAIMBfug+Fpf+O+GM/gDsjUAKQtIG4rZLwTREVicn4ZgD9ORgMLL0QQLa6RyFADQBw6CAroGCilPOQ60ujmE0r33rLhhWNIJRoUPXsDYtgROYr9fMq73SEZyq1f7oKMHiVMWcEAEANrAfuVnmDOrAnV34fAEApBxR3AkZai8N5QIhK7gQA+Nl2rV0g4kZAsQDXycOlfpFTBBVXyq4AvHxLRZyGV0Ipz0DQhsXid3EM0CWEntIEGBMA0MFs2QmAVH+CNEStfQAg7MGkbgH/rgIA3MR8ZF73HTQdf0mwwOHAtXHVnni62UIOK/tfwu93L0XRzVF2TwkBSvCvdAD838zk+8F/2RJQawEEAYCefD/WDbyMBzY9j229HcMAAN8GUJgAXHwQgF1bawEEAQBm9eV9ScYLWahQJQLsJWVHAF15UdYQEGBiaDkAwQuxMfVBgADBZRoAmKBuVu+LZ4JOY0rtdrrN1O3a0vc4Htj8b6BNTGh+DK+b8S00GcOztmyv3twO3L3xS+jLblMbWwZaWhbitJl/iUWRc4fd/2yxD/ds+lfszayXF2Gi/QhclvwMZtjHTKm+Uu/Jku566+1/xN4e1typ4J2fUSm/1iDcD16Ygac3qtAKxzEZ4HYEANRcorbJhH9snnOR9McxtqucG0GGoa3F4P/aq67BokWL9ukMMP081tvL6gB+PQ/5XBb3/+5/sGXVn9GQEN1gTfVXL/mGQLafJQHCCNB01njEFpXisuWPkqBEo9YJGKt/1H9lB34Lv0/TJYD6AFzELjBPTqOJQXcWTr/+I0i2zhyzvx/4szs491jrM8m23dO9E6t2PYzXnvKOYRfD71dsexDhfBNOOua0Ie3L7x5ZsxSLWk7AgtlHTum2r7W9gg3k98sf3/MY/rhqvahhp7IFdPUMIpsriAWgeG7DQHNTDG0tjUg0N5cpu6Ti5lMDEqRmSx4++9pzcelpJ0yZdpwoAIBtXCzkULj3fxFZ/mWgzQQoSSNWgKTim7BZAhAPcSBVv30NAJYAMEHh2oBDBoAuAfABAFoEuiZKWQ+FVArFbEpKA8Ra17Jh2has5CLYsXbY0QgQIu2fNoN+zX8bYMyC1Pzzc/7IfIpq+5oBUP0iraJnj2/EYGZ/N4BcFQAQEPtjepj1/s4ugCJ+PkOBAADPqUiBxPWSCpbSQFoTkpVSKkrfFWG+MGvzK2dIAMDzTNhhMgRC8EgtZ/BvCMKi5iYaAPDcAkyTLJcRXAD4AtLVCGUAoEhau2IU8DeZAEbIFQCAuxR7QDIBtBWgF2lD7sovouGMt4+vCcexFdtpzeBG3LHrPuwu7EbOTSNuhSq2f0L9V0CAOAKUAQFVCiBAgQgBWgiZNiJmDDk3j658F5aufxxru7ZKhl0NChVRUSnL88X8/OBduwWwrfy6e5s+AgHLQDEF0JSBkQQBFRNGsZhEW0pr6fhuBaIHIOQWn1WiGk3mCcGqF92W0wyAcXSq4CbjefHs5yGn/ObTbaZu4ea+x/Dg5m8JABBuj+P6NgIA84fdX9u0cPu6f0RHaq1khlm3taD9TJzX9CEkzLZALZva1PVKeHzbD7Gu+275O9QcxtkL3o/j7Po94qdaZ9u5cxfuWL6sXFMliKrQ6QtKsKWOQFzUjIsFAQHKg2gdDVIPAOBPRvmb7AMCAGOda6XEgNTxijWcOkWFKMfiUZx6yqlYcsopOKKtbcR9Tj+PddxUvWotbSZ9r1TCr7/298il+hCnCjaARh3w82XvB/LcrZ/V98s9SC2MkyIbAJC4T18fYKz+Uf9VTcwWPkglfbtUEQjk9Q9ki2Jr1DdYwoIL/xbHLDlrYk5iiu21lv4lT7nnYeOul7C7ZwsuPPm6Ea/ywZduw5K5F6O5uXnI88/J3y3PfB9Xn/DXaGigTPvUXWptr+orZPt1D6Tw78sfwZ9WrkMqk5MSFdbXhsM2kokoGhuiCNmW1PtTGDDS0KjeKU4Jg/1ppPr60JfK4tcfegvOPuGoMcftg6WVJxIAEOD96d8Bt38Wpp0qWwEiZsIjA4B6e8kQELMVA4CB+IAWAWQEKwCADY/APUsAggAAgyCHfvUlFDMZFDI5yYKX/dAjrTDNBbDsEMxIVH4srXQPzpcS7QoAII3eFyMlFctqBUw6ATBDrlhYevDdv1smAEJWBfautubjHqWuX9d+k2UoZQhFoLQHMDIq6KfLj5jHM6teQMFdC69Q1OxGagBUUH9WCci7wiYSoP5thx0YbAOywQsmXAbkDP4FANDrawAA1KIyWA9eBQCocn+h+JNgMAQAcBhwat/7IABAokNR6wBoAABmHIWLPobYpZ/Yv/ascWtfDHB7ajce71yBFekX0eV0osmKKLV/uuxUAQBSHhCwA1RMADIG6AhgIWJGBYDPlbL448ZH8ELHy0hlsuWsu6cB7pEAAFH75/zdMYUNx2eEwALjfbe8XeXiRgIAyAigIwBLBkQDoAYAwBcplL5RZQk4DQDU2JlGW228L579POyU3ny6zdTt29r/JO7f9E1R8A8viOO6I76JZqNSw891ONi81HkbntrxM/m3FbGxaNGrcV7iwwhT6KZq4Tqbeh7Fo9u+p8UFLcxffDouinwcEXMfHrdTukepk+dk7o933oldu4m0VxZ+vi8rwNEuvQIe5EW5VQbQOgAEbh8Oh2rahuvyh4DDWECFvy4F/0xTecCPdl7MHVu2hdaWVixZcgrOWHKa1E4Gl+nnsf7OP2abeR669uzEHT/4AtxiBpGQyupT5E/1I5YA+N6+CrFX1P/KktTCf36/80EixRhQGYCptsgz5QHZHHU21Jw3naP6sIdcwYQ1+xycdc27lYBljc/aVGuDWs53zP6ldyIZ/i0PIVRM4ORjhtLP/Qnwsqd/iStPe4eMA/7C7XKFDJY++2O84ewPg0KlU3mptb1Guka2xeaObnzy18vx3Mvb0BALo7kpjhiV/wNjpaqftlEww+jtTyOXL6JIpXqngFwmgz995r04asGcmsb7g6GtJxIA4PUV194D96ZPw0pvB1pMgNOPuCkigPYMD2gOKwAgGlI2gOk8jLS2tQsAAHQBMJj5py0gg/8iRQI59ql3JrPfxVxGGAHCBgg1wvNo96cE08Q3PRSCzUA4nIAdPwaGFVNq+gQBOM4IU68RMOZRgVWXB1SNr6LOWsOYSwp8NWvA0wAAafx+dF69jjAASkB2N+B1SfDPLL9k93WWueBuhOEH/WSGhQPno6sZzIjWHqJ9bIS0f/Vse3kPLoX5hCrAFL1fHjBGCQCnPjwMM/557VtPIIF/EwCQcbrCADBYc+47AWQZ6FpA2hM6e/GMd8G87muKXTPBiz/+9WT7sLFvG+7ufRCb8luQNKNlHQDeasUAUHoAogHg/81ae7nlzLQrICBkhkFHAGbc79n+OFbuWYttPXvLlSaKDaBq78UKkO2i//bt/tgOYtQgEhUUc9QCi8H20LeJ2wQdAaQ0gPvjtgHx31EZADJ5qJhKVAMAFReAaRHAcXXH/XnxjOuAh8BG022mbuKOgRW4b9NXQFV/agBcOetfMNM6fsgdzjmDuGvDDejJbZHP5x15Ki5p/CQiYqw7fOE+H9zyLRRKKRm0G9vXINC5AAAgAElEQVRn4bLk59BqLzwEes6+L6GzsxM33377sJX8wIksAApm1RPEc2dEavP5fM1aAP7xfPu/fR3PX1eVKmhbmTECH64bDkckSKpZX4BCyKYpWcDLL70URx15ZDmAnH4e63809tlmnodt61/CXT/9JgzDQTTMJImBBG3+dGZGFPwD2RsG9cF4Phq2ENGTTb//BLP/8l6fggFymelCMmygJIAOAQXHFV2AfPx4nHX9B5BobK7/xhwiW9TzTN637kYsjp6Jxe3HDOsTzDjd/+wf8Zozh9rL8j70pfdi1YYVuPC0K6d8q9XTXqNdLJleX7vpbjy9Y4/M2SvaL6awwHoHM0iXTBRcKqhHlRq748AqFWESTPn4O7FgzswpI2o50QBAbstTKN10AyJ7n4fXYsIgAMAyAI6DR4RhzTAUABBhWQCDehfGACnwDDIVA0AE55wijLylAABaqRVUeUDF5U/JvlHxPjcwCMeh/XEVk1KD5KpM4BjAIBgQhuX/SLlHMxBeBEQi+h5qYMCnU/vB1FhPiwj42yp77y9eDnD3AG5KRWQOFfQYRBfluuHm4RQdOLkcSvkOwOhiukeJ++l9EPB3Qlsr/YsAgAi9FQWYMFj+ELJgxaMa+CAFgMG9WryCBzfLckZGjwWw2lwuyWcAyN95uGxvqloQoZXY0RaLP+RK8Ejr5xIEAGQlFeiyBMBgyaRQ/10g68npeXkThlNC8bjrgDf/AJHY8OTVWM1a7/c+AJAt5tCbGcAtXcuxKrVWFLCE6s+a/2oxwCAAQECAbAAR3VOK+7ZpI2yGhQnw7N4X8eyeNXh2x8sCAPBHdETYR/VNCzoCSOKG4AhLA7QWgG7gIdvIO7IaABAgQbWA2ASSCVB2seCxVTmAzAf9EoDqqlNiNVUMAJ4PfxzPBwBKMHpzfUM9Cept+cNo/QPx4jmMmksudbrN1B3vSK3BXRs+jxIKsJrDuLz9s5hvnT6kO/Rmt+GO9Z+EU8rCagvjtfM+j7l2xeYvuDLr/u/c8GkM5HfJWBGblcSFMz+OBfaZh3wX46D5yGOP46U1q0e8Vj9rTmE9TuxqDZ6C1Hy/jMD/rHofwc/Fsk1HdKMdq3rfpDSOdV7chlZfoZBiFoy1fnVjCCPAsrBwYTvOOuNMLJg/H4moehkXSpXJwiHfYfbzAkcbw3h/tm94Cct+9FWZEMSiSsiPwb/U5wHCBogwO6MDeM59I1rQzz+tJtbFVgX53DetATlxqf5uPy9n0jf3+35QFyBXLCFX4ITXQHdxBs5/yyeQbGbNbm36GZN+ERN4wFrfkWzHP636Jc6YezXaWo8YNh70DfRi3e6ncc5xVww7282dq+HkPBzTfuIEXsnk7LrW9hrrbHL5Au5ftQF/ePI5dGRyyBeKSKVy6E/nRLgynEjCSDQg3JBAc1MDkg1xJCwPhd5u/NfrLsScmSOXWY113Ffi+4kGADKdm1G69YuIvbwMXpsFyVkQAGBZ0xER2HSDCwIAjgYAGDz6AABjoaAOAMsBhAmgGQFKHEWnU01hBJScGIqFVgmm3eLQd5ph2vCMxfAoNKiTowIK0PUBjbAiC2FHYrBCSkzNtAgGaHZMWG0jC9/tBIBGW1ifH1g8pwA3vwOe2w2X1ny0XisWUSrQI4+JfwUIqOCvF6a9V4QKPX3scDQs8wkCAG7ehem/L2wDdtyCHQnBDMUA0v/NQPhmVc7DBwDUhZMBoNX/ywAAR17OjyolAFT596hUn6cYYwkewQouvEc8jKNZAPsAAJSgI0EAA077xXDe+n+IJ+uwW9zPh4NBOVmVN+++C8/0PY9Bpx9h05QfofxrC0BhAuiSAJX5V2wAggDKHYBlAIoFEDEj2JXbg5Ud63HnuiflHT8WADCSGGDw0oySIcG47wjglwD49fzCLhgDAJDvGehXOQL4nX00AMA1XBRdR5iu0wBAHR3uQL146jjklF91us3ULezP78Ltaz8Gx83DiFm48OiP4mj7siH3d1vvCty75YvyjmteOA+vb/4vmP4LKbBmf24XHtzybXRnN8indlsES+a8BSfZb4Bl7ONFNeV7k7qAklMS+v/uzj1DkNEhL2Gtxs5sfj2BczBQVxaBFMqhnzt/hjagKLMGbP/GCv6VzkBR6hlrPSd6efvU/3HfPg8iDHjqKafgglefj4aGhmkAoI7GHGkMYz/p6erAH771DzBRkmCdiRNm90WhVwAbJQBY4eUBjQ3MSVQ6Eqn/8hIPADzcNycYFBFUL/mpHRRXwDIgQyYA6aQepP46nS/JBGZPj4lL3vdNxJNjO1nUceumxKq1viM5fty58ie48uR3geNC9Xj3wuanEbJNnNA+HAReseExLJx1DNoaJ9aXezIavNb2GutchFLuulIS8I3b7sOja7fCKVFIDbBiCSRnzcIRc2dh4ZyZaG9pkIT03kwePR0d+PSSRTjhyAVT5tmcaAAgl+pB6eavIPLcLxQAkPDKQoBiBTiLrPuwYgDwhxnM/gKQoWm9ZgD4AECQAeCXApS0NoBQ2skI0MGpTcXBBVJnXcznUcplBAxg0C1lA8ZiGGZVBlqsVcMwzNnwEFdjrM6o8t9kCoxnkUCfAT/3X+oktCnzhuqJg8FacF2yIACA1QXPIFhRKc2JxqNwQhSBpvOBiUiDEjmkdaWULciJsvi+YmuJAAAg4nE5D07BgWEWYZjVDIAAACCK9ARBXAn8wR9tQ1fWAKgVAOB5EefIGyjMPguFN/wnGmcfPZ7mHNc2vLN8fu/f84QAABuzmxGxDER8S8AAAOADAqIDoOn/qjTALAMAthlCyAghV8rhpe5NuHXDQ8jkc2K7WH4ra4r/EEeAstyDq0UTjbLgn0mpUZa3iJBgZS5QpvxrOz+/AYQF4JmqHEBmE2p+IYkn6UdDLQFFGFC7DQStAv3jlegSwb7K5Ng0A6D2fnagXjy1H3HqrzndZuoe5otZ/H7te1B0svL3aSe8A6eG3xaYQHhY3/kwHt31bXk5zJ1/Bq5q+/ww0T+OGsvW34A96VVKHTRh44T263BW9N0wKXZzGCyFfAG337kUXXv3jjoBGy8LoHpS7e+HgyUD96BNoB+Y1Ur7Z81/rYyE/c3++9cRLDsolRyccerpuP7q60DG4fRSWwsMG8M8D9lsBjd+9e9RzKeRiKnazEjIlGy/v1AAMMDcE5BAWQGSEaBqEBP0aK4K8HnPaPtHocCpHvxX90POd/IFRf/n1IdZCIIAnI529Jo4882fxqz5iw4rJkCt70inVMTSp3+K17/6g8M6LjNGt638X5y38HWY2TZ7WL+5e+VvcfEJf4FoJFZbpz+I16q1vWq5BH983NbZg4/+6Bas29WFeDyK+UcuQOuCBWhubcXixoTUDfMxHSg4WNc7iPOiHt571glDdANqOd4rtc5EAwBFuugs+zZCD34XaPaAJtoRUQPAhgIAiEIrW0DEw6oOn6KgLAOQTD+97vfBACALQIc/vgCgKqwOA8aRChTgDZIMsIsSBX0LeZQK8+AhAs/PuusASgAAWgQSANDbBYOx/b5P3l4BAMZe+mCaXSL2DCsCO0QNgwjCDUl4EVofditrQH9hwM+sv0ktBYIhIzMApJyCdqzMyBv5YRoACoQma6IIU8rTWKqQB/IlUZ4XAEH0DYYzAETelsGovN4CJQDUHOD6PgDQcjyK134dDUefr+7cBAPZ6o2igt/n967Fs30v4InBZ6X5YhaB+YoNYFkHQOwANQMgIAiohACVGCBtAS3DxuaBnVi+9VHs7NuLwVxGgAI5olDrK7h+sBRAkkdsS1e5AfDcggBAdf+QkgIBFIZmm1gGQBCg3A2I/5iKaegH+dK+4ieo1+LjoZ0Cgu9hNZd1BQSYBgDGfkLLaxzIF08dh53Sq063WfnRw9L1n0FnarWgwkcddzEuafhk4N56eHnvE3h4x9flIT5i4bF4XfO3htz7dKEbj2z9HnalVsrnDP4XLng1zo38LaImkfDDYyE9//altQEAHOhYCjDel09wUuBnjAgE8N9j7dPfliwC1vzXE/xz36EQ/aeHB4i13OVqJgOPzyUei+HqK67GqaeOXFpSy74Pt3WGjGGeh/RgH276zqeRHuyX4N+vCWzg5FYvpP6HSf3Xf1ObqSFmy4RBzTc9JGO2QvCrJkbsJ8kGfjfxk6bJvJfBZymXVyAAF7oFpGkTaBjY1VXCkuv+Hu3HLTlsQIBa35EFJ48HVyzFFWe/adhtyxfyuPGpL+PtZ96AWLQS5LPN+d3dq36Ka0/9gNS1BkGpybz/B+pYtbZXrcfz++VDL67Hl29/AA2NccRnzkGkpQVHzZqBefGYPKe5koNcqSQAgJtK4f9b2Ibzj1s0JUCAiQYA2IbOU7+AcceXYZh98JotAQBANxQKAS7gvykC6P9ElB99TwbIkuJPhXRDaQAUGASx/j9QAiAMAF/xXo+q1QCAfB9U8/dQ8mi1HEeJzDu6AzFDX2KWPgQYM+F5iUoWVpgBSj9nGN2vhs4kpdz+vMDtAlzW9vvzBJ291aVhJl0L+G63BmGF+0BWgBUitT+sNAUiFjynH4bRCc+m3Z+O6hRyrAJ6vm6COoVBBgAZi2QA5NwqBgDnAX60ypIBshF5rDy8fEEJ+gkyq6n8BAGqSgDKAADfTzy3gvjZKR0AggAaACjFZsG54nOInf6XNbTe/q8SBAB2D3RiZf9LuLXnHliei5iI+yldRz/4l9+WEv9TtH8lAiif6ww7QQCycONWHN35PqzYuwpP71iP7X1doHOPJIik1r+KpScCfrr+XzsCuCWlCTAhAACbT5cDBFuyGgAQ7EZKD5QOwDQAUEe/O9AvnjoOPWVXnW6zyq17vuNmPLvzFyLI0ty+AG9s+/6Qyf/ugZewfNNn5eUTX9yENzb8L8K2mswx+3Pf5q9i5+CzaochA4sXXYBz439zWAX/vHQOunfceSd2VjkAVD8kfvY+k8mMGazX8oAFs+m07pMJzCiodmXdktgS1gMYcJ9UzrV13eFYQMNI1+23k28zKO8Hfa4nvupEXH/ttUgkJl6cp5Z2PdjXCY5hzHQt/+m3sePlF7WjlZLnScRI5Vdq/T71n/NRIvS898F6fl5v2DYRC48M7sj2ZA9MQtbklWh7/9nIZF0J/tmARcdDOleU9tu1t4STr/kIFh5/2mEBAtT6jswWUnhu/eM496ShNf5sz+7BTjzy3J34iwveM8Qxgt/t7NqC9buex6VLXn9ISCzU2l719m2O6Z/7zZ1Y3TuIhtlzEWltQ3tLE2bFmGU2kC066BzIYm1HL3p6+zHfKOK7b7wQM5uTB+T9Uu/51rP+RAMAPJfc6uUwbv5nWNltQDNrmLQOAAGAeabK/hMAoC6AiKGEgcEsjD5a35la7Z8Cdo4CAYoEAJQNoGgBCP0/YHAuAAAD+aNVnf4wNX4PCNGDkPbJetG0a6kQQCtKxSZh9sn7UtP3mbL1mX7yeVU2duR2V4JsasxmaWAfPIIADC4DKvh0KOAiwb64n6RFBFBR+akup20Jw7xmeu1tgsfVfEE3/hZhP65He0MCpzpbTFvBQEkAVfydzNASADk/z9cKKMEME3QpSOmEmy/AdJmh1mr1zEQTABChRq0BUGJgG8h2s/mpFcAmrAIAPDOB0sUfR+jij03685HOZ/HS4Hrc3HEX0s6giCeGLeoA+Mr/FTaApVkArP9X4ID+kfuomABRK46Mk8W29E7ct/FZrN27VcACag5UAwCKASAtrTQfNAAgfZkuF/xPlwBU96WyqKBfHuDf2rEYAPpwvoZAeb9+EsEHijQAQMFYlgJMAwB1jKIT9eKp4xSm3KrTbVa5ZQPZTty09gPCAAjNjuLatm+hLVJR7O/P7cQd6z6JgpuCPSOCy+Z8CvOtM5Ep9uG+TV9FV2adbGtGbcxefAIujvwj4mbLlOsTB+KEH3z4EaxZt3afuzoQZQDVBwhm9UmpH00ckNvxe9b81xr8qzpwU4J/sUYbRwAYLFnwWQfV+6EGwPXXXItXHf+qSX8xH4h7P9n7CI5hTyy9ESsfuF2yCXFt80eqPpX8ef/Y/r7qv983TFMF9FJnOUb2n9cWCRviGuALCU729U708fxniG0xmOZkWx2RmgCpnMOqV+zqcnDWWz6DOYuGq91P9PlN9v5rfUfu7d2DXb2bcMqR5w07xQ0dzyHb4+Lk408b9kw/uWk52syFOHrhofG819pe9dxHv0/e+fhK/M+KtWicMxex1jaEI2HMiUfR1ZvB2o4eZPKOZAvZVwd7e/BXi5rwyTdeXtMYX8/5HOh1JwMASO94AcYfbkC48ykFABBfljKAEGxqANAKsBoAYLC0NwMjRVEQFaVQwM5gMFl2ArAUQCAUaOFQqeaRgN8CzGMqAIAPyIvAXgAAkHU1RVqCKuoQzFJuAP6igy2PUvZ6EdbfCL7t1feHhzXLtoEEgRl0dnBU28et5Ds+C3h7dCCvozS++8WekJOIzZVsv1C8Ne1f6GH0tROPOP9sAUsLITIwLbhwshK5w6QGgDAkWLvuiPWhaZGenoeby4tuAm0JbYve87qZqVVIAIALs/wEa7kbCV6rnAD4fRUAANeEc/b7YVz5BYRowziJCwGcjentWLb7AWzLbcNgaQBxKyQBfnUpgDS3pv9XgwBSBiAighEJ5NNOGss3Po7nOjYgz7mdpNSHWvsFSwB4yb4loOGoOn7pirxtvoVgoF2CrgJljQC55dU6ALyFLAFQ5YSyjMAAKH/uA0gaAOB5EwSYBgDq6JQT8eKp4/BTctXpNgu+Xzzcsvoj6M/vgJmw8KpF1+Cc8PvLK+SdQSzb8Fn05raK/+vRx16G08134tGt39eZfw9GyMSRCy/EOQ3vR9RompJ94kCc9KqXVuPhxx4dM4D1hffqsQQc6/z8IJusDEF/9Qg8lHavgv+xGAJKzEUhzWow1/YuddbLBY+tsv6Kwzfa8U85+RQBASgOOL3suwU4hlHgacOalVj+46/Iv5WYnzLdTWrqvwA4GJq9Z/+jEKClbQCF3UHwgEJYIwA83Dfp/1wOVQCA1xYsByAIINWknif2gLQJpFBgRx9w8Xu/gabWqaO2Pp5nqdZ35PMbn0ZzsgkLZx477DB/Xn8Pjpt5Bpqbhypuc6J37wu/wblHXo+GhpHtZMdzzq/kNrW2Vz3n6PfH2x59Fj9/8WVE2mbCjSXRly6gVFImYzYn3IYhE/qiU0QmnUGuey9++tYLcPrR7WO+i+o5nwO97mQAAJm+Dhi/+xRCG+8EmjnIaQAgacOebQCtkeEAQCgCpNIwdmnhOY4NtKQTKzkNCrAUQACAIM3aBwEMePYiGIjqADewDhkC1hFC9Ve4QYAlIMH0DABHBKKnA9jqXkpZAcLPtgeAizKTYQQAQCj+vhMBHRB2AEZO0f0FZdBG74IVlABqzpTnCqScKacBAQqKrpQAUJjQZMmAwVICFyZ98Vi/7hTg5forwT/tBbkvvwxgFABAsv0Eu2lPZ2srwCAAwO2EweGicOJbgeu/jmhi8mxeVSmAgc7sXjzT9SKeHFyB7YXtaLKiCHGeJVT/oaUAUgIgLgA+M6DiCkDbvZAZkvIp2wjh/h1P4undq7G9t1s7AhjwCI4EyvaH6ABosVFLLAGpBaD7GUGAqtKBIQCAvCgrDJQgCCDzCAEAgvoQuua/uhvvwxJwGgCo45mfiBdPHYefkqtOt1kAAPA8PLbtv7G+526JHZpOmIXrre8hbFVqNp/Y/gOs6bpLygSiRzTCSFnI5ftVMBcyMe+YU3BZ+AbYxuQiqgdb59uxcyfuWLZszNOS2kTHQb1uAPva8dBSgEq2gNsw4GMAzrr/YPDtswD831T29+v7gwrw9dL9g8EUqYzKZWBs68NQOIR3/eU7sWjRojHb8HBfgWMY2/THX/ogUn3diOoMPe+VyvYrFJ5K1LQAtG0/068EiZINKrPD9aW+P0qGR+WzYPuyfzQ2KOeAOjGgKXebymwaF8hkKyBArlBC3nGRzrroTQEXvutf0DqLtbyH5lLLO5JZo6UrfoFzjrwcM5rnDgs271nxB1y25A1iGxpcmOW579lb8Zoz3nhQB6j13Nla2que/QXX/c6t9+DWl7YgF2lAIZqEFQqjsSGOCD3kWfNL8aySB4d6AIUCMoMpHB3x8MWrzsIJ7cPFF8d7Hgd6u8kAAAr5LLybboC54pcwyABIkgVAIMCCRQCgRTMAxA6QIna2KNuLIv7WtPjIQxT4DeUlT+CFgWTBFCc7SaaTrk9VtXLa24Brz4WJppEBACZJrLkKPPA5+jpr6xkEy2YK6H7ABttyEBgAAGQgDzIXNIVfCvh5YXsAk0J9+jxGAgAYmXJ1nwUggZ+jAAAGn8I+CAAA/JNzkYwDr8jSNE8xFCwlIugV8/AokphLwXNysPkO4zE01V9OdyQAwKf/Gya8ojEyAFAWAgRyi18L77pvIDGjwnQ90H27en8KrjOQKmSwc3APlvc8iBfTaxCDJQwA2v8FAYCy9Z9mApTLALQloGIBWOIGQEvANf0b8VzHOjy+bbWUjxAUlDKRQGlE0BFAEkYyOaQ7hAHwRyZuuqolyATQ2f4ymDCCI4AF/Z81gkiwT/mvwspGswScBgDq6I0T+eKp4zSm1KrTbTb0dr3c8xAe3vrvku2Kzk/i8iM+i9lmxZs5U+zCrWs+jpwzUMngclCIWThhwTU4M/5eGYwO96W3txe/vemmMamXEwEA+EG30ANdZRXIhb9Z7x/MvAcznUF6f3WgP57A3z8P/ibowODfDzTH6h883tw5c/GB976vXG4w1jaH6/dUAV7603/DplVPyhwsUa7PRyD7r1onWVW7Tzp/UM1fAvx4SKavI5WPsARU1f8f+gCA35/kGS15oCaAv5BqXSx52NtXgmMkcOE7P4/G1pkHbqJ+EHXmWt6RbKPfP/ldXH3ye5FMVKwS+Xk+n8N9a27ENae+d1ifKjoFPLXuXpx/4jUH0RXv36nU0l7jOQKB4td/8+dYu6cbkSNmw0w2IZ5MIBGLIRwKwbYtsaClynyR5V1OCal0BqZbwuxSBt9780U4ej5rzg++ZTIAAJYnFu/9Dsz7vwcvkoNBDQCCn3ET1iwyAAgAWAABgKgPAPB3BNjTB6PXAOIJrSSvXAFEDLBoKz0ABk4EAAgMuEUYosPDOuwZCgDge7gc+ChHAJijAQAMypoBg6CNL4w5mt1qMHvvR27Vom++PoEKBD3W2Xu7YbDGv1p1UyTjNYXf4Du7AzCyFYBCtAEMCe6VneCACv41i0x6l0wBS0DEVLZ9ZJSVCgCp/v56DDx5GmwWk9l/A26JVH8G/ymUCiUJ/k2bDDVXAIN9AgAMcnnZFGtkOQYlB2gdaHkw8rpEIKWdA0QIEMjNOw/utV9FYt5JkwZA+gAALT1zxRxu77wXf+5biYKTA6UVIja1ADQDQAsAigmDaSDsawRI8A/lBCDMAG6jAIDeQh/WdG/GnRueQLqQVRbRvB1+6USQCcCsv77/yhFA1f8H5SqG6QGwmQPMgDK4IJM7kkEshGAr60r92RD2gZSHBMYgvzQg+JlUhHjTJQD1DNUT9eKp5xym2rrTbTb0jqXy3fj9mveILYgZNXHqUW/HaZG3l1cKWyGs2HUTntr1E+VjS6u/aAhnL3oPjotdedhn/v2GGkyl8Kvf/mYIBX+kZ4Ptx8CcDIADvSgAQGX8uf+KRWDlSBWKv8r4+8t4A/7gNahSBPqqO6I3IO+COtPGb/yLN+DUJUvq3u5At+XBvL+eHdvwu+9+SsCeBOn8up6O2X7+229zzsFE+V/fA/aHxqQdCPY9oRmS/j/SfeL9DIcN0EFAlKgPk0VNhjzQGaDIrJMuERjMiocVdncVEW1tx4Xv+DTCUeXbfSgtY70j2S8yuQxuXfFdvO3sTyHEzKle+N3WPS9je886XHjidUOaRb7btRF5DOK4eacdMk02VnuN90IzmSwu+/L/oSedg93cBru5FeFEAxLxKMK2emYZVPB9Uu6jqbQurXbQVMriq1efhXOOXSj03INpmQwAgNebXnkz7Nu+BNPtgNHoAQ1kAVhAsw1rjqUAANEB4GApA6YCAPb2wuhiVEa/ewazdAbQdf9OSNkEloMiBvc6YGUm2myDUWqhkqiuU+d3BAocwCTDYJHWDxh6RzyCBsYcBQAILf9AjLk+AMCBbJfSAhhmu+EDCsz47wMAkKqHXhjoVSfOLuWzAExF6S/z2YUR4Kq2E7BAg6mc9lCkz3XgFrNwC2QE9MITJoVKQUtJALPmngODIAo3ZbDPU+PllAJOADwPR8z/hCFg0EWAQoC+BSCZXMyBaACg0HY8vKu/jNixl70ijwPLde7veBxP9KzA9vwO2IaHmGULAEAHAF66T/1noM+/g0KAZAcwzCbV3qYloBmWu7mNzIItj2JX/16k8splSuZjVY4AVP0v339pV/VDrMUHAcYCAOTtqBkGBHFYksBzsTxdLkqhYZ+BIJUuVQCAbvmRHAGmGQB1dMuJevHUcQpTbtXpNht+y+7d+A1sG3hcaP5tRx6J65PfhkVFV3hI5Ttw7+avoye7WY2+IQN2awTHt16NUyNvRdiYVm5ni+ayOfzkV7/QwsCjIfcK5ZwoAEAGZl1iUCSlLoD88jvxaNU1/fzbf0nUG6SP9ND74IOi/CsGwnj229TUhPe881044gi/FnLKDTETesK0j/rZFz+AgrzkXdDqz7/PjQkqOiudBQIx1AII4i+kBjaQAhu49w0R0v+1JVQVWMN76rsFjOdeTmhDTODOFUuGz4qHwRSDKz2Z8oC+DPUsPHT2ltA46yhc+u7PT+CZvDK7Husdyfbp6N2Jx9fdhjee+5FhJ/nA2t+jPbYER7YfO6zsaPlzP8fp7a/BrNZ54xofXpkW2fdRx2qv8Z4zAYAL//kHGMgXYDe2wmpqhZ1IIBqNlAEAX8RTHYNaAEUgZ+oAACAASURBVGR9seSLSugOZppFfObSJbjoVYsPKhBvogEAn+k2uGUlQr/9B9iDa2A0e6oMgJnstrByAvABAEnFhhQAYFowdvcBg9rXjoG4RSYAA33WTVMRPwTQCrBqEV270AxVzy/F1Up5vQIQkEGwEPB0kC+sAUWPl30aVCeM+3IuFXn78XYivZ3nEQDYrbL3oy5+oNYNoEep+gvFP6ADwNoHa4cSBSRQYWm6v+8WYBdUGYUwCjzAyqmj+VMiagCkCvBKGXhFB25qELDzynEhzOCfpaQEA4oaANAILMsKijr4Z3tqy1bFbtDADEX/XA9mWGX/Da6TD1oBArQC9K76IsKnvXU/W3T8m7/Ysw5P97yAJ1LPkC+CuNTzqyZl8C8ggBYBlM9FKFA7ApAJELAEtAxbWADd+X481fk8Xti9Cdv7u8QRQCj+PhHED/Ap/Ct90u+XCgAgfiU/wTKACgGurCfgCwUKsCBzSqVDQlDCMiyxFJTdBwAA6QrSj3SbBf+umipPAwB19KuJevHUcQpTbtXpNht+y/qyu3Hbuo+g5BYQmhXDhTM+jsXhc9GT2YqHtn5LRABlCam6LC9fgtUcxjFzLserwx8UX9LDfcnlcvjpL39ZUwkAM7FcfyIWlYVXOgMMAicjcFNMA+XvHRQhHM/1MdN8xumn4+orrkJIWxSNZz+H6jYvPHYPHr3lR8LuaEjYMjHgm1XpAFC4UQWr/DwRGxrsx6LUB6gwBLheU1zZQI3UT6ghkExQ2Gd8YM5UvwfqWVLOAFz472KphGzBRd9gCemchxnHXYhzr3/vIVUKUMs7ct3ulRjYm8aZJ50/pO8Q/Pvjyv/G5ce9Bw2JhiHfUQj0V09+GW87458QjcYmZWyajD5YS3vVex7se9lsDhf/yw/Rk8oh1NgCO9kII5EUqq0ItJom4tGIKKUHF6XtUUImW4BbLGC+UcAP33E55rRUSjXqPZ8Dvf5EAwD++aYZDP3sb2DvfAhek6VKAOgE0KSFABM2kAxDcbE1AEDNmj0poECqv9+2FjyTfTakAACXNecWw54hTSPvP7sJMOepoN4PoP21JKt/jFL9Dy4SfUUBkyUbWoOJJXQ1Wf6NcHeEsq/GdrUwsusASgzsA9aF/tcC2utg3+sE0KW+YXmnAAA6qGea3d5S2S2ZJdT58C3/xJNPR3WlLBAORJF0M8gUUBrIw8nk5B1mFTNAmCCIATPC4J/K/oodadDVyNUAiS9q5+sA+ACArGjBo6WdAAAkWRD8Gg4AuAUDnhlC6ZJPwb7go5NeauiXAuxJdeGF/rW4o/teFNwcIhT10zoArJaQjL+wASoOAcTo5fOyO4B61zP7HrPiyJUK2JLaioe3voCXOraoOyDOE1qnQdgAflegdaLu19oBwAcByoKAYtAwQiLLLwfQQIEo/4vYsGIkKBPiKgBA7lFAEHCkEgB9atMAQB0j7US8eOo4/JRcdbrNRr5tyzbcgD2pVTDCBmYefRzOdT+Muzd+Dtlinzy9oUgcS2a/Hat33oqM0yNBht0Sxuy5J+GS0CcRMVlgd/gu6VQKP//Nb2TQHS3o9rMSfm1+sB7/QLacT/0vFpUFz0SCAP6xWPfrX8/+Hi+ZTOLaq67GiSdUtCgOZPtM1X1lM2n89usfQzaTggGV/dfvViSHZP89xCO0bxwa7CungEr/JHGyMRbSc4SRWCsKAJjoPnSw3g+/PxeKqhzAX9I5pQfQ0V2E65k4+dqPYtGrTjtkQIBa3pF/fnk5FjedgZkzZpbbhRPcfCGLe1fcjGvOfucQRWi2Zc9AFx546fd483nDWQMHax+o5bxqaa9a9hNch+1FNtWbvvUrrN6xB3ZDI8zGZtjxBAxtYcYsXyIRk0m3sLuEbmsq6q/+yebyyKdSuLgtjG+87TWIRsIT+j6o9TonCwAQ29tffRR48VaYrWQAKAAAjRQCNAFap7IEgOMndQAiYfG7N7oyFQCAMWnBgMGMajgJ044IAMCMPYOqIeK6AgA0AsY81RRBVpWfjvWOBqyoKgnwRTJFH4DCerMAVyvU8zsG5kEhTZGM16CDBOc6kKul1I42gF6PPqfq8V7bFMr+SPHvBEpMudNOz6fnMwlE+j0ZANrer/qGR3gdpOVnAZtABhsoC+TpqpCBm8+jOEhgSo2nlqMAADOiQQ8BQjQAICUAAQZAtRAg/yYwgBoAAGIpeQNmsYjcOR+CecUNiMReGReSglPExvRW3LT7LnTlO1F0c4hapPMrpX/eXhEH1DoAvj4AM//ldQy6B6h7GLUInBjIlrK4b+vTeGrXamQKFFvQYAw1KoJsULIA9hcA0Ped7EGCEPzP8ioAgHwdFAwcwRJwWAkAr6I311dFXK11SDn81puIF8+h3orTbTbyHV7VcTv+vPPH8tTG5jfBGoggPdglD3Frw2Kct+DvMDN2HDpSa/H49h+iN7dJPEft5jDmzzoTZ0ffiyRfXofp0tvbh9/e/IdRM+B+MOFP7A6kDWB1kweBhvHW4tdyG/1J5oEM/uW94Xl41XHH49qrr0Fz8+TZ9dRyza/YOp6HJ5f/Divuu1XaJ67V/Xk+zBYkYiwF0MG9pwJ3mVNqWx7OFZLxiro01w3bJmJhax8BweENAPh9kb8pCEhWtQK8DAzmigIKsBTA8Dxc9NdfRcvM+cPLa1+xDjP+A9fyjrzvuVtw0UmvQ8gemskczHXjxfXP4LxTrhx2Ai93Pofu3f04+5SLDoogdPwtNHTLWtprPMfKFwq4/ms/xcbOboQammAlmyRLasRIR2d5TgyRMFlA1P4gCdfP4CoAoOSV4NDGMptFpq8XHztzMd532VniI/5KL5MFAPA6c/d+E6F7/wteIhdwAjAVANDIwN9WQAAZAPEoMJiFMVAAHIIBpFKTkW7AYCDMf5PibjeK1R+1k4YB3mYSMOeP3MQclK1ZygqQ9e3B4J5MDmEAtGqKvQ7Sg+uMFuhX1/uNePQuwO3SY9RoAIAFeBllGWgVFM1fInoKKgwCJAIUtlUAADIAJAYnM4Aug2QeiHS8rtsnkJKH56RRymcBt4hSwYJbMmA6eXh2FHbMgWmZcLV4sagEeoXhJQAjAQBF9nWTygHi0iCUf5tBaQlG0AqQwSgdHHIeMie+FeaV/4x4y5xJfwx8rY7d2U480PEEXkqvQ2exAw1WWCwB2QXKZQACCFQ0AMgCkFIAAQJMKQVgd6AYYMjgOGDjz3texNN7XsKm7t2iD8J1yOQb4ghQDQD4bgGBMgBhC1Q7APitJRiPyvoTL1Lhv/rEpA6AzwCpcgwYtRQgMBxNAwB1dMmJevHUcQpTbtXpNhv5lqXzPfj9mr+WCa4ZtWA2hlDqyqM5sQDXHfV1hK0KWtqf2427N34eqXynvEzMBhvNC+bhUvuzaLInf1A9GDrhzp278Mdld454Kn5ATlp+rbZ4+3NNQWYBBQFrseGr93iVUgPWRDsHfEJPiutFF1yISy66eNKpevW2xWSsz3v4y3/9MNIDFEyimF+orNoTi1iSNWCbBen//sRUgv2QgWikIggoIELEQoiBwyiTStbAJxMBYGEyLvQgO4b/LHEORT0Av8SiwMCqUMLe3iJyRRORptl47fu+BMsO0m4Psoup8XTGekeyL/5pxU246szhdbQbd66BixKOmXfSsKM9u/EhLG49Ba0tLTWeydRYbaz2Gs9VsN/t2duDy7/yU5nIm7EEjMZmWOEIzFhcMv3JRBxhmzafNkJ+Vlgzf3mPOPEvubQHLCKTSqEpl8J33nA+Tj1qwQEfr+u9xskEAPpX3obYH26AEeqB0eBqFoABa6YFtAYAAJYBxKJAOl8BAHhhLAPQASRBADfvUWoOZrgZlh0HfJV8DV4bPgAw0rjKYJ76AOG5qsmC4owSTZFR06a+G2n7mgJ9fTeUQETg1gyowN5QlPuhiw7YySoYAgBwH/zMA7LM1lPDYHugtt/fD/WhtCo/VehJ7c8X4FHor5gX0T/lnUhzAAug+J8dgk3NBSkmz1ZsE7nuWACA1hikFgBBGM+yFQCQLSmHAQIVdHHhKaU0cJM34eWA7NFXwrz6i4jNPGrSnwO/DKC/MIjVPS/jkf6nsCazDg0mAQBV6+8H/WVBQP1ZmQFgaD0AKQFQGfiQGZZSgM2D2/B813o8tm0VMoWckEooPDjEEUAAgKoyEN8xwBcE9AlvJHDIuhoQKHctVffPxWcASFsHQQAhlWjwwd9uDEeAaQCgjpF0Il48dRx+Sq463Waj37bHtv8P1nXdKTo34bkxNAzMxpULP4fm6DwUaOkSWHLOIB7e8h3sGHxGDQIJG7PnnYjzYx9GUlDsw2fhIPfCi6vw2J+fqKCf+vKDwT8t+cpZ2glqnmDwr/7t6wGMXppQ76lUrkkF/xO1xKIx0BXg+OOPm6hDTIn9sr2fuX8pnl5GjQmV8Y8zY6WncQzS5d9a+TcSMkG7vyAAEI8OLwlIRm0tDDmyaCXf1Q26BGBKNNQEniSDqaLjIkd7Kb2kcnS78LCjsyAB2ezjL8DZ179/As9icna9r3ck+2Imm8ZTG5fj0pPfMuSE+N19L96K0xaej7am4Wyw+5+7GZed+qbJuYhJPMpEzCnYljc9thKfvnG5WP4hGoeZaIQZjQoDgEF/MhETBgb/TQaABIwy4VZ9lNl/7qfgFDCYzsFJDeLq+Y3459dfjFgkNOnBT/CWTAYA4L+nBna8hNhP3g8jvxkGCWV0AoiaMOdYMFqZ/bcBllMRAGDdfLYIY7AIlGj9R3u5oQAA/y6msnDSDuxoEmZjI6xoDLBCWhU/ApgLpTZ92MKANzILsNp1UFw19nptgHHEvh0AaqH7Vx9Y+sS+AAAtRCj7Jl9+tw7KxU+Y4idqjyFGlN3kauvMvz5/ggpOSQn7UQg43y/gk1fIw7RNRXSgw4DhwXVsuCVa/RF8Vrs1QwW4TCQQxJbSg30wAFjfT60bR7sBEARgW3NnzPozQx1xhfJvOC5MnnvO0wwAF7mZp8K87quILn71JI4SQw9F287BfArL9j6Ix3ufgeGWlBCgDvbD2hFALP/KrAClAeD/bYsVoArkWX8fsaLIUwtgYCeWbnwUXeleFPT8jCCA6FP44n+cqYqLRaD/7UMPQO6RZ8LUYEBZz4+YFTVJ6H7BqWA1CFClBzDMEaBKD2AaAKijS07Ei6eOw0/JVafbbOTblnX6cdfGL6A3s0kNyI0hHDfvSlyc+LAMEtUAANfJOQN4atfP8XL3PWobggALT8SFof+HhKlR7CnZS+o7aU407r7nXmzasnmY6rWaiDlg8D+Ry//P3neASXKV156q6q6OEzbM5iBt0K7SSoiVhFBCSAJJgEBYAiPCsx98GBtjMMkGBDZgLOsZMMEYYxxJJoggBEJZq4C0CivtSrtabdDmNDl07krvO/+t6q7u6Zmd2d1J0lyYb1bT1RVu3ap7//Of/5z6wJ/Hi4moDudvWkWdmCx9kPnnPlUZw9hdFY/VlG7Ce//oj1/WrgCkRv7gSx9EdqBPsv+pJIV3VMAvYACVrEMAQCqu19gBSj+mfIse/4bxb8MJAMrzrAPp5LTAJ/sieL6UIKAmWRWCAtmChYGcKz9GJIKz3vgXWHTKmgkNro73iTwaALB17yZYdgFnrbig5lDsox8/+Q+49owPIcmMdd3L4a6nf4zXn1O1mD3e85ws3z/Rawqh7zsOPvfju/CzRzdCMyIq6x9PwUgmhQ1gxmMCAER0AgAGImYURiwOuoS45ZL0PccnhRdLwjwjpd3CPK+Af3jjBThl4cSW640HABCMj3y2D9Fv/yG0zqeAVr7UfB2AmREYs2kLGAHSPhMgDACIRZpZCwCItZ+yBCz3llDqz0uAG21qgpFohpGKAZE4YC7hgqia1Q5OhoF4egYQWa1k18NWfwLetKgSgUAk8ERMsAELwCMF/xCgs8a+seaL7ycJOIeVXoDN912Io82Jx8kC+mGlg6CVBCBw7TI81viXWXbCAF6JHNPSUI8w+UBtBFf6ikCJXTaUyJ9vGK+xhMCz/IyxXwJAngXZAMzsB1aAAXmByf0wAMBz4bnxc8cTAIDCgDq3oThgCACw04uhXfv/ED11cJnSeL1TOH84roOHOp/A73uewuHSYXH1SRiGH+AH1H9F+1dlAYodoGwCq4KAfNYNYQFEEdGi6Cr2Yd2BJ7G9ax/aM32qDJDzFUsEGfT7GLboAATZfZnkfFtAvySgKhqoWAD8CbL+Qv8PK/uLaKPvLiCjq1oOcFRLwEBkmGuaaQ2AkQ/BEz3xjPzIU3fL6T4bfO9cz8FD+76BXT3r5C0gWWpomHXKyXhD081I6q0NAYBgYUxNgG3dd8HzHBjNUZy66BqcG/9jyoJM3YEyijPP5/O4/Xe/Q09Pz6AFMamYpVJpTGj44cAk+DeDcv6YpimZoWARLmJIx+kKUBv8j73AYBDULl68CO98+41IJl96nusjGWbt+/fgF9/4lBpDULT8oMVNQ+j9lWDL8yRoV+LTapHH7zCTz/tHtF41JQAY9HGj85gGAKq9otbQXLR5yOWrgoAsA2A5wJEuC7arxFKv/NN/QpR1widi8T6SAXKCtzkaAPDrZ/8N5867GvPnVKnkHFvZXAZ3PPfvuP68Dw8q2+nq7cTWI4/h4lOvPcFnO/G7G4s1heO6+MqvHsB37nlM+lKPJ6FFTRgUAyQDIJFAczqJaCQq9H/WUEcSSaEEl3NZCf7LtiNBw/zmBOY2xdFh2yj1duOamQnceOnaMWejDXdnxhMAELD6x3+ByDO3AjM8IElqE+n/ERhzNFX/TzcUMgESZpUB0AgAYEaVQRRp7GQCZCyUshk45ZKU/0QJ0MSTiKRXQUvM9BXyRc1NBahC4YoBxmrFGJC/h9gbdAAIOwGoF/SxD/JwCQBr6939gJ6vy/z6EZ9YR/qF4G6H0gtgE0voQI9AA0r9gLUXrkUGVJEZDjjiOmSJLpRGKXtwfcBJKArdcORvkYQOLRKV7L2V9+DZDnSekwj5O9A0W+kA+BoA8nfXkuy4BKe2DwRwCiPGEAYAHFUPz3IAggA6xQp5+JAOgGgAlDy4WgLONTcjuvZG6OESjGPv5VF9k32k5mUNz/fuwFM9z2F99mk4XgkpIyrDRLL8DRwBlDigov7zc4IBzL4TEKAWSNxIoGiXsbVvB9Yf3IrnO/aA0nzBul7G7nAAQKAHEPotwTwBllAT2r8PXrks+aD9YgAoBPunR4Zn1FgCDmIA+PsMBAGnAYBRDKWxmHhGcfgpuel0n9XeNgb/Gw79EFs6fwXXsxGLtaBU7JcXebQ1gdcu/QSWmRcOCQBwbyU7h6cOfQ/bu++U75nz0rig7QNYHrlkSo6R0Z703n37sO6hh5AvFCpfDTKGzMSPleBfpT5Z6j3dGn2BeDyurKJ8Wji3JTJ/rCUIQfBPNoMg/MfhLtDoHCp+tXWdz7+TArv2lWtx2aWXIpHw1YJHe5Om6PbM+P/0a59G96E9kv2njV/SF/zjJaUTtOkLAABl/0e6f/j+cH2pLAHVIkktPoBm3wJwqK7hIoRsg+mmeiAYo9k8GTVqlSPE2ryFQtFFV58tz1zTojW49O0fnpDF5Ym4V8PNkWWrjFsf/waue+UHwXdMuMxkT8c2bNu3AVed+86a05ASqd3rocHBmmUXnYhTnFT7GIs1Bfts0859uOHrPwIlzlwjigjLANJN0FNNQjknAGCyBMBgCYAmDABFgy5iVsLE4pYkFrakEY3qyNs2XujJYGAgg5a+Dnzl+isRjVYB4vHu0PEEAHhtmUe+g+RtX4LbbEFL+DoArb4TAAFVCgGSSZWIcUEDLUsavM8AkKBSg8cMp+VCYyBKAED+24BTslHKDcDKqzp23TARSayEHmuFFoshEospizsKZrLGnnoNxmkKHOBLVqz0+J4V7jpg0EEg5Kp0PABA8OKS3z4AoOVUoM8mAbdfp02B08AHTu8C3C5/GxdgsM3PrDJs0vvL++CWLYknaQ0dkAS0WAmeE4cWyQNaDLoJROmuQL940QhQxyVu4JZtaAEAoLN23wcARHCBET4ZACEAoFKX7sFjKRaFWWgHyBIAAgC8RBn/PCdPfijeqJdsYQAo0EDZBRZf+zlEL/oAomZ8vIe+rJHVHKyhrzCAbZld+EXnnRiw+xETgT9AulQMH1TAH3YEMAMAwLcFJBigWAIRmLSphIacnceD+5/BYwefRaFcUtn/gMkWAgHIAKg4AgQTWhD8c0+k/fObYaaAcEJUhj9oQdJQWAN+tQivjwBAMFEKE0BduIBA4TYNABzDMByLiecYTmNKfWW6z2pv167eh7Fu95elNkvTI7jslI9j88FfoyOzVV7qC1aswbXNtwwLAHCPtlvGXTv/Fu25zXKAttWn4HWxzyNGGtxLuDEgXv/kE9jy/FZfIdx/3wlFWCkwyzvveCfxUB8Ggb8K6hmQ25Vj8zjRaFR+wotzfp3e0KSEjvZUguCfQMZIXQXCJQk8j+CnGoTW1qgHswT7LDheuM9SqRQuvfgSnPvKtcJseLm0/u5O/PDvPiDZItdxJbiPRJUFEPupmbWrlWy/J37CibjK9qv+IyjAQJ5iftVk0jQAMPoRpMqrXVm+ZXNVFkDRclCyXHT2WNS2kj4/74ZPYd5Jq48vezf6Uzwh3xhqjuSY6st34cnND+J1518/6FjP7v899FwSp686ezD9f9OPsGbBpZg3e8EJfReekAs+zp2M1Zoim8vjsi/8G3ozOcmcSoafOgDJlJQEBAwAvgsoBtjWnMSCljSWNploSzGw0VByHJTJWrEtHMoVcXggi3x3Nz58xmK86tTxF0ELunq8AYDe7Y+g6d//L9xEFnqTI2UAWkqDPs8AmgMbQFoC+jaA2ZLvAGD62WddZZfL9JdnQMwyAP43rfpYbuHAKSnLRceyoRlzAH2W1LQzy6ybMWjM7ppRRAmcmWcADD75IhYggCCADwboCwF9hnp3hMQdFa1rBA4OzJgHjS+tINjn390DhENU8KwWBf6WDKgZ5HN7B3D6gPIBOL6In00aPT9zmfVnkH8E0F1oUYIaJAmIHDzAQJ5Z/riNaDQFLeJBD3RRGfzr6tw8x4WdJyU90BDyoEfKIScAVRKg8UdACn+FYESh5SkuqAT+BACwlRCgOA4yVuV9oTieQe0CVikoDQB+7lo6tKKL3Nr3w7z8YzDTsybkfcRTF7UFx8KB3BHc3n4f9hX2I+9mESObh+dfcQAgG0DZAwalAGFHANEJED0AMgEiogdg6FFs7NwqrgA7uw6jZJUFJJB1WUDxF8p/HQAgY8JHtv26fxL/65uUBAgIoPbJ/wkjQJT/ffdHv2zA9wtQTAC/1QMAwRpmmgEwislorCaeUZzClNt0us+qtyxTasddL/4NBkqHoEejWLP0epydfhs6ctvk77Zbgjkvjte1fQ5zI4NVnetv/uHMFtz14ufguBbis9O4YuFNmEuk+yXcOjo7JfvfXUf/D6j/pB+e6OC/NiD3J1Sf6sfgmPT/KtXbnzgr3tDuqFT7le0ZRMOAi5zhrqU+6BdxGCL/vlBNhZI+JAKh/GqVvkC5BsDgd9PpFN549Rtx2qmnntA+nbTD0/Pw/JMP4YGf/IticriuT/9XVH7J7MerNn7s/7ip15QE8G8sESAoEG68JU1+CcBQ1z9dAtC4Z9in+SKfo+qCZqBAW0APnb1kx+giDnb5+29BPDH1ylaGmyN3tz+PQraEU5efPUjw9JGtv8bp8y4W684w+EjQ8LZnvo03rvkTmAyEjoPRPBmf1bFYU3CM5fJ5XPQ330E2X4AejUnWnwwAgzaA8QQSMROJeAyLZzRh9ZxWrJzVhJQZUarffsuWHTieh4xtoey62NrZjz17D6Iln8O/v/t1SKcSE/IuHW8AINvbDvMr10Dz9kNrYgmABi2tQZ+jAy1RpQFAJkDMF1QdKEh2XzQAhH5eBwAw+08QoEShwIBW7cGxHdi0vbNSKJVa/GhI0fgFBJf3tg5PPw3RVBo6wWzWfUej0OkgImDAAiDaVi0N4PNiBjT8kTw8VXCyUtMvUTd/DgDlnqo7ANl8FkF3W+lHULnfseGUe+FZh+Cxlp+gvG7Aq0TyzMp3AroFTdgMBrSoJu5R0XgMepSRKh1TKMxH28MgJVwFADjRl3PEA/i+VBFpIwBA/s5z1HgOUQEntIKj6P+VsgBm+v1glqEo6eoOoJsuNIuigxp0IrNlAgCGgAG5U98K86qbYM5YJGD6RLTAEaCn1I9H2zfgmcxm7C7tRdqIViwBCeiT6s+An/8OXALCGgCBewD/pmuGaAHQEeBQ4Qi2dO/Eut2b0FfICKOg0oiHiLbCsQEA3A93RxYAA3spL9RCLkPEdfxhSBZAYA0YgAD1+gFyXtMaAKMbhmMx8YzuDKbe1tN9pu6Z5RZx587PojO3TRC7lUsuw0WzPwRdi8By+Nnn0Jl/Qd48y1ZdiIvNjwq6OFzjS2Dd3i9jd+/D0EwN5yx/N86KD84UTb1R0/iMGag+vXEjnnr66ZoN2A9B9v9EBf/h4DrMLAgfmLWipOXKu7TBpBau4T9aMC/rBR80KBarpQ31+20U9Eci0UEAxFDnVN+zyr7KRblMoaJq46IpapowoybeccPbsHjxxFtZjfU4Zt/+/BufRceBF2URpmr5q4r/LAdgwF+r9q9EhBToou5hzNQRiykcPmgjAgCmXQAa3mL2ab0WQNFyUSzb6OpzUGKWUNew5JxrcPblg63yxnrcHO/+h5sj1299AKcsOAMzW9oqhwkWsr97+ge46ux31tA72VeFUg73bfop3nT+/z3eU5uU3x+LNQX7bevug7juaz+SLKkXiUGLxWE0tSASjyPe0oKlc1pxxoLZWNKSRsLQxdJzVlNa3p+5YlGe9jzZKY6L3mIJOzv7sXFfO3r7MzDyWXzk1avwzgvPFhHB8W7jDQAQhLK/gMFnqgAAIABJREFU+zaY2x6AM8dUTgBJHdqcCPQZ1AEI3ACiEmxrfVlF82cvOtFaAEAy5L4OAAUB6RLALKmvmiZka60VtjUD5UIBTqkIL/C4r7yAF0AToWTS/gmS69AYSMvPAhjmHAELDLK9DLoKqBIuVSA+ivtFMEiE/IK07xFYhSMS5FOtn4G4Qyq/wxp+VzLziiueg4YOqeVnkC+ikixPkOYDABEbespENBmFYZqynSQeuPagqJ9M+kMAAFIGYMNjdl7NVEMAANxFWdahDOZp8xeAGh4BWP7NYQmAAgCkBToAMQUS0A3A4LUWaS5AHQAXhcWvRvRNt8Ccf/p4D/1B782iXcLBTDvu73kUjw48hZQeBWn+Qgjx6/z571oRwMAxwBcH9B0BCABEdAOmZqLsWjic68Rde9djb98RZIsFtVYQmYewPd8wjgAy6qj+35h5Ij4CzPQTSAitOcURYCgAwKc/DAIBpgGA0Y3FsZh4RncGU2/r6T5T9+yFzjvx2IHvUNYKydZZuHrJl9BC5Nlvz3XchicP/qdMCk0L5+Gqti+gWZ9/1Bt+aGAL7tr1aXHPWbzkXFzR8pkJyTAc9URPwAbt7e343d13o1BUirdB4+KNwn+k5h8vAFAf+HOfpOKHG48RiP7JnDsEoh0uHeCCSETlhtk2CMSD74UDzer3SFXTYFCp2tccqD+30XR1ADoovQKudRSLQLInsrCCuBtce80bcfLJJ71kywGEbt3VgR/d/EEpzeF/c51OxX+hOVLLKkYP8NpSCtb6M0sQvlcEAOKxehGfozMAqNxMwcFqOcFo7uRLd9vgeSALgOt6xZLRkClaKJVddPTQHcMQ8axL/+hLaJk1Z0qVAgw1R/I6f/vMf+B1Z74bsQa1s3c/eSted24t4CvjONeF7Xu24PwzXvOSHBRjsaZgv/3koQ34zE/uUorf8QRSzU1onduG5lmtaJ41C62JGE5qSiIW0dEUMZGI6EiZUZjRCIqlMsqOi719WbzYncHu7gz6CkVYto18oYS0W8aypIabXnceVi0ef9ve8QQA1POqoffer6L1tr+HPS8GPWkDTQYwOwKjzQcAyJKiFgCV/HMl5R/PrzosC1AMANLLSUmXYJQAAYNNi2UAQX2zDwToTYC2WDHXqc9TKsIqFiXL7jGjrc8FtDZhdTHQD60eAK0Z0ObQc0/piFSEWzRhCoymcf+015OATwL7AXg2Ff7LAaseWoOyAhEM9g5A01jLr0GPRgQAIJvMiJqIRMuAmWVaWmj+IjVrqGNUrqcRCMASAF8HwKOBQKlcZSMIh99fSzGClLQ+6/kpMqfByRcQJb2fjfErwQq+eqkBwPsxBAAg90rKABQAwBKAcusyGNf/MyInTZwVYHAf6QZQsIpY1/041nWvR8HJQtdcKQUQHYCK+n816Bc3AJZ7ClAQ2AOqUgCKAUakFCCCvF3Ek53PYdPhndjRdVDZBgY0/SpRSFgssr4K1/r7AbxS/6/W8tePP5YBDAIIfC1JuaX8n5QK+EI6Uhqg1qk1pQDTAMBoHm3alpryhUYWbaPb08tn6+k+A/LlPty+/WPIWZ0wEylcseImzIvUIqFFO4NfvPBBFK0+6AkD5538XpwWe+NRB0q23IlfbP0QLC+PtpNW4NrWrx71O1NxA9Iz773/fhw6fLjm9IPs/2iV/8OBfjhQDwJiLr7JOAgo+UGgz6w/6/0Dyv/RAIfwvqVu0c9M1KC3kvlnFp60/yqdsErhZ1DOwN/PXNSBCEc7h+Hud7gf6rerHB8aWlqaceEFr8apq1cL+PGSa56HLevvw4O3flct1IJMvp/xZz+R/k/xr3CwTweAwCJQfc1DPEaAiLI9VQbASDQAxCkgPQ0A1I+tYIxSCDCbd+VZENDPckAmALUASly7akDr/JW49N03Tanh2WiO5PUN5Prx4As/wxvP+b+K3htq1BZ5eMttuOystw661gPdL4oWyspFRy8jm1Id5Z/siV5TsK8J9H7uf+/EbU89j5bmOJpbW5FubUa8uQVGIo5YcysihoEVLUnEDQMtUROmoaMlFkHRdrG7L4tNh3txpD8vLmr0ZCdDJR2LIp0ykTZ1WH3dWBX18NnrrghptIzPHRhvAIDvyM7N92PWd26EPdeAniAAoENr0aHPNYCmQAiQv03JtGudtM1jYNmgDIA18cMBAFpaAAD1ylU16dLoClTIQ4vEYBcXw/I1grxQ3b6UBehL4LoJX1RQPWuikD9E4/zPuZqAQf12lflYkOMMPIeWc7X7Ch9fAAEGZ9EeRM08jGgMJvvE9AV4CUo4OUDzRQIZ+FNwzwcA5Iqpwh+0MAsgDABQTyAAWdQVDgIAdLIPDB1eJgfLLotwpdTz1wEAvE8i0ij1574dYIRrFII1rmT9KwyAsgfPbIZ93bcRPfV1DdmK4/MUiDa/HIpz89M9W/BI51PYXtgJG0UkfUcABvumQXq/H/RLKYACAwJBQNEECMQAqdBPRwCdGhM62ovteHjfJjy891mp5peK/TpLQDmJekHA4JaIeLBeYyEY7p+GAAB3x3vhE0FEesAHyYQx4CgngwoA4AsDTmsAjGLkneiJZxSHnrKbvtz7jIHdfbtvwb7+xwSRO33ZG/Gq1vc3vJ9PH/oxNrb/SEDBGSctwltavik1RsO1XLkbv9z6Fygjg9kEAFpeegAAA+NHHn0UL2zfPiiDHizeuM1IWhBMhAP8cJAu72Wfii914H59Z5D1JwAgSOoo69jqj8txEW7KVaBcyf4GtfwyEYSON9rjjqRPRrpNUzqNM884E69+1QUw6d/8Emt3fu/r2PXseplJeb+Y/Q8y/vzvWgcAbqY0AsIWgAIAUBegrgSAXdVyFBcALhXqLQVfYl18zJcTPD+ZnKMyG35yoz9PLQAXPf02DbFk8Xr+O76AOQsWjfoZPeaTO84vDgUAbDu0ET093bjgjMtr6Z6eh/5MP1449BhetfrqQUd/btdTmDNjPubOoLr5S6+d6DUFx5Zl2fiH2+7D43uYhWUwFkMsmYTZ3CxigLGWVglclrekhP7fasZkgd2RK+Dpg91oz5QkYBBwyvWQiBpY1JrE0llN6Chb6M5kUOruQr6rE5++bC3OPXXFuI7P8QQAghE30HMY6S+cCzdZApp1pQNAAGCOoWwBm6gDwBIAA4hFgUwJWoa2f1GVGQ3rAIgoXqAD4DMBeCARQmMgmwL0xao0QIK8wH4lsNMzAG+l0ryhjR6tgh1HSgVUGdx8eEhWxO8qL5jjeXwEAMgC7hFovhgfxxYBB/4EgoUsQzBMsg+6Aa9fORcEQAaPTwDAzQGoBQDkHRhmAQQMAH6gs/6f/RLSAWDyMutBd/y1EoWoDWoQkCWgmAQCVBQzsEplAbw0331FFP1DDIBBAADxDZbCGdQBIADgCXBAVwAKOZK6VXzztxB7xdvEvnGiWhgAaM914YWBF/Hb7vvRZ/ciqZFVGa7/ZxmAKgUItABEHDDMAiAIIIKBigFgaIbMQ08e2YwHDzyFjoF+lB1LtpF5KyT4NxQAIMOa7yDPBwEadJawBHwtDNoCSvNZACwPqGcWkOBBtkIAACg2ADANAIxiJJ7oiWcUh56ym77c+6wjS4G/z8FyC0jMnIlrFt2MFqMxtb+vcAC/3flXKFoZRGbHcMWCz2Bh5Oxh7/1A6Qh+ufWDcDQLC5e8Eq+f8bnq5DdlR031xLk4e+rpDdi46VnYdYh8EKgz+D8a/T+c6ea2/E5AtQ5+13dX8J1A6K+akT82EZvqOShE2BG1YBXNBNcSBhyC85nIoL++T+iDPaetDVdefjnmz58/rovYsRzOXAR+74t/jnxGCTZJwM/svk/vp9AXHQDqg/3mlALowqyARgCAMABoJyilFY0bj9mUUiUHk+mej2W/j2bf7J8ya/+5uPRbvmSjbHvo6iULgE4MOoxEM17/ga8gMkr67mjO5URu2xAAgIff7/gV5punY9mSlYMAgBf2PQfXK+L0k84bdCr3b/ol1q58DZqTM07kaU6afZ3oNUUAAHzljnV4ZMde9TybMSRSTYikU4gmkjBbZ4jq97KWlARCXZkiDvXn0ZEpyVpbfMJ1YGYyhsUtKZw8swlGRENPqYxdA3nk+/tR7u1Gvqcbq2Y24ws3XIV4bPyYVBMBAMjzevPF0Lueh9ZGHQD4AICuGAAUAqSrSowAAPtCg9bOgLmBDgCDykAIUNwBGND7AIAyQ4YXmQ/dS4Uo7v6QDexYjFVAva6S4knD8+bD09JwRaBPZmQRFzzWprNEz4jAscvQsR+6qQR9WWJXw1AIH8DrBSj2J0G9SP2rTzkh6FTUo0aAKn8CywB0f+0gFnyMXEM6AJL593ceYgG4RRtuRQeA4EBJARGMdOEI7d8uUI/AFa0KAQBE/V8B3mI5J2J2fnDPXWgeXGoz2HVCgEVbtldlAA4GXvu3SL76fTDMxISzADgLUwvgcL4Dt7Xfi72F/Si5OZg61f0Z1CsRwID6HzgCiECglAhoiIoIYAAOGBL8EwSIGXHsGTiAjZ0v4KnD25UgYLDG8xX7/RsrVP1KC8QtffyKNP9BloGh8WK4uqxTAtYox63r0umBwEH1MSAhhA4awgAIlbfIOqO32BeuTDjW8f6y+N6JnnheDp32cu+zh/f+M3b03A3N1HHpio/iZPPiIRf3tPa7e+fncCT3vLy8T119NV4V+8CwdeN7ezfg/r1fENjyjOVvxnmpl5bwUzabxX3r1uHgoUMNs/+k1AfB/FDPUzjDz1KBRjT8+u8GoADp/gQAjjf4r5nnxTKu0TqFoECtxeCkfEd4EIHA1atW4RVr1qCtrU10AqZs8zx0HDqAW7/6MT+jpACAcHa/8t91wX6ziAQGFoC+CGBUQ7zOBUDo/b4LwHA6EMmELl7E0wDA4NEkixsNGMiqxbQC0TzkyjYyORf9WQprKfrkK978ESxeddaUGJJDMQDu2vhDXLTyOqRSyUHj4Z7nfo7lM0/HsoWra66RfXLbk/+G1695F+Kxwd+bEh1ylJM80WsK9hlLKv7pdw9i3bbdsljXolHEUk2IppsQTaUEvLcsB17JRntfHnlaz7Em2GAmV8OiliTWzJ+BBU0JlB0PludiwLKwJ5NHbyaLcl8frEw/8n29sAplfOv/vBnLF84dt+d8IgAA3saee27BzF9/CeV5TaoMgAyA2Tq0Wb4IIMUACQAkTCAeAwYK0AaolB+p6gCIKL1SmK+UAQgAEARPHjzNhKfPg641qYm1nqFHyr95EuDx8zD7zhdvRRs0ffbRbf/qo6Wj5QKEi70HAIV9Q18OOUdUgnxvQAX5BqNq2s36WgUCANjwnA4l0EeGgF8GEDwqXsRT2gAS7dWJAYbLAMoenIJiAGicZyKU7+exHDi5DNzCgIAMEaMqdkvbP6GWExj3RQClVIOyAQ7ft+p3AACISGDgBFCqAgB9a/8MqSs+ikhyxoQCALx2xQTQkCln8XD7k3hmYDN2lfYgZVAQUDn+sAyAAAAhfs7JgTZA2BEgsAdUloC0E4zANGIoORaO5Lpw+66HsK/vCMrUp/Jp+l7AqqhZFIbcAXymgFL598dAmDngf68eAOD8SLFcYQAEwoO+aKBOUKAu9SBaAdMAwMinxBM98Yz8yFN3y5dzn/UXj+BX2/4cjlNG25xVuGbhl2Bow6P+z3f+BusPfFdetnMWrcLr2z6PqNbY2orUn3t2fQEHB56GHo/gNcs/jpPMV0/dwdLgzPOs/X+AAMDBQZ8GNH4G9cMFVSpQqAUKGm0fzr6LCn40ClL+ZbIcJeX/WG5CcPxKKYAvwncs+xrL73DiCJTI2T8nLV2Ktee8EkuWLhYq3FRr7PcN99+OJ+74YYU8yrHVnI5WsvHcRgX7tWOhKcnxUQsARKOalA/UzO8uGQTV/TXuIzoIaDCjocXXVOvMcTjfTE4F+sHzwjKAsuWhb0CxAVSGLIk3/MXXEYmOX5b1WC+90RzJd/sdT/4Abzj33Q3fPT9/4l9xyfK3YPbM2iDStmzc/sx/4E3nvFfeXePx3jrW6z7W743FmoLP+3+tewK/3LBZPePRKOLpZhjpJmhRE/22gfa+HAxdR5KBqv8eaIrHcOHJc3BaW6sECP0lCznbRtayVfCfzcHJ55Dv7kFfTz86jnTCKpfx+RuuxA0Xnj1ugdB4AwABgN657VHM/qerYC30AYBmHdpsA/pMlgREAJZFBQAA06xRE1pXFpA4VAdcQ2nT2YEQIP9GBkDtPOOBdfxzoGmtgwEAVRANRBcBmOEDAErg1hd8USUEGktmAnp6FVyoHaf+94I/1gfy1Z2GvrYPcLODdhM6AfUZBfmcQxLsy2eGfy4CALiA3amAhKBEIOI7CPAyCABIDQr/5gMBlX/75QCqGh1e3q+DZ3/rLIMowymo4J+fMPOvBy4GPK8wAMB/i8gF082QQF+iZblHHuQ28LglQKMVYAgAGDjteiTf8HlEmieeORgAANRz2z9wCI/0PoXfDzyJuGTxlfkDnSD5TPPfQzkCiA4A2T9kAwhzQIEAET2Kgl3G+vaN2NS+E7u6DgtzgGF4BQYii0ICeyXaV6FsBKUCogXgDw1hA9SiTSIrIcYLKvBXLFKCZb5NZnCgAFBotI9pAGDk09BYTDwjP/rU3PLl2md8GB/e903s7L5XaqMuOPX9ODX2hqPS8y07hx9ueTccx0KspQlvPulraDKoUDu47et/Evft+nt4noPUnDZcveCLaNarzgJTc8TUnjUXwo8/8SSe3by5RiAvoMwXi8Uh1fWDACEoERiK6s8jBp9x0Rz8HEut//H2eXBdBAGEEnm0DMPxHvAEfb+5qUlEAs8844wp6RRw+3e+hH3bn61i5GQAkKLqB/eNAABOvCwLqAUAAOomJRNGjZq/lBRQRLCBc0P4FkR0D4nE+IFOJ+j2j9tuxCnD8pT1n88CKJQdlG0XAxkbA3nltEFHhTVX/RmWnjnxqtNH65zGAICDB565DZefM1jkj2Dm/z5xC65b82GkUqnK7jnGegd68PCLP8G1r/jTl2Twz4sdizUF++6X6zfhPx59WmqiLUTgGSayYu8FWD5tORYzhbrfHDexeu4MrGprwUxmrzUNBdtBxrLQVSyjI5tHJpdDKZdHT18W3Uc6kCsoGzg4Ns6Z34p/fOfVWDBrRpWqfbSBchyfjzcAEJxqpr8LyZtOh9ME6C0AmjRoswzos3wAgO9YsgDiUfXipMBs2YXWngPsqAB5EmSyvMeylbAc6eakldObXiz32HR4+ixoGq3+JJpWLICADUAGANdRdAMQzYBwwOVT7rWTAFB4z/9v2Y8PKA4K9BvcjErdfmD5FmgRHADc/mGcSYJIzQLcA4DuK5pKoO/b/HHfVi+g+xoBpP+HRAA9/jc3ZUra1xsQIIDBOLfj5wQMInGAAAD7jln/chFusRduKSPAgU77S6rhUycgYEqEAQA/8JdgPygDCAMAUrngQGPdP4UAQwBAYcFaxG74Noy2Fccxkk/MV4Me5/oyXyrgib5NWNf9GPrtPniwEGUCiNl/+SHdvwELwC8VEABA/q0AAOo3xcTCUcPe7EE8efh5rN+/BY4IPHtCxZeRxeBdSixClsFBkB+QVHz1/gAkqMniSzmBGms2WRcVcRxlFVhDOHE9CAugAjb4T8k0ADDyATUWE8/Ijz41t3y59lne6sFvtn0SWasD8TlNeOv8byOuNx/1Jkb1KH6z/TM4mHkaWkzDxUs+jhXpi2u+xwc9W27HPS9+EX2l/ZQqxYpTLsVF5kdA2tBLre0/cAB333efUP2DxkCA/UC166Gy+aq206rY+A3HEqgX+ZMlxARF3wFjgeUAE3UOxzKGCAJcevHFOP2008cts3Us59noOz+65SPo62yvoYeyHj8YBwoAqAICamk4GACQpajuIVUXxHNujkU1sRALHCQanQeHXDqp6kQnaPidqC4dk/2omkcgm6+WAbBvMwUL+ZIr5QGME9h/sea5eN37b4YudbeTtzWaI/P5HDbvewLnrb5s0Lu/VC7i1se/gj989V/XgG3sm0Nd+/DCwfW4/Oy3T94LPs4zG4s1Bfvuzg1b8MXbHkAuX5LYRTMT0OJJ6LE49HRagsxkMoa1J8/HSbOakTIjQg1m9o3B/4BloztXQL5YRDFfQHd3Pzr7siiXHbjiKc/sNeuobejFPN5wynz8/buYFBj7uWaiAADOYaWvXYnYwY1w2+LQUh60GZoSAqQOAAFUAgBkAlCzgyBANA509UHLkB3QJPXLcKiEb/u16Mw4G9B8ZoCqTWc0NBOaSwCAgoFBEXRIMdSgVeBSP8APAQAicc//L4HGbQQ0CN4ZIUHBRuO2UblBsF0ANHjtgNt9dKBHArj9VWV+7ocsACUKAzgEEfqqQEI9CCAsAH5HCvPVD9PZjEXl7wQCokC2BDdjwylngVIOnlMU1oEWY6kjN3Sh23UAALuXQWYAAPjaAKxIkIPyc9Fm8aCbbkMAwE4vgvGeH0FfcOZxvgFO3NcDJuO2/t14omsjNuY2I+sOSCkAu0/U/31rQLIAqAsgoIDU/kN0ABRLwC8REACALICoaAIQYNjQvhV37VmPnlwWtmsLuCDrhwAACF2O1PyHQACBBjRV688f0QUIU/n9+2I7gXaFv7OACRDaN8VJyQ4IlwNMlwCMYiyNxcQzisNPyU1frn12oH8j7t39Rbi6jbOXvx3npG4c0f1jfz3X/mv8fv+/yISxYsVluCT9l5Xvuq6Nbd334LmOXwgIwG1mLViGy2d9BmmjbUTHmGobDQxk8Itf3ybBvrw4faST2X9mw4YCABj8B+UBwwXS3B+t7VjrP1xwNl79FrzsbfoXT7HGjORb3ngtli5dMnXO3PPwH597H0qFXEWYgUQ9xQBQrSEAQJZAcrBoH7+bbqANwIVCKl7Vk2jYQcI8IPAwDQA06h8Cf3yW6QYQXlH358uwLA+ZvINcoVrje9rr/gQrX3HhpB6L9XMkx9qRzoPoLuzDGUtrS7oE/M33454NP8N1l7yvZjHIz3Ye3Iy+gR6sPfWSKQUejuYGjcWaQgCAp7bgg/91m1h9uYYJI64AAJgxRNNpzJ07CwvmtKI1oSwASfu1XVc0KApUlS8VwRKMgYEsDndlUbAc6PGEKL6TVcZgg3W6brkM0ymjKRHBB89chLdeeM6YzzsTAQAErLque76GWb/+W1jzktCTDrRWOgHowIwowFKpuA8CUAiQaVeTWeoytCM2EEkBVI23GfQ7ALP/4hAQARy/DEDUzxh8tgDaPDWUCBYQFGCUJbR1iuJFAO9k9d7wat8fCs6dDc0gQ4A7CKwEjwIADMsQCMCHHrjOEcF/hm9EIfYDyCuaP1tQBiBfzimRQAEWyA4gN90vAxDeOsETcvjJXydDgP/h0/9D5QIYGECpqyBq/xr7gZZ3cT/dzXoLzxkMAPBSKOgntf9+CQDnRcnJkHrgAwBOAwCA965E95YYrHf/FLEVF1Zr24/WJeP0eW+xH7sH9uP27ntxqHQEJnwBQBH8U6UAUVao+A4AChgIgn7fMtAvASA4QBaA6AHoMRzKd2Bz93Y8uncLOvN9VQBAwGyvLluvMvcV8T+fARAIUzKAlyy+IDq+eDQtq8U+07dlrCxa6pgACp+BQTAtkIqYZgCMfISNxcQz8qNPzS1frn322P7v4vnOX8NMpfGWFaTxzx3RDWR/Hck+j9u3/TUct4z0SW24vvW7skDY0/sE1h/8F+RJBRPlWiAxpwVXzv8s2oxTRrT/qbgRA/2f3Horcvl8hfbLQCAABOqDe5UldMHvDUf7Dwd3yaQSzJosGXeeN90KXLcxwDGZ72NLcwve9IY3YNHChWO+sD0R/ZDp78P3v/iBGlVGlYmv1lBzom5hzWqdCGAjAID3rilVa9/oz9bKCnCY1L767rQTwHD3lX2Uyztw/UyJMIHKDkqWI2KABAHUilRDes4yvPaP6IwyeVsjAGDrnk2Ix00sm39azYnzWrsyh/HU5odx9asHZ/k37XkIUacFpy5bM2neZSe658diTREGAJjVc40IoskUUk1ptMyZjdbWJrTOapUsPt8FLBPwKNhKCrpjw7IdZHNFdPfnkSu7whow4zGpp6ZAGDOEjuchZuiY1RRHzDSg2SWUurvx8VefgXNWLBnT+zURAEBw37tf3IAZX7kcNgGAhKOEANt0aDNoB+hn/wkEsOiadoDU7Si50A4UAM/0HQJMVWcugY6hygOcSO38zjp+gyWQIWBAgn0lYCd162IVmAJYEiDMAd4/RrYMbJOARocmggxHC/zrRrW8bpgyDgJ31tf7/44yy35YWewFfwt/XTQK/IjM3g0U+9T7y7V9NwA/2NdLgNul6PwM9nmZZE0EGX7x4SNowL/zmvzrYgdEPcAqwc0X4BUHYPeW/ODfgE5Ni8BBgBG9fI8sAHa4H/D7AEBFCFDOGfDEKMEHAAgG2C4MMhDY16TR8G/EYUqagAC5t30fqTOugqZPLn0Sy7HQU+zHbzsewAvZHeizehEzGMCHgAACAH7mX1kB+oCA7wYg4EDFGUBpAdARoOiU0FHowh0vPoZdPQdRFGcIAkxqDS/OCjXikpoo+YebZP1lmBAw0IUJoAAAV1gGXiD8F1TEDAMCkAHAeyJAwjQAMPLpaSwmnpEffWpu+XLsMwaft279E2RL7WibuxpXLaCQH2vLjt7YX33Fg/jV1o+h6PTBmGlimX45jgxsRMY67NODPOhxA/NmnYFXzHoH5hq1i8SjH2VqbUEngFt/9StQEDCo+2U5ADP8Q2X/A6u/o12p0Kp0HYmEuj+TCQAgu4FexUP6xh3t4ibw86ZUEy5/7WVYdcopFSHFCTydIQ9N+ujOzRtxz/f+USbTinOSBqRCAIBiAAwGAMQqsM62j9umEjqMOjV//p0AwNHYKIETwGQaj5Pt3uULLixbsQEELKMbQMkXawESAAAgAElEQVRGvkibQBf5op/u8Dxc8J6bMWf+wmGBl4m8vkYAwIPP3YYV887CwraTasYLr7W9fy927NyBi1955aB3wxMv3ov5iVOwaP7iSfMuO9F9OxZrCvbrr9Y/i098/zdIJ2NIxE20trUhmU4iMWMGdAZ2Qe0uYxoJHG3J5vf259BdcFFyPGixBBLJBEyTArL0BqehmmrLZqawbHYzUgkT+/pz2LbnAA7uPYhrl8/Dp95yCczo8O+G4+nHiQQArMIAtP+3Fm6h1xf/C+kAsMyq2VRlAKahsv1kAmTL0DpZE89AmIFtAjASKjhlBtNSAEClkSKtp6BFFlIRr04I0H+rEzyIUAjQFwpUEZTahQS0DGTJEIgAoXLDyjHEhtjnhfOPDL4jVNAXzzj/M/+/wyCvqBjupTpb47lcTsG393O6AKdd/XfZAqQWn2lgAgosbehWIoEBkED6vckouyaCVAE9rQMJFLBv8gPS/54jfn6w8zp0tww9kfaFA/3yygAAYFhvs4Df1zOQrL/vBBCo2FueAgB46oyGfSFAEi046r2yB73s+DoAOrSihd6r/wkt598IjRT7o1MijmfIj/i7ShCQ+EQZG7uex+N9G7EhtwlpPYYYM/kclpUyAGX5KQwAOgPQCYTDU34rS0CG5hF+T49ISS7LAWzXwX37H8Omjp3Y29MpDKKKFgBLK8LGFOR1DQIAVP2+lLsw/18HADCo5z7oijOoNSgH0B0dGh0cpgGAEY+TMRGfGfnRp+aWYzFZT/ae6M7vx23b/lxejKeuugavSr9/kAXHkNfgOtjWcw+eOPjfsNw8NFKzCP4FtFZNQ8uc+Tiz9QYsTZyHGG1vXuLtSHs77rjzTpT8SZkAS2DnNxQAEAj/Ha1ruPCLx+OTSjE7KHHgpE6QY6q2luZmnH/eeVhzxplSYjEZG/v6oV/9EFt+/9ua+v8qA4BnrYJMycwLNd8X8ZFAn8J+tcCRjKmYDjNayyjh39PxiCwShtOjiEToIjDtBDDUeGE/UgiQgX4AAHDbgQL1PjwJ/gdyBAdZOwkk25bjij/+7KQNiBsBAD9/8l9xyYo3o23GYMXs/V07MNCdw+mrzh7URY9s/zVOa7sIM1pnTNrrPd73wFisKTimbn/8WXzrgccRj0VFsMswTUSTaQlUjERSwEHRnrEtuI6LgYEcOnoyKOkmjFQasaYmAZLNSARRKSdTbimzEiZetbgNc5sSsF0P+zNZPLTtIPYe6oCWy+CCuWnc8o7XoTk1dv7oEwkAMOjM/O97kX7mdjizEtBSDrQ2A3qbARAAYPBPzZSUqQCAuAlkStC6bAUAOJoS/tNNaBET8KKVMgDP0sXHXoJcjZ+TaTnEmogvg+hMwFngB9VyQ31V/UBufbkSymMcRUaCaDdUwZ+asRsO8utZXWHRQMnk7wHcktKBaNQqQEQ/4B5WSv4Bm4DBnlUCuBZwegDaBQoQEVgF8rokFa8aD8ESAM+Cm8vB7u+Ha5VkDovG6KlIYkEEHlkUlfPm3/21BqN6YQD4AAD3KfZ/1UN4FgEKBvkqM61rHlzeIzEwoJigAgf0ihOAAgB6LvhLtF7xUWhmatIAAMFVMUjvKvTg8d6NuKf7YVUKAVfq/oMyAIIBhHo4hwe2gEoAUJUJiBuAlAboPvNHlQIQFjiS78SGI1tx7+6nfH6av24Qk4o6ECAQBqwo/5P6L4WBNaKBAQMgsP7j8yIMpTAO0AAAEJFA4lHTAMDIp6OxmHhGfvSpueXLsc+e7/wtHtv/HWimhstWfxInR4avQXU8G32F/Xixdx129N6LopWpJn0J8DY1IVZqRmvrQiybdTEWG+fBJBr+Mmmbt2zBY088IZR4tjD9v/Fc6lUAguG6iBNiUPs/2ej/6ryVP/VULAMI+p1ZrbPPOhuXXHyxZLgmY7v16zehY//O2hKASh2/mqRdMgCSrN+vBvscP4mYjmhkcKDP7EAqqQLQMGBgRnQkSP8dVuFPgQ1sk4WRMpnuG/vdsj0UigoACFY7maItTICBLGuyFStAsiWRKF7/wW/CjE/Od2ajOfInj38drz/1PWhpah00Bl5sfxZeMYYVS1cNui0PPH8rzl1yNVIpVdL0UmxjsabgmLp/0wv46v2PQ3dZr6zygtQBoDZMEChRPL3AQGaggCLHVzwJI5lGPJ1CKkFqvyn9Tg/xmckYVs9uximzm5GIGjiUKeC5I73YfLgbfdkCSrkckBnA+XNSAgC0ppNjFhRNFAAgmh0AOh/6b8z++cfgzKeuggOtxRcCnBEByKyiDgB/mEknG69rAFqe9Ghm+gkA0PrPhUYAxmyBFo35n0UkKypAoAAAcwDPBwAaBeXmDMBZpAJxRnNsRHCDwFyfCdBJSV4ddc/PSJwA6h84Ee+zAH0/4OQalwCEv+P2VQEA/p3nSFVTZtJl8dOrQAA5bwbwPqAQLVb3wvFbysLK9cEpK92koEXjNox0SgAAe6AqqiyRu1bLAqgBAMgACOjqXJnUAQDq3KjN4AMAUV8IsBg4ASgAoO+0t6H5ulugxVvGbKwf6zvPlfWWjS0DO/Bg53rsKx5Awc0hbjCbzwBfZf0l2BciiK/+31APQJfP6Qpg0BbQ12x4oXs37t37OA5nepAvF8UViE2IFr6wYuX8B4EArP5QAsGyNvATEwQB5N5QH0D0MAN7QX9PoilQ6wqgDjoNAIxqrIzFxDOqE5iCG78c++zBvV/Fiz0PIjLbxFvn/yvSkcCaZvAN7CscwKaOn+HQwEYUbNb2qwdT1Enl5e7h7BU3YmXiMiT1WTBI6XoZNS7EHnz4YbywfXtF/I/UeDIAqpny2g7h3wOGwFBdxW24sCMAMNmCf6E02zai0ahcY7lcmlTnONrhx+lq3vwFuPw1r8G8uXMnFRuAVN7/+fz7UchXBQCD66t3AUgnmNWrDejjpgYzOjhbTxs6lgfIRB1aSPK5bkkoIGSoAI2L5qY06YPTAECjsRZQ/lkGIAt/fwVVpA6A7YpAINfM+aJaNDNDuPi8t+EVl1w9KcsA6udIZp+/t/6zuOGsv0YqmR40TrYffBYpoxUL5y4ZRClet/lXePXKa2CSRv0SbWOxpuCYen73AXzyl/dCl7palUKTZ5Rif7YrQXve1mB7OrxYHAYdApJJJNNpJOMxyfobho4ls5pxzryZmJ0yEdc1EQN8vrMPmw/3oTtXhGVbyBWKKOULaIm4WJbU8DdvuBDL5s4eM9BmogAA9Wh6GNj5BJq+eQ3cVh1oogCgAW2OAT2tAc0EAZj59wEAOgH0FRQAQDp/wAKgG0DZgWapYMY24jAiMyUIFhyQldUUQtZnVcHc4N3LTD+1BRLUcVgWUvkPPSTCBmgFNOoIHAU8C1sMDr3ICH2ye3gAQDjgDKAZiO9iMb2/FnRU9j04Hy+jygDE1tDP4PPjSBGeVYabL6Gc7VcBesSGFlGWgjzdSCqKSJKWlSridAoWPNk3WyMAIOQEwNOjtZ+YBDC7z3IEXwTQxyYMm2J0ZEuQAeBC477rAIDCogsQf9f/AKnZkw4ACBwBOvM92NG3B7/rvR+HyoeR1uOgPW+4FIBgQOAEoICAqiggA3PFDlBsAAUCGKIH0G9lsDu7D3fv2IB9ve2I+g41fEb4zpFM/lH0AIJBpXuKkShN9C65DyaMfJ1IgmahNnjf0wDAqKbIsZh4RnUCU3Djl1uf2Y6FO3d9Bh3ZbWhdshjXzfzmkHXqndmduHfPF1C0SemS5QbMZBIrZ1+OQ92b0JvbKw/2Jad+FCuSl07Bu3/8p8xA/p7778e+/fsrdN8AABhq7+IVXi6LQ0CjFgT/DLCDOrTJki3juQfnH+gS0A0gUD8//h6duD2wv885+xU4d+1a0DJwMjSrXMZ/ffaPQBudGt6cqPFXa/6lrj9uDKrr56IgGdP9hFF4wvXQnDYUw5SRvN+ESZBQFkPDAQDUH2C2YbKMy8lwr4Jz4L3g7aIQYJhdUbZd5AkClFwpBRjIM5Or+p6MgWs//l2YMSpmTa4WniPl2hwX31//N/jDV34acSrR12UiN+99AvOaT8LsGXMGXci9z/4Yl51+w6TW3Tje3h+LNYUqK7Hwp//1S3RmshL0c0FdLJfR018QgT8takKPJ6FR2T+RhJFIId2UhMm/6wZmpWJ47YoFeMXieYgYOvryRTx7sB2/39eF/kJZtNsc10GxbIHvdDoKNEVclAYyuLDFxJ9fdZFaBYwBc2MiAQBekzNwBOV/ux6Rzm1AaxRaswt9riGOAFIGQB0AAgDUATCjCgAoUPCPAICuWAAEACwGlirgcQY0OGUbTiwNszkFg6wAAgAR3w2pvh9J5Y+lgcgK5QigOrs6HAN1fZxSCxAcz/0IbAK9vTzhozAAfLcCdydQLgKuT8nn8XUf0HMLgENLQVslikjtt/LwcmUUyxmpu9c4bzBFHXWgUwxQjyGaNGCwbw1qCqkI07UsuPmg+HwwAMBtdMtnFpABIF1FMT9XAQzEKAgG8L4QG3BcuCTIOx4M0SsYDABY6SUwPnAHtBYKBE8+hhJBAGoB0BXg9o77sC27E3k7K+KdgfBfoAdQKQvwBQFJ/xcwoPKbLAEG/6z3V6UA3H/eKeGu3Y9iS+cudOcyFeFAYR1JJr9O0qGOCSBliNQDUDqCyhFAli8eXDjKXjAAAcKAQqD8z7/5bboEYBSz0dEmHkFgaINRRwkd7hCO7WLA9tBi0j9y8j0Qo+iehpserc+Od/+T7ftFO4M7dn4KfcX9WL7sNbi0uWrhFz7X5zvuwBOH/wOua0mGambryVg+4zU4JX0ZksYM/PyFD6M7/6I82K857RNYllCLg5db6+vvx/3r1qG9o6Ny6cfDAOBLkpZMsVhs0mXV1QTgibsBgQlqEwSNgAZn2bFYHI7HmOJ1iXmNoeHcV67FRa++UO7BRLdiPof/+dv3KRudEMWTdXTN6Srlv0r3r83285WdTgwGAAQwSCoaYA0DgPoApoFYRGWthso0MQlGHYGper/H8r7KQscFsnUAAAWQMiVb5mBaARYIBNiKyk2ewKve/hnMPWn1WJ7aMe27HgBghviHj92Md77qU8ICqh8DG198BEtmr8bMltmDjnfvpp/h8jXXv6THzVitKTiuNu3ch0/deje6BrIoliwUi5Zk5oxYDEY8BS0Wh55ICQCQSCWRTsSwsCWNVXNaceqcFsxMUawuigP9GTy88yAO9OfltcL3CZkdEc3DwhkpLJrZhB5L2QdauRz62jvw1pPn4MZLXqlKDk5wm0gAQK6/lEH/7V9E6/p/hzMzBi3tiRWgNptOAGErQJYAxIB+AgCMYhj8+2UANkEZDTqz5Kw9LxuwCw5KvRmZG2nVqKcWQkufDD0ag8YaeoW0qt6UYDwKJE9WmX5F56rtaWbWKQRopGsB4ZGCAI3KBPhd2ve57YM1AAIHAL7Q+MN53uO6rxAS+mNW3XcmsPJwyx1wSwPw8mV45TzKBY4xDxrV/Hm5fvxhJCMwGPhHI9AMRuh+sG8oYMGzbTh0TJHAkNftiwmKFaBiIFQAAAFS6SSgXAEEAPA96D2fkSFf8P+t6Z6U0lQYAJYGrejAjbfC/ZN7EW1bfoJH+InZXSAIaLk2ft+5AU/3P4etuW2Ia4bY91Wy/X7Wn8J/FWAg0AIIAQFKH4CxnQ4d3EdURAE3dG7Gxo7tePbILhEflrUdpRO5BhxkDciPJeyv/KYTgEe+v1Rc+AKBUrbkMzP8d47co1DAL7T/aQDg2AbLcBMPX/APDgCbbANvi5exwM8eDXckPrT39nlYb0XxOrOM81v4oB/buU3Wb43VZD1ZrzdX7sJvtv81cm4n1p7yHqyJ/8GgU93dsx4P7vsyHLckav6rlr4eZ8ffgaTRAtOIwbJL+Pm2PwfLA/huuHrN57EgOljwabL2wYk8LwoArnvoIfT20RpHtWPVAJBJUtMksJ5smX+1PlGlCwH9PyhPUAGPK1kjeeGPdDFyIm/EcewrADZKxZJkwJrSabzzHTdiyWJaMk1g8zzkswP4/uffD0cm1yr3jpNyU4rBl+pvXgOp/nGzNijn34eyAmQQn6C9lU/BDO4x16RNRykDoKgSWQBT8X6P9R1VdEkgm6tlAPD2UQiQbSDrwLY95ElVFeDJwIzlF+Cit7xv0pUB1AMAZassDID3vOqLiHLxXve8b9q5HifPW43mdOugrr5v4y/x2rOuG85pcqxvz5jvf6zWFBxXbN/+3SP45u9+D1u4tFSXNxBJpqDHktASCWiJFJqaUli9YDaWzm7G0uY0UiYtv3Ts6s1gV28BhzI5of4zQ1e2bMnyrWxrxopZzYjHDFieC8v1sLMvi537O9B7uB3aQD++/vbX4vzVtc4PJ6JDJxYAoG2ihYGnfoX0j/8MXmsEWrMHfbZyA5ASAK6X+U6MMUtPEcBiFQBwqzoA1ALQpSZeAQDKis5AOZf1A2ECNUsQic+U8gw9boqYo9DlAzG/6DxAI1OA8u6+voMk3zgHkLLVDOhLawGA47kJAQBgH6mu7/kC48kHgX9gScgxaOxT5QJSc6+AaadcgktXgGIBduEwbItaATXS8QIAMPhnpj8Sj8JIRBQTIIgpgux/AAAwYckyAGb3ZaLhu9NnHVCwEK4AABz/HhXtS8WKFeNQAACdDnmPWAKnMUBlmVaJQS2ZA0pIMPue36Bp+asm5TomAAD4LujO9WF93zP4WecdiHsRxHS9VhDQtwGUcgBxBFBlARxKZAEw+CdAQCcA5RygrAEJABBg2NL9In794oPIFAqwHFu2EQAgKD9qWA7gj9PQOpDbSzmAL+wXrDMq5QDhzH94yExrAIzuqR5u4unIWPj7rggsB7ixzcOFzb435jCHYF3Zl3sj2NFl4ao5Om6YGXpYPaCz4KDDApbGgTRfjFOwjdVkPVm7YqB0GLdv+wTKRgaXLv0rLEtfUJPl6y7sxu3bPiq1OkbCxNql78HpiWsrl8P+ypV78csXPoJsuV1e3m859Z8xM7Zksl7ymJ7Xnr378PDvH0GWgkl+YzBcLBaHpMUHgXR9CQD/zqwzGQCTqe4/fF3M/vM8w84EwYTA63EchcxPFRAgCP5p4cj7Fpw7nQHefsMNE14HmO3rxg/+7oPKqquOAZBOUeG/msFnwohlAPUZfSr2N6brNxbzI1jclDi6GwCPP60DMPj1MhQAIIF/3pJ1M3UABBDIVcuAbFfDNX/xz0gk05MKBKgHAErlEv73iZvxrlfdJNng+md9w46HsHLBGjSnqgBAUL9698Yf48qz/nAaADjGWYlja097N/7sO7diT1evlAbpzPrHqF7fhGgyiYWL5+P0JXNwcktSxlhz1MT+viw2HepGb9EW9W+J+VwPJcvBvOY4LjxpLmYnYyjRXYB8FA3Y2tGHx3YdQVdvP7xSEVp2AFetnIcv3nAFYqTBn8A2kQBAEJCU92wA/vudMKxugCAAy+1ZBtBkAE0EAEh7IgPABHJlaAW6ANDGLiIlAMxkkm6uURAvBADAisic6Vg27JIDx26BU45L9p8CoFHq/JgJaNGIAgTiswCDWX5S4gkC8HcgBMjojbX1q6rZekGBh1DvD+aNWh83NZdIkB8sWroA2jjL20lqQdQHMuf42/rWkvD2wCn0wCEboGzDsyzYli3jSTWKAGar+zYMRA0DeioJPabBiEXUdTEEYdaftSdsAQCgM9uvwC2naEnZgJqYawEAiivqng2PGjcEs0q8HwqUEME6/ggboFq3HtYBENZBUVkBchs6BugFC73v+AlmnHGlr3F1Agf5CdwV36dl28L2zG6s63wcu4t7kHUySEWUtafYAAa1/yEXAP6dIEAAAFAwsCoGqEmpEAUBKQzYWejBs93bsfHQDhwc6KwkGmRENNQD4G0LiQAG7hf+tooj4I9T31nA9VxhFFA8UIELfomB31fTJQCjGDRDBbO8Weu6HHz3ELB0VgQ3zbKR4svsKK1subi5O4KdnWV8YD5w4Swx0JSWz9u4pdvE7j4PF8328L42FzqhpinWXm4AQG9xH27f9nE4UQtXLf8S5sdOq7ljD+/9Bnb03Cv2fq9YeiPOTLwFhlYVbGJ/def34tfbPoGSM4BoPIW3r/xPmJHJqWA91sPxxV278MijjyJfqKrZ8nmjPR5p8Y0CYX4+lA0g6+onY/AfXBOvi/9OJpWKd7jGWRY5ztRxBQjONyzIGFwPGRhv+4M/wJoz10womDHQ04kf/v2H/Ng/zADwkEzU1uFLtj9FS59aIcBYVEfMHFyvL/X+tA6sq/cXNoHvBiDrrgaMDgGBKDBoqnf+VAF8xvp9oNbMjRkA/CxTsOXzbIFgGYUAKUxV/c6ZV30AK866YFIDAGQA/HD9l/DuCz7bEAB4escjWD7vdLQ0zRjU3fdt+gVeu4YMgJcYlTB0pWO5puDYyReK+Ksf3IF7n90uNbtR0v1nzkLb/DbMapuFZHOT+HjPjUXRnSliX08WvQXaTir/b/6DRUGzU3GcOa8Vy2ap7bn4djxPygKePdyDnZ19AopmcgVYhTz07ABObzHx1fe8AfNmNJ/QezgZAACn7yAKP/8EUtvvhjPThNbkQW/TlQ5AU1RZAVIHIMm6f0AbKADM/nsGFf8qAACDTmaVwdpzsZ5TGgFS6KNF4DgzYZdisIsFOBYp9Ux1UiBQh2FEYERbgOhy6CwDNCLQzaiUC5AlJME/ozhnJZBM+oExufA+SDDUC64uG69k3UMAQDkHaHsBn8UHxxYKvssfzvmsx6fNH8sb3IOwSx1wCfZLoTdP35BSUV4fQM2oAUaaiEapRxFFlJ8L04EMAlWv7+ketAip/0GAz88Cxb6gDMCBI0BLAwDA02FESfsvKBcCfjUAAAhGEACwhgIAIGUHGjUbSg5QApxSBEaxhO43fwezzr1ermmytgBQ7Sr2iiDgA32PYl9xH0w/s19j/RcE/TJEFBNAfe5bAsp/V1kAFARkKQBZAP3WAB7etxHPd+5GTyHju0+o+apGC6ByC1kK4rsA+O94hSF5wgCg1oA0H1ciiBOACXQ5CAsNymMxbQM48iE41MRTtFz8Q1cE29pL+Mv5Ls6bo2pxjtbIAPjHdh3Pdlr40kIHy9qqNb99GQsf22diy0ELpy+I4GsnW0JJnWptLCfrydgXXbmd+M2OT0CLR/DGFf+IWZGTKqdZKPfjp1tZb1zCvEVn4urZfzdokmd/7el9Anft+jw8z8HiGefjypM+MxkvdVzOafuOHXjksceEGh+0ILAkC2Co4Ik0elU3778P6YEbjcpPQP8flwsYwUEkoHFduUb+JkOBDACp+QprFPn0sAAEmKyBYcBYCK4psG+sv1cUAnzXjTdi8aKJKwXo7zyCH93ykUGOEjz3RDwCM1oLwqQThmi1hIEZZv/JAqiv6ZcgPqbLPmrulb8wbE4O7wbAMoB0SmW3XsoB3QgekZpN1PNSqwEgax4G/kWVKSuWXZQsAoHq3+oGGGhdeg4ufduHRjQ/j/a8jnX7RhoA33/sc3jX+V+AyeCkvgTgxfU4ac4paGmaOeiQ9z97Ky478w9e0uNlrNcUfPa/ddfv8bP1m+RZTzQ1oaltNhItrdAiEZT1GLr6sigVy6BTOG8P6b18rLn9gtY0zp4/A0tnpJHwreb4eWeuiGfb+7CzcwC5kgXbsUXwcSCXh1vIQ8tlkLaL+Jc/fiPOXrboWIdTw+9NCgCglEP+4X9H+u4vwmkxoaVcVQZAHQBaAQoI4LMAyHwZKAJSls7gn+JyutDLpQyA2WhxBWAZAH/7yTFm6rW58NAKx2aQbcEqleBIgB2sB+KAsQi6kVRgjaHKAPic6bSqZZAXbQNCrEuCB5KA0wjoBoFr7fzs25FI/3PtRh956pEwA8tsvuZth2uVJFhj4E+EkkG+5/i2kwIiMHLvAdwjKtomcMHg3uDviAhRGqYFI5KFFtGhGzHRHKs0/jPqv+/YJQEA4Av/0RlAmmHBc1lCpVdZACEGACn8vFbPKsAtZRFhv0rW3xf+CwEAIkDHe8Gz90sAxAnABwAoGigAQNmEUSii55K/xswrPybgy2RuBAGo21Gyy/jF4TuxcWAzsvYAYrrSAxAnST/Y59AQPYDAJtBnBZDWX3EEEHcAigmqskCCADE9jq39O/B0+wt4dM/zogdAEIFtyHIA6gGIHaASsZQSReoGEKfisxJuIXcANTA16K4ucyR/pgGAUYzAoSaenoKDmw7o6M3ZuGWxiyWzRiZuRduiz7Yb2NNZxocX67hodpUBYPOzPQbu3W1jQYuBr5zuYgWpUlOsjfVkPdm64/DAFty569OIJBK4duWX0aJXJ/LH9n8Xz3feDj1q4NLVf4ll0UsGnT77a93ub+CFrjvk5f/a5Z/CSc3nT7bLHLfz2bFjJx557FEURwkA1DsF1NPqx+0ChjlQfaDMhWeQ/SdIUQ8AqIWFgoJZCsDAerKxGcLnVywqQEPNU40R0VNWrsRb33IdWpqbJ+SWdB/aj59+5eO1zjv+mUQjWo0QH68tETPAv9dej9IBqL9Obs8FQDo1WMxP9mXqMP0AYSggi2UAFLCbbKDVhNws/6AKAARyhaoGgDwbAHJFSzL+Fh0BCnTUADJ52xfY1WEjijd95FtCC54srX6O5HP9g0dvxjvO/wRMU4mVhttze9aLC0DbDNYy117FPc/9Ly5bfQMiFKB4ibaxXlNwfP3wkQ342RPPqvdrLA4z3YRSNIGO7gxy1EgLjR/S9VmqkYrHsXbJbLxi/kw0x6KIx2Ly3PIduO7FA3jmMEsK1MKbTC8GF7lCCSWWsxVyAgJ42X584dqLcMMla08o8DfRAIA8n64La+u90H/2p9DQD6/JgDZDEzcAcQJg5p9uAORNx6NAsQyNInUBC8AvA3AtHTrr4S29CgBYSg9AZb5bAG0ONAmGNOl/Htu1y7CoQ2PRRY/WzE1KgK3CtPMFA3RVKaMAACAASURBVD2ybVlCsLLmCZLnkNvWzM3VB5DjhsdRTTEAgvlQ/u5uh0dl/0DQT03oanPRmVG2pvB6BQDgcbhWNMyYiBpGYnFhKOi6Cw1dgFYCxBa67iUQsAB87ESLhMoAAgCAJQB0EmCgWbbgFlXKWDNsaGJr68DJFeAUM341AdkWflaatP8AAAgAgaAMgPeIFQYEAFh+QH2BAACwTRj5InrOeS9mvuVmaNRlmMRN9ACkOsPDxp4teKrvOTwx8LQAAPyRWv9QKYCUBTDgrwMBBAAI2AACALB/qQdAIMFEfzmDHX178cDeDejK9SNfLgsIIOMpGB81Cv6q5KIGBAj6UcABXzAwmBT9coDgASG2Iy4BzjQAMKrhN9TE0513cNNBHQzov7zIw6yWkQ1sKhT/XYeOF9rL+NMlOl5DQZTQIudnRzx8fYuHlqSGb622cfLMybNoGWnHjfVkPdLzGI/t+LAeGngOd+26CWY6jTct/0e06Avl0GW7gJ9ufS9KVgbxpSn8Qct3EY80sELzXHzv2T+E7ZYQj7biLau/hmRkMNVzPK5nMhxj1+7dUgKQy9MU2J9afSr8cAyAIPtceYECUv8/FgrLo+2n8DkFpQzBPgL1/+EC+3CQHegcTFSGOHwtaj2jyi/C7Iv6mvnwf5PtcOEFF+CK114u7IxxbZ6HzkP7cOtXP9kQAOAETyG+cLafQoAM3GWtGVKXTsbJDBgcqLM/0kl+NhgEYWA/nBggv0v2AFkEao04AlrZuHbgxByM/SICf0V/wRw6DQIAtjhQechknYoegNCDffvAs9/0ISw7Y+2k6c/6OZLP9A+e+Btcv+ZTlVKgcE+/cOAZNEVnY+GcxYPW/us2/xIXrLxmUjhsjNXoGOs1BcfJXRu24PO3rRO/dQsGHC2CUsQEojHJ9vM3TBOGoSMdM3HG0rlYNW8G5iUS4vDRmkzIXPNiTwaPHjiCfR0ZWdQz4+86roh+URwwmy/AK5fgFQuSCY47RZyzYCb+7vorMOcElgFMCgCApXuHn0f5F59E4tDjcFsi0FoAfZ4BjQLYBFHJAKDeVcpUFOhs2Renr5YB1AAAFEpj8B8CAFykoRlzoXmD18usiWYW1AV1AmZIZl7YAUQUJeDy7WAl875IBAGDoL4yJwfUawIL/iCvALR1LgAyPxI04NzobBMAgBn9KlDgv9d9YEEXzQ8XhnkIQkYwqOAfkRIEsk8qQoUeXZHygK4YCzWNlH9m/nlM/ptVKQYDfpGMD5UBlOG5pP87sIs8DmAIWKDByfbDKfRD02OI0B2gIkioDAMEAAg5AQQsAM6MLksypOrCg26T/q8YAG5ZFw2A7MqrkH73/0CLjCxROlbvkaPtNxAE5Ha9+X482/8Cbu+6FyU6NMBBlEG8AAA+9V9KAQJtAKUTIHoAFAP0xQGVi0DVGpACgQYMdBV6saHzeWzu2I2DA11ymxQAUT0LGUUhi0ABABqUAzB1VHENCC6y3lpQ3AGmAYCjjYGaz4dkAOQdfHq/qvn4yhIHcdYxjaDxIfrhEQ+/aXfw9sUGrptVKxy4rtvF55/zQNHT952m4//Mn3qLwLGerEfQzeO2iQAA/c/hrj03wUyl8KblZAAoAIClAb/d8ddwdAsrT7kMF8c/Mui8+Kg/134rnjr4A3lRL2g+G1cuu6lGI2DcLmaSHGjf/v146JFHkMlWRW9UAGALZX6ooIjbUHguaAw0GWDy90S0cKBMcII/DP75O3wNI3UomEgQoJLVCCHUyqVAsRKCz4WaFija+iL79TR5TdfEFeC6a9+CVaecMr5Bmeeh4+Ae3PrVvxqiJlzV/IeDb54/ywDqQQ3TZwuEt5UFGIUnTQ2xBrX8Ag7EAzFA+WaDoRmcw3QZQNA5AjJZHoqlBgCAUKtVv1MIkGuoXEgHgETJGUvOwqXv+OhEvAYaHrN+juS5/+DRL+HNaz6EpvTgWvDdHc/DKehYsXSwpeFDL/wca+ZfjpbmlvF9lsaxN8d6TcH+33ngCN78lR/AtZmpp8VaEoYZh0ZGBu1LdQ3Nra2Yt2AO5jYnsWp2M1LRCJqiUZi6hvaSjZ29eezrz6PIIN91JfjnvujmQnHBXL4gLADWfhuuhbbWJFqTJiKujZOTMVy5YhEuWn0yIpHa982xdPVkAAAIytn5fpTu+waSj3wDbjPdAAgAaAoAYOJMRABZBhBRCv3Zku8GQACA2gAaCACI7zxr5kn9Z/BPcTQJPPkB7898wEuo93qoFL/Sd8ISWCDma6pe378/pVJFUNApt0I32xRd32cw1APeI70X1BfQsFNYCAzyJdBnhp/aAxHqEjCzH4gNMu28Q6noqwnFdzCgUGFQ490BeNkRAQCaKNERAPA7IlQGQHAAZAsVVYbfdcpw8r1wi/3QKZ7Ic7SK6jz4dWb0GwEA7EKyABj1lj1otEMnA4CsAR8A8Mo6tIKFwsK1SP7JbwCyLKZAE3M9z8P+7CE80vEUnstvRZfdiSYj5tf6q8tWloAq6JfgP6QHQBCAgTlvsfo7LQWpC6AjqkVFL7LoFHH33sex4chW5It+n/ulAAI+EcQWV4hQpzUqBxA9AFUOIAAQhxCBsnoQYFoDYHSjb6iJ53DGwmcOqBqwry+00dwyMmSLAMB/dnj43UEHaxea+GSbA50jx29P9Tr49GYNAwUX16808NElfP6nVhZorCfr0d3Bsd/6UP9m3Ln70zDTSQUAaKoEYHfvI1i3+yvQ0sAVi/8WixJnDTqZbKkDd+z8NLJlvtyBC5d/CKtarhz7k57ER+jo7MQDDz2Enh4q3/rzkJ9lZgA9HAAQOAXwW8zGjHf9fzhQ5jmo2n0uNPyav1C2gBmEAKAYKa0/oIhVNQFITR+7mxlcT3ANypVg8LUEZxAE+9Xfjc+P13ve2vPw+iuvBK0Px60JALAXt/7TXzU8ZDV7X1vzH9D9a2j5gUBgg/4nHZIsAJmIQzeI+w8sAeuBkfBYJwOAa7SRjotx678JOhD7rcQafy406wZ8wADgZJzJO7Kw4nYEDFQ2Tsf/Z+87wCwryrTfE26+ndNEZoZhBobMgCIqSVEEBMwB07rqLuY17a6uEfOK7vKvYd1HRdccEBQFJAcRmMAEYHLo6ekwnbtvDif8z1t1qvv07Xs7z3QPS/E0PX3vOXXq1KlTVd/7vd/7aaFaXPPh/5yn1o+/bLk18ncbvoNL174B9TWN4+7xcP8e9B7px/rTmGFmbHls75+xqmY9WpoWPQcAzOIJc477xM1/wB82PSO8/GRwa+GIMNZqGhuweGkzqmqqEKquRnXAxIqqCOpCYSSyBTzZ2Y+eVA5GOAy3WAC1nixLslGKlhR5zRWKyHohUlXRMFYua0QsEhSGhpPP4eDeNmT6B/HxS8/EG+cgHGAhAAB8HPS0W1t+C+2PnxRK9hQA1Js0aE00+nXJAuD+mSyAIDMAaMBwDlqexj1BAOndHGEBjAAAZALIvbPjBqDpi6HpcTkC/HOEUt3XooC5BHCUXle5iTsGQGZfYky/oO9zHS9KZfWpFIN0ehp/Rghwe+VPpYwCHltA8LPtPbSo5bFknAhxSR8AoFEnICHi9Msu+h4LQBiAKlyc3n3eJgEAssoCMSDAeIis9NAnirATQ3CsQegRafyzTAgAFFm/BA84FzsUZWRWASFfMJYBoACAQu1JCH3kESBw/AhbEwRIFTPoSHXjvoFHsSu1B45b8Ix+GvNj9QDGgABeaID8TOr0CxaA0AkgG8AEhQH58/TAXmzr2YNtXftRtOX+lnPCyJ7K05YUIoU06gWA5Q1zoUfigWBi0I6GAogUgWOAAwnoaH/d0ekq0QGes6KFg/65onrgUPdo+jGihUsbYmisHetFHMpa+FS7jb60jU8v03Fm49SQLT7Xe3oL+H57EasaQ/jyYh1UlFalM1nE+3a6aOu38M51Jj5wAie2o7jDPwqP3RQxSoBFqtH/gdKV2Ik/7v0YzGgQr157E+qNFeKun+z4LTZ0/RDB+hjevvJXMEnd8pVMcRD3H7wR7YnN4tP62pPw2tX/AUM7xrToBfaMhoaHcfcD96LrCEVxZFE0cyUuV67J6hgFEigBwKNNo/Z7CATl2DOSVXw/P/NTytn2UnBiOm0cBQEofjbeIzpXj1Ndh/3JfveHHvjvWSneq3uQv5UIXoXWaMDSxUvxrre9E7HYMVx/XBfdHa341Y0fLesk4n1JEb/RGH5+Rh0Ahu77AQBuCCvF6/OcaERuEkpj+ceyAMbP7arfayiQ5QW5Hk2QZ67Gy9Gsh32SzTlgCF3pu5LyNAC4QcpkpMfVtiUYoMZivgi89hM/RESpfB/Nxk6h7tI1kvd3x5YfY/2Kl2JR/fJxoFHPcAd27NuKS8995TjSyOYDD6DKaMGaE9Y9awGAY7Gn4DNger6rb/wxeoaGYRo6gqEgmlqaUFMTR6i+QVCygzU1iJsm6gImDvUl0ZHIifEW8DI2iaxbpP2L8JPRVG5Fy4bhOljRXIsVTbUIBg1kLQftA0nsa+9FenAIEaeAuoCFj118Hi4761SRGnA6a4N/6JnQERQe3FFh3CkMzaNySP7QBji3fQrB7u2wq4PQG1wYzQCqPS0AGv+RgAwDIAuAKQET1ALwhAALdLZp0CnyK9gAzDHvMQSUsUQGAPMMspROmOIYqv238KLevFruVgNwsQKaEfam3lnuvSnspwCA0rSBpZd39pIz7xn+JQwACk4iCc3up/oeYJQBzVUYAFl4IhuADjC1ZFRmCBA/FAvkb6cIJ5GA3ZuEW8xDi5jyeIdeaBdO0YVJhECFAQjRPy91IX97zACX6RrZt34AgKEVORkCoAAAO74I5ie2HHcAAOcE6nc80PsYNg5tQ1v2MEzdRdDTA5AsAJUBwGMCMLGEXwiQDAAhBuiBAQQFhB6AiaARElkBDgy148HWJ9GbHkLGY18o212NQLHnIgDgM+olx8AXRs40joQbCASUMmGEhoAG7bu373Cba0eRmLr46GBS8YnJrES+/GWi73jcbL6fq3OHBwcw0N+DVSedgqHBfvR2d2H9Oedg1zPbsPTEU7H58Ydx2lnPQyo5LDZm9Y3NOLzvaZx86pkYTucQCAQxmBqdMJlj+JQTqnHWSWMFq0jt+k6/g8eOFHFBk4nr60m3cNGbY5wIUBdifA2VRYnWje3HjqE8PtsFVEd0fHUx4z1Hwwf6k0W8Z7eLAz0Wrl1j4nOrSB06vlIBHovF+qisUjOstC9zAL/f+WFoEQ2vWvMtNAVOEjU92HoTdvXdibqWlXjDsu/5FnLqBuzAhs6bcST1tJg/I5FaXH7SZ7A4fNoMW/HsOS2TyeIv992DQ+1tYwxn0v+VCF4lAIDfkwXAd5vx/6T/z3QDNVmP+o1gGsd+I9lv9Pvr4edzkZlAXpux95yn55Yq7mcxKL2CciCGYCkKcZuxE9xU+5ue/39634fQUE9xpmNX+jrb8PN//3BFAMA0daHwL/eRMqTBMDTESVNVHhsPlKI4YETE649lOqhzYpHx/cN6iekyFEBdo9zdc+8mwwiOLsvj2PX8zK/E/kxnaFSNeZvE40jnLME6ZaFIILUC+DkBAFk0IcR2xivei9POu+iozQfTubtyAMCjO+7F8sYVWNGydkxVvPehdD/u2/obvO7F7xv33dOHNyKdGsb56y5bEPc2nX6Y6rHHYk+h5r3bN27HTXf/VezfhNp/OIIgf6prYEajKBphDCQywstfsB2YhiE1Asg0YRSvytziicMRkKLDbUVDFdY01aAuFhJCoclsAbt6hrC/ewiJTA4N0QDqyGSnAZDL4vVnrMWrzj0dkVBwRs91oQAA7I98sh/2nV9FaMtP4cZ1IQQobXEDqPbCACgIyL1whJ1gAENZaIwCdOlc0+E6Btx8QYoBkgXAbAD8rdLvaS2AziwZSqnfvy55E4TeCKDJmxaUN1XG7ItCYEFvArTGsSn9pjpQ/cfRM6sAgJHP/VkEfDFyQoeAAIA12hbFBOBvpiokkON2e/H8nnihXEDkD5nCXIuEVUor1ABITHalUS+nQv7OwU0mYaeH4eRsaIEANJFVgAZmGQDAHwKgQAAPAHCMILSiLQEACgEK9oELLeNCYxpBZjUkKIsItH/dCTNaM5OenJdz/JH43alebBveidv67xYaCmFNZgQYif+nloL3CBgWIOP+aehL+r86TqUJ5PsvmQAGgnoIaSuHPYn9eOLwDuzqlfte8URK9ADU3CKZABzpYwEAOYY9gIZ1eAKB/FiEI/D//3vvXndpg5fvsqRrj3cAYOvGR3HG+vORzaQxNNCPuoYm3Hv7r/CWd74X997zF6w//8XI57J44K4/4KVXvga//8UPcN3b34WamjoMJDNCgTeZGBLpRELhCHJOAEubwjhl5XjqSm+iiM91GShkCljfEsbmPhc9GakC3RTiBk/D8+qAV1VZiHFy80oqZ+PfOg2k8ja+sNjGstpRAKY9aeEDOw20D9i4ZIWBr5/kgpSi46n8XwsBGModxu27PwErmMUVJ34Vi0Knisd1x55/Q1dqO5avOBeX1X8Gjmsjke3Bk90/Q1vi0VExD8PEi05+D9aGrjieHvNRayu92vfcfz8oBqgKJz5ljE4UAkBDXAEA/tj6uW6s2iyyrRS/U95xuR6X9xr4jf/ZU7slMs06GV86VaO7tB/8IIa/r/lv9rdKxTg2tl8bkxZvonueqN+5wL7tzW8VOgDHsgz1duGXX/uIFNwpU4RQX9xUvndvTXVREw+MUelWfcfwAMWC8FfH76uo6C/2Z2OVo3lcLGQK9eBK/SeYAhXEBI9lf833tVQ/i/h+H5o+8nnWEs+K+55c3hbUf5ZEWjIAeByzBEQaV+OKd3+2gvbDsb3LchoA+9p2AsEi1iweGyrG9ufyWfx+47fxphd9DIYvlza/a+85iL09T+IlZ7zu2N7EMbzasdpTsD8Hk2l8/U8PYkdXj8xoouuI1dbBNQLozbkYpr6EGRBxv+FwULC5uOfzF8U8sWwbtdEAnrdiEVbUxgVQEDJ07O4dxoa2HvQnMwgHTTQ3ViHkWiIUQIxrqwArl8dli+vw7ssumFF2gIUSAsB+cSis+NiPgLu/Al1LQ6vWoC/RoNXS4GcYgAnECQR4IEAwBBRtaAmeHJVx7yw5xv0X4QqDU4fGvwtMD8g5IC7SAWr0So8o8/tU93m+XkcBArn3GvPIFABAMKAKEGGc3mc+RlvlIV/irxWZBghaUNytq/KcMxICwPP3AzZTH3sGvXrP+ZvWpgD9uwGNRronSsm2BYLye4bS0czQCSL41rYg65RjiuEpTmZApPoT644REcCKcNfTgp8KA4AnEgjgPMuYc7aBHn8PABAgAEO18hQDBNwsr+0g9aEtqG5ZdQxnjbm5FPcJTAvYmurAfb2P4lCuDQl7CGGdNH4Z+6+MfZUaUBj9ShvAAwEEMOAJAyoAgOkBTY2sEyBjZ7Gp6xlsObIbXckBWI4t5pUx4QDKvier1AsHEFCBov4Lr78CeyQAILMHyNAAAXk9mwGAO279JV7+ytcJFkD7oQNYtWYdfvLdr+MzX/5P/PgH38PVr3sbeo50YOumv+HKV1+He/98C17z+jeLzS4RWQIAD9/7Z7Qd3IvG5sU4/6WvrggA5DIWvjFoYlcfhMGezsuOp3dHPYOqiIbLlhv4QFNRbCq5MDBH8Rd6DLT1F/CepRoubuDncrAeTFj48A4DXUM2Lj/RxBdWOc8BAHPzHs9JLUJp3k4hbyeQt1KwnCyS+R5s7LoZRT2D05tei1pzqTD2tx75FdKFPlRXL0GtfgKGsh1IFTtkLJk3RiJVNTh36ZtxevwaFP+PhExM9iC4AaII4K49e0ZSyinkM5uVC1e5wmP4fHgMPf9kAMze0B5/JdUWevw5byhDZCIjnMdwo0ivN73mfo/6ZP0x0f0qYEQh/JXBB9Yi5yfVXnUf/t9KrFCFL4zd1I73+M8UeFD1XviiF+Pllx1bzYvEQA9+/pUPjabbKelgabhLwFaINHl9RtV/OlVEzJ1X2E+xCD8fb8gLwIf7W4pclQGGJmMBiDFjaCKUYLb9PNMxthDOo0q342hIjVD6ZavUOE4ItiINfaBQsJHzdAKEHoBHGXChi3X3tf/ygwWRDrAcANA70I2u5F6ctfLCcd3OcfbLx76Fa8++HrFobAwzKpVJ4t7d/4trz37fUZnvFsIYOFYAAO+Vff2Thzbh95ufkqFnNF5sA8mcDTskNQH0SAwiVxpHnsgPPhqHGwgYiIRCCBo6Tm6pwznLGlEVDKDoOEjmitjaNYD9fUn6tNFUE0EkJmOvhfAcN/w8LpFCx6EuJAaG8NXLz8ErLzh72nPAQgIA2E/Z1ieg3fZpmL3bgSoNerMrdQCYDjBuSOOfLCuGAtCYJQUqkYOWoIVFo1yXAADXMapk2/SKmwII4MqmMXUgwwCcMMV3AJvuZ3q1mSLEU/p3CSa0MKejDyTwMQDExBKAqy2GRiBAPOAZvAGe9ohr56EZ+2UlKpRXIMLlnHp7gSID872gbyUEKCxJupgJgvQARhbQw7KP2DYv5HaklYYlQQAWkRXRgm3lgUQ/bGpQuDYCUQ062WUcb1nmlPcAAGoQuJYQnjP4mS8EgDQrEcUgACoFAGhwmLWAbCsFABgONAI0OQduXoNb0GBkCxi4/hHUrzhzBp05v6eI2HtoGMonsGtoPx4d3oQ9mX0ICi++9+NLDSgNfc/z7wMBFDNAgQBkAASY6UHUYSJsRLB/+BC29+3Bps49SObSEBksvMK5SAGNYu3zhQPI9IBkLJUZVwoAUNkDns0AQCadwvDQABYvPQGJ4SG4jo2m+hoM9PchXN2AYqGAYpGpMFy0tx1AbX0j4uEAlp2wUoQA6LqB3u5OpJNJBEJBROuWlgUA2P9/7bPx1b06ehI24iENK5tMLIm4OM200GHpeGJQR9egzEd8xhIDH1lsYW2tKRaV3/W4uO2Ig6sW6XhTk/SosRwZLuD6XSZ6Ei7et07DdUtGv5vf12DqVz+Wi/XUWzXzI/m8uhI7cHDor+jL7UTWGhKINidSsTl1bdgulWT50su0LZw0KCLjD9iRYK/0SOkBDfVNq3FB/fVYEl4HXTNQsOc/Vm/mvTS3Zz72+BN4asczI551tdmfKBOAMmSZCYAAABkAc204qWvQ8J9IkNDfGzyH7VHG/2zbpPpCaQ2QAcB/C0+UR8kvZ9xXMvj9xlRp29S1OD/5wZTZ3oPqnyWLF+O9/3D93A6eSWpLDfXjZ1/+gETWfWI7owsthA4AjXcVvy/eWZ1hAOONeUN3QXBA7BVLPIGcH6rj5an+rDMcMIQGTLn+VH0vNQlGRQmPaWctgIsJlk2Ron5jGyPHM0AAQM2rhaKDXF4yY7J56fmX/aghlXPxqo/chFj1/KdYLbdG5go5bN37CF5w2nhAjPdw+5b/wXnLrsTipmVjxotlW7j1yf+Ha8/+AALmzGPGF8CjrtiEY7mnYF//bcd+fP7WezGcyiCVLcByNBixKmjMCqDWFRpl3MBzzhWp2wxhu9VVRbG2pR5nLKnHkuooIqaBnGVjR88QnukeRn8qh5aqCFY1xJEAHQqOAAuCuo50vohD3YPo6U+gmM1Cy6YRz6fx+w+/ES0NXnz7FB/UQgIA2Kf51CDc2z8N86lbgBhANr6+mKkAdYCAK43/mMcCoBggMy/ki9B6uS+KSwO4SLasDwAQGgGGx6ak4MoywIhL497vDR0xXGkgMQSgWgIEXto10aUEDeQsDqAGcBmj4Bm85QQAhfEtjWgRsiDk3j2BPv6bn9GAMwkA8FgvHFjk3vMZamJjyMseAAoZ4S2X7RfokhT0E6KADEHrAWymAvTivn1soJFhQQCA4n9CfDgFN0FRyiHh/TdMA3rQgMGsNiJLgAUnp8MpeAAAKxEp71zoBCP8AIBniwpV+oIjQABmAaBGGXEDAQAYLjS9FADQYWTz6H3Hn9F0younOHoX1mHcz9su39U87ut9DI8PPIn+Qp/QAyATQCr9SyYA/y3SAHpZAYQOECP1PWFAAgGSATA2PSDDAej1P5Lpw0Ptm7B/oAv96aSoywvQGBmdHHO0YYUjaaJwAF838jjBBLhvS0d57uMkcfyzidNnO45WeIGqd//BVjQvkinY/CUa0GCYJsrpGkzWLn6/bmUVIpFRJIYvxb7hIr7RFsDmDguLanWc2gx0DOSxuD6Ev6uzcUpMR2fexe29Gn7TJllKL15l4svLigiGTWztL+KbnRpaqgP4XIuFKm8DeWevg39/xhVpjT5yuo5XNz+XBnA+pgJu3BOFIzg0tAG7+v+MVP6IEKER+3v19vjBNoHflEDF4k+pmCpSfxgxREK1qKleipVVL8QK8wUwdXoKZAjIcwDA6JN+fMMGbH/66THUemXAkuKvjCP/2PADADSGFQNgrsbPVECISteKRCJz4p1TbWDYgUq/J9PxSetIGZL+/hGLhC89n9zTTK4bII8Z6/WfK8Nf9RP1ED77qU/P1SOaUj3pxBB+esM/wlE0nJKzlLFPFoC/nzgnVEVpYI2n9Ms0gewvGvNjKzRNKSLofz6jR7iojsjQglKxwJFjXBcxhhJ4+8CZuaSm1DUL8CDPeE9bcDwPhmok+4we/kTOEhsq/l0s0vCXa7VIGyhoqrKOZMbCy9/9BTQvlxot81nKzfkEkh/Ychteuv6145rGe9u6/3FEQmGcsvyccd/fufGXuOj0VyIajs856Dmf/aSufSzXSPZ1W1cvrr7xJ8jni2K5J1hohJgSMAzNDEAnCMBc7apQuC4UwfLmOrxo9VKsrq9CLGiKzXv7cAaPHupBTzoPhlqf0lKLZXVR8ZzSRVuoigcMHa29SezqHsRQOifSBbqFArR0ArmBXvzPO67CxWedPK1nu5AAAHaTAPIe/W/o934LmpaEVq8JNr5WZcpMAPwhACBSAnosMYHfxAAAIABJREFUANuRAAAzApDfTq88jV5HxpcLkUArIFICirnaWAIw3Z945X0T8UiMPz+n+iC1AMRKOPoMuekemVzCgEZRQSr5+4BiYfB7BylqvjDOvR9h2HvWII13uwjo+8Zox4ybv71wAWitQDEpK/eHHfB6BAUEMDAA2MO8cQkIqL4YAwTQ45+Gk8vASqXgFh1o4axI8ReIBKWmmMm8fmSc0NuvwckV4CoApBIA4HWVS+Of8yoZAQQAhLvLEJ9pfESwRxgAItNAgQBAAd3X3YKWMy5bCNPJrNqwe/iA0APYOLwNGTsJXXMQ0PWRMAA6CoQwoC81oGIE8P0X2QAEIUTpBPBvpgeUWQFEuEGyA9t792NnXyuSuYwAHzzuy9i2i6HJFICjYQAy58B42oo4ht88WwGATZs24uTTzhbif6YZEFQ/et2IPMarqtE/mEA0XiVeRo5lHpPLZqA7eTQ0NmM4lUM6nUQ4HEUwFEImnUQsXj0OACgWHXy5y8Rduwoizv+Gkx0sCbq4JRvEM0M2aqI63lLj4NwaHYm8gxs7DNx/yEJNRMdn19o4v95EIlXEJ7tNFB3g84tsLK0JCETnvw4Dv9htIxbW8a+nAi9rPL7i/znAjuViPas3udLJLvB03+3Y1XsHEvlOsUiIl8zUoEdN6GENRiiIoFONkBFHQA9jON+Ogp1GKFSDRYHTRHhAZ3KbUAZZW/syLDHPQjRYi4hRi6jbAMOXEeC476+j8BBKAQC/QUsPf7lyLAAA4VmcIAzB3y7VZqrcK0Nytga0NHIk+8Bv2JPVRBbAbOsf2f94nnGmw1J1zqbucoAN6ztl7cl4y5uvOwojqEKVjKfOpvGTz79HqMWXYwCIbaHw3Mu4Uz+oEg6OzRAgj3URNCnmOt6Tr+67Uiw/vyfNn3oAFcM3PE6RzDig9ocz4aUeu26eqyup/kukrHH0RvEu2A4y+dFYf2YJYLYAFgr/Zbx/8+90zsUpF70B51zyyjl7T2Z6n+UBAAd/3vAzXH3+28dVy3tldpQ9vU/g/DWXj/t+w64HsHrZKWiIL55pkxb0ecd6jcxks3jdt36GPR09I+ASY52NcBSgt58CW4YJIxaHo2mI1lTjtFXLcP7KZlQHgqgKmkIg8Kn+JLa294Gi0UuqIzi5pQaRoCGAK3oASQFOZArY3NGL1t5hwRTL5fJCe8VOJaFnUsgM9OCLb3wF3nzR+mmN24UGAHCApVo3IXDLJ2AM7gJqXWgtOnQKaFMHgFlP6AgToQBB0rCEF1sCAPT60/hm2sSw8GKDtGd+5gcAzFoZ40+vaDktHuFt945hikG/oc34LlVoyQaITpQI1PoBAH/6tUpvjwIACFiU89bLBUR6+qkVYPf62uAZcvyeIQ9cr5wk4Awqd/soS0CADTbsTBJWNg2bWhJ0CrAbwgYCMRdGMASdvibqA2jcP3BOpdvehZOz4NBLyVIOABALIYWBXLh8FmyLxwCQayQV/7WJAYBrvouWC96yoOeZqTQuV8ijLd2Bv/Q9gkO5w0haw1IPwIv7l0Y+jXsvK4DHBBC4i2f0C8aA0AMYCwJQ7NSAnF92DOzH5p4d2NvXiWQ+I9gkI3BViRixYAGo0H+Rc0DQR8rejrZhV09FBkDUU6TP5MencJvoO15pNt/PxbkEAE494xzc8subsXrNOpy45mREonFs3/QoLrzkMvzipzcLwa43vPVdSAwPiu/a2w7iR9+9EavXnCw0AbjQ/vF3P8er3/A2DAz0Ye0pp2NZS3gMA6A/a+Pj+03s7LSwfkUAN60sIhAykEkX8e3hIJ4asLCoysCHGmwsjxvoTFr4cquBjZ02Tl9i4lsri6iKGPhOr44tgzb+rtnFRQ2GyDX62QM67mm1sbrFxNdXW1hR7UOZpzI6F8Axx3qxnstbLtgZ/O3wd3Fg4BE5UfJFDoURa65Dc+RULDHOQiPWIKI3IGgKiVVx+Qdav4GDA39F/QmrcW3Dt7B38H78tfUmGLUBvGLlF9GiS2HAcuV47q+57HtVF9/Bvz32GJ7euVN4DUQPe8rKYmNUwdA9mgCAqpted84hkxnDyqPrD0OY7JzJ+pJ18t5p/Jf2ARkAkgUwe8NQGV2zNf5VParvhMeWmxQ+U8cR2RCue9N1OPOMMya79bn7njG9hTx+/Nm/FwaiDGocX9jWqBfb7wcAuGDTmJebnlF9AHY753QWFc7lH88iW0C4MtU/FpbewsoaDgQKINqkymzH09x16tGriTGQZOrSkC8XnpIr2sjTw6UYAD4AgCzaVHbUq5cpuIg2rcU1//DpeU+tW27O55i7a+vP8JJT3yDYS6WF7/wD22/DZeeMZwgc6t4D27Jx4tJ1R+9hzGPNx3qN5LP4j9vux7fvfkx454WWBMeYAAFi0A1DRAZHG+rR3FyPZScsxbqmatTzublA53Aa+xJ5DOYt1BouVtbF0BgPS8Y4NFQFTCRyRezqSaB1IIlUvgAKBmZzeRS4xmUycFIJuPks8slhfOjKC/FPV188rSewEAGAfCYJ/O6DMPbcJdPTNegwFtF4UCwATwxQZQPIW9AG80CRHmY59zlFz/OtBaEztR9/bFNM5ZoeAowT5GfjigcKmGFAX+KxCTxDSVDtSxmcdR4LYBpr6gjTwNMVoHI/GQATAQByNZHGP0GAkQmeWQRUuAPj+ql3QFp+D+FNTxOA/yzCSSaRTyXh5LJwqSXB7EdBA6F4FFqEtH+P8Wd6AoHUCPAYAFIg0IKds+RyKAAAGvs2dFATwGsQPf6M7afXksf5AACqMDhFfUIAYOAF16P+2q9PawwvtINlaK+LZCGNg8OH8fDQBmxNP40QTAQ95X++42NBAKUHIEGBURDAyw4gmAKSJUwGAEVeTZgoOEX0ZAbxcMcm7B1oR19KhgMItpu30xN7KhXGyCHnEwb0pwf09+OzFgA40tOHqupqDA0OIhQOIxTihKsjnx4S4n6JdBa1dQ3oOdKJhqYW8R03g3Y+IxZcWzNhFYtCQ6Bl8TLxXTgcGQcADOVsfPlIEJ1DNl66RMM7m0Y3J91JC98ZNNCWdHBJg4Y31bkixvPnnQ6+t0tm5vjAaTpe1wT8rt/FbZ02TmoI4pONFp5JA5/fraEv5eLta3X8w1IXxnGWApAD7Vgv1nM1SRTtHB49/B0cHHyE0xn0uIFl9efipKqXoMU8FRG9cgzek12/xtauXyC0LIbX1/8QW478Cs/03IrAkhCubfw2qk0vnqxMY4/X/pqrfi+th0b//Q8+iH0HDoykVOJnyvNdiSp9LAAAsg8mMryU0csQBBq4qq2zNdbUvZUDQNR3nK8UK2A2z4Z1zNT49xv9QlDQM/j5W7WTfcH+ef55z8M1V19T1tiZTfsnO5cZXm7+zN+hQK9KGQ0Anq8888rgVs9Piv6NV++fCgsgFuXiLlvnHw+iXxh1yvACr/GVtBhCQQ0hMg080bsKCScm64Lj4ns1ltIZgkaloXAy1VHKlwJQMAJ8IQAqFaACBygCSCDhbZ//CcxAOQPh2HVLpTn//p2/wLqGS7CoiSJk4w2Pezf/ToQIlI6f4cwAth94HBedcdWxu4ljeKX5WCNbO7tx2Vd/DF2I88oQE1F0HYF4NZqb6rB45TLE6uqwqDqOxbEQhlMFPHVkCEO5AoKGiXXN1VhZF4eju4ImHDMMoQmws2cYmzv6BQggxq1VQCqTl/pU2QysxLCI2aZFZqUSuPrcU/G1t70SwUBlplDp41iIAADvNfvo9xC8+5twjQy0Ohf6Ig1aFen/XhiACAHwWAAiE0ARoNFPCrNFZX0Zc66LdJ8BOGYUuh5hpnVPbG8FoEdkHD2tsZGiA6Gw3IST3s+MACOvWMm7Jp41gQIyaiKjegJTnXCVh3YqAIAKAbD7PACAzAaKHNL4poiJ52Ina5RjkakFaZjnisgle2Enc8L7zzWWrAgtZArD3wgFoJsaNQ0lE4C6AHRqGfT689/UViAgQGu+KOx+hyn9PADALZLYn4crhOU0aHkLrhD/mxkAkDj1GlS/7afHcNY4epeiYHcqn8amwadEKEB7vgMurBI9AI8JoOj+zMw4LiWgChVQGQIkCMDsABQGLNoW9g234em+fXimtxWpfBa2lx1gxDHmE8Qd0QMQqv/lncfP2hCAmcb4T6ZtUKoBwElsX8rBEUfH84I2wpywfOXAsIX/12cgWXDwhmYNL6/T0Jq08fE9Bg4P2Lj85CC+sNxCW8LCFzoZG67j35ot/GI4iD/ssxAP6fjoOuDKpuOP/n+8AgB8po8e/i729N0tJslgbRTPX/ourA5cAkObfLN4KLEB9+3/Eoz6AK5e9C1sPPxjdAw/ifBJMbw+djMCgi1QvszH5uboTY2zrzmfy+PeBx7AocNtojK5sZ9cdM8PAMy1CCDrpvFNBkAl40zuDXVh+PP6giY61Q3DBN2mNp5kHrAfSg3I0T6aXRiAug492NMFLkY2x0xLaNsCSFWZBEpBCfbNmWeciauuuBINDSUUy9kPn0lrYHt++fWPYLDvCLQKAAArYfsZBlAa808jnsr/StRz9IIumBKw3PMRY0NzQRr/+PNkDdwcRD2tgErPmJ+HgjoIBMzF2Jq0s+bpADWeuIdPpimkO3YtVN+rDADqHRBx/54GAD/zpwIkAJDNFvCqj34btY2MA56/UokBsPXQwwgUqnDamnPKPt9H996KU+ovRH19wxgGSr6Yx5+2fA+vff4/PSvHxbFeI9Wc9bEf3YY/bt4xIsJFMzEWC2PpimWobmxAsLoagVgc9YaJtv4kjiRyCJi6EPk7Z2k9akhlpylJEVhdx2CugMcP9aIjmZUiXswqZBWRSmflnJlOwU4OewJ13rxgZXFSYx2+/e7XYHFDTWWtkJLhvBABADZxuO0pRH7+D9DSrdBqHOiLNWh1NPhJo/KFAcSCQmxOSxZFvDmcoKT885/0NtsuNKaYowigFoIboMGuQ4usBMyGsakAVd9QSJDq+QbDAOiUYdB6pX02adUNgNYoAYDprOWlAMBUphoCANlWCUoLgUIl/sfsBp7uQTqDXHIHrOEhwQ7g+BHHMwY9FEQgEIUejUEP0sCX7CfXlMCVFigFALiXYJiABwYwm2KG6fwkA4BYg25SZI6ifgRheL3yAIAAKayJQwCSp1yFqnf8Yio9seCPUZkB2pNdeHpoD+4f/hsS1jACI+J+HgvA8DICMCzAUHR/yQggS4DefBUOIMEBxQSgpsBoOMCuwYPY0P2UDAfIZTzdBS8CxEsVqNZEGQ5AJQCRAmJcXz4HAJR0yXQBgMlGp2O7+Fmfi7t7HKysNvDpJhtmQMf3O4D/3e1gVaOJb68poDZs4AtHDBwYtPDWmiJ+NhDG3l4bZy4L4EsrLSwiInoclmO9WM9FF3Uln8F9B76EgpNGsLoKF5zwHpwYuNiLpZn8CqncIH676++AoI6L1vwTtuz9ORL5I2hevQ6vrJ6Y9nQ89tfkPTLzIxKJBO578EEc6e4Wxj+przR+R4zMClXze5UGkAaDot/P1lDyAwulnjfVlFLDXyy409kwTNBdvCf2AQGISvXKNjqgQOJMgIe5MP5VeAQ3JRMxEc5bfy6uvfpaxOKj6cxmPlpmduYdP7oRrTs2VwwBEBsnqvSHjHEK/PycAIDI/OcDefi5oPqH5IayHFAUDmkIUiFIpOwZ23aez/jgoMf6Kjd+1HPiNQJeZoCJ+npmvTP/Z6n7ZDy/X5tLtUy+6y6SuVFAjp8VCo5IAygfAMEDboKl9zYvvnPwknd8GstOqhySdSzuvhIA0NHbil1dG3DZWW8c1wzew872zUgOJ/D80y4dxwL409Yf4wUrrkRjXfOczT3Hoi+mco35WiM3723DB350GwaSaUQjQVTHw6iujiNSU4tgdQ2scBzDmSLSmbywUWvjEaxsqsaJ9XFEAyaqAgFUh4JI5gvY3jOE3d1MH2wLw61oWcjmCyLm38rn4ORycNJJOFYRmhcvLkIONCAEB++96Cy87eL1CAWDU3q+CxUAYCYu96fXQT/4MBDVgGYDRpMrMwFw7qT2Cn8oBEjtJTIA6Hlmmj+GASgAgN8VbKCgA3nS4zVYhRxgVMOMrAGqa4GQZzzLCV1S8VnI5owSKIhUHn6lLICpDNTSY+jFx+7y8f/07pOur2j+bj9gtQOm53ASsf9FIJuDnUwjR2HIYg5Ofj/g5qGFa8T6Y4RDCAWYnUKGpsjCTAAEBtwJAQBmSdN0qQNARoCT0eHkPSFCQRsIQrMy0AoFQfsXDAAv/l8IAbJbi178OQGDoPxepQH0iwCmT3ghYu+9cya9uCDPIQhQsIvoyfXjr72bsCO1Gx2FTkT1oGD7SNV/RmNI6j/FPoXR70sTqEAAlRpQCgeOggDMKsb/cnYePZkBPNi+CfsGOjCYSY9mB/AJOqtwACH4R9V/kX9gLMD1HABQMpymBACEHZD6P2BrWB4CAmITV7n0pi3c1KujM+PirS0aLq3T8FCvhc/t0GHbLj58ho7Xt+i4p9fCT1qLiMUj2N5uobHKwMdWO7i4nqllphF7tIBekflarGfaBUzpd/u+T6A/vQ9mOIgXrvoAVocuKp9Ts8JFGKv6m2feg0yxD2tPvAKH2/6GrDuM09ZejfPD756wacdbf820n6d6XmdXFx58+BEMkwZJj7JlCeN3MoPaDwDwWAqAkmo+2XmTtUsaFtL7Pibu2zPy6PHnj7/M9pqqLv898bOJYsT5PcMACBhM9fp+UGW6nv9RL60j4lb5nMq1UQES8VgcF190MS656GLo/jRIkz2AOf6em+/ND96JDXf8tGIIgLokjfRyMf/S0JcsD/+z4r/JAihlDYiNksc2qGbO64rP0kU8xHSOnmJvGRBJ1aPSA0qUf/KsDnPcjUetOnV/XCfTWanRMKafZWfCH/+v+jefd5D3NqbslQTzU3sAgEgRWHBw/qveh7Xr5zcdVSUAIJPN4O4dP8I157xPxIL6HTjsl0RqGH/Z8X287nmfGOMJ5nc7Wrcip/Xj3JXHv9J26eCajzWSfZorFPCNPzyAh/ccRJB56eEiGKtCIBrFYNHAQCoHywwhFApgSXM9GuviiAUNrKqOoikURjxgYF8ygy1dCWTyBRTyZGkxrWUR6WxOGP92LiviuDleHeX5ZTYROfAlyOg6iMLBOSc040MvPh3rViyZYA6RvbdQAQC2LfnofyP6p6/CjhSh1zoyDIDzIkMBqHPCEIBoQIgoawlS3BkPLxTsRlgAQnSOAIAQAuQPUwJqcPJ8z1vgujqMYBB6IIxAVRyIhAT9n2kbpRjDCiBQK/tY5Hz1iwD69t5uE6CTqTYNFoBK7ccQAOyRLAPhrafR74EQpOzLPKVwGZZQ6AWyB0XKMAJB+UwadqEAR+07dAM6j9P7hXq/Fg4hxvvyCUqPeW88AEDMjfTklzIAaPiTASDSKfD2CoINYA2zKxhyYcPNJ6FRW4hzqmh+CQPAksa/0ABwDWi8jlU+C0CuYR3CH3/8qK0b81Vx1s4J1f4NQ1vxZOIpFJ28YPuR8UMTTsT9EwQQySHGgwAiQ4DHBGCGAIIAIouk0ATwmAAMT3dsPDOwD9t69uKp7gOCaSnB/9FlQsk1iM9VZgCXGQaoGyCf1XMAQMlImQoAYGtFfDsRQMewhefVaHhzjSOE/yoVvii39bu4pcvByhoDn2620VMEPrjTQOegjctPC+GGpRZaBwr4fiqMxw5YyFsuLjwxiC8uKyLipQWcr0E9m+vOx2I9m/buH3gIDx36pmAxrVx5AS6p/RgMTVL3plPu2f8VtA09joblK5E4cgR2oIBLV3wSKyLnT8geO976azp9Mt1jOXHt2r0bjz7++IjS/QgAIBbgyjUqsEB5wWmUEwSYqjFcrmbl/fenHuRn9PgTXPADDLO5TqVri9RJhalR+xVYQBBA7h0nBhDV4sFOpcGpjp/KeaxfpB8UoRmWYB+UuybrioTDWLv2ZFx84UVYuXLldIfEnB/P++44uA9//O5nJgUACBbEYlLhd7Rf5DIbjxBcKjVOXUnlD5dnAfA8bg6oB6AGs/8xibGlaaiOytSAEwE+bEVkhFHg7eHmiHUy550+jQoVAJDO2iI1d1kmBBXFs0XhjPKXTNYGMwGosZhIj8ZvUyyQ4MBJ51+DC64c72GfRhNnfWilOZ92w582/hgvP/tNQrdIqjmPFr5zv93wn7jqjHcjFq0a0ze5fB6P7LoFLzvrGGbVmHVPTK2C+VojORaf2HUAX/3LX0WaNG66c1oQg4kccnoARjiMuqoYli2pR6ymRqRaW1kVxaJIGOmChSePDKE/73haVGkBkhJUYJo/i+lsqdbuAbZi3NPYp3HKTANMLegZpdy+14ZNLG2qQqSYx5vWLsFLzjxZzBWV5oiFDAAMde5G/AdvgFPoga7CAKqJtgYApgUUGgAGEDShZfKgJxn2WADAKWjQGbNOI5QAQUGyAOTLvxJFK4hiJglbMecMQ6RypKizHggC5lJo0RaZzpFed87lBPKFips3P7M6PSZFA6kJMFlRKQMF04A6Jb1AgSmkaUBL459ed05sIu0eDfxsVrQxnxqC5uyWtH5VxPOVQAYCsu1mMAUjkJOigBIl8nQC5L8ZuS9k4ij4p3teehrm1ADg3zp/84dzI38YBkCLswCEbCBtwM44cPNpaHZBhsmJEAyPAeDTAOAVRSpANoG0c16D6QDJwmIGFl8awHz9yQh9YsNkPXhcfS/Ve2TZPPg0Hup9Aq3ZNhTdHCKM4y/JBEBjn0wAkQbQxwRQIIDIHjACAIwyAQKCVRBAwSlge+9e3N+2ET2pYeSKBQEeqHaodLhslQIBCASIEDpXE/oZzwEAJUNsKgBAwi3ixh4DT7fnEQvpeNNKA6+uJ72jMhPgYMLCjd06CFJ+comDJWENnzlk4oF9RVyyOoAvLytgy4CNrx4OonPYwQmNBj6x0sb5DXJjebyW+VqsZ9JftlPAPQe+go7EZgRrorhy5dfQYKyaSVXYduR32NT5vzDrw7CH8ghWRfDqFd9FzKyfsL7jqb9m1DHTOIle9o2bN2PbU0+Js5QBPpH6v6re76nnZ0qIjzHnMy2sU9HvlWHCyZSiodONk59OG0rvWyztUzDoeR77kKyWiSjkqj6/4V+Olu5vs58tIA1/mY1gora1NDfjogsvwumnnY7q6urpdMFRPTaXy+Lmz7xLbsYmKLxnxvSWU/Bn3zFd61jvtIyTlEKBsuKyoQBhXaQOrNTnQi+AFNgJvPvqeTAUIBqmtsCo4XtUO+8oV877oKFOb36l/uPniYy3cfXaw00QBQMdioR54IkfAKD3v2hrqFp0Mq69/tNH+S4mrn6iOf+hp/6I9asvQlV0vOgs73HbvifQVNeEpQ2rx13kvi234ZIzrxYaJM+mMl9rJMdRV+8APvCLP6N/OImhZBaZXFGkA6yurUZdQw0a6mtgRiIw41Woj0YQ13S0D2VwJJkVdpNmGCjSwCsUpco/DT6CtPT2eyngNKZbNQPC0DM8DRlu5vPFovACtjRWo7m+SgRmF4aHMHy4Ax+/5BxcdObJxyUAwPXD+t83wdj9MFBrQGvSYDRRYIGGP0VWAvKHjjDLhZYqytR+ZAHQ208dOuoAEDyhQVqQ3n9YBAFcOHo9dAr4eQKrDDuwshnhTSdYLcPUYjCCy6EHYqLPBZ2eYAB/AoZ4bgKAMXS42mJoRp38rtQL4Q8toIHvrYni2ab3Ae4QKDwrr+2KEA9m7CAgIOdsqemuaQPQ3TbAiIq26DrbYAqQKRAOS6+8EYCrD0GzBjxNAlqSATHn6QbrUe893cq2/CmnA0DjnyAAdQJ4TICWqRcKYBdhdSbgUGgRFnRmC/ADAOVCAGgH2S50sgxIeii40HL2GADAqlkO81+ffjZNSyOGN4HawfwwDqbacXffw+jIdcB2CwhS0X/E0Jc6PySP892eHATwMQFYj2aKn0QhhcPJLjzcvhUHh7oEs0iEDSijf0SvQgrljmiXMhyAIpH3bemomAZwImN4MkN5Nt/P17kcjZNdmyKAoaCNBwZs/LDdReeQhaYqExctD+Cd1ZbwBJUrjuXgZ90u7hlw8fLFJq6rdfCddg0/3WWjpQp41XLgljYdvSkHJzQYOL0F+FBtEY3V0/c+L6S3ar4W65n0QaY4gFt3fhh5ZxinrLwCL6x970yqEee0J57EPQdugBbT4aQt1DWswNXLb4SJygKAPO946q8Zd84UT2T8PzMAdHV3y4XLm738MfCVquKx9NTTS6YMBxrqs9kMl4IKNOaoLUDjfzKDfIq3PO4wdc+8l0opD8vVrc6j8U/j3G8Q+o13tnus4T81cEE9DwHGWPT6j/dQ+z8768yzcMXlr0BjY+OsnsFM+3Gy83702Xcjl0lPqAPgDULEuTGFZH6ownutYvoqT8zHfz3h5fdS9pUDAHhsPKqPew7+upk9JhyYOO2feq6MMyTroFzowWT9sFC+Hx2/QCozMYBVjv5POCVJz5XY9MixWQoAFCwXRqQZ1/3rf8zrbU805z/TuhkNVS1Y1LCsbBsTuX48s38LLjhtPNV/e/vDqNNWYdmSZUdtfpqPjpuvNZLjKJPN4ZVf+yHa+4fFhjocDqC+pgq1jXUIBIMIVlUh3NAIWw8gly5gKJ1jDiFJ6Xdt5AoyhE0Y/vRGE3SkYUrvLo3+UAhmIIhgKAjTYOywPjJ3r2qsxorGKri6jn6mCnSBQ/tacWjXXpzTVIOffeQtFUUBFzIDgGNo6LGbUXPLv6JYbUKvtaC36NCqaPz7UgIyDIDsKxEGwPh/UtPp7dfhCoPflQAAwwDIAmC2AKar06PQ9JUyXl3N2Z5uiG1LY9xh6jtrCVw3JAEBsW9QDIKxzAoeo5uLJBtgAhriaD1cVhxo7l64tKR94L1g9QjmmC7ZHlw/yPggAGAMwAgERZpS02MlCBBC3AMPNOG6SWgiz1hZAAAgAElEQVROt8cOoaFfKlItTEGZ1lAo/pfoAMCBqxchtK2D5KizXlafBYp5IDsAOxuAk3ZEFgAp8OcxAAQQwLSBHiuAc21BcNvlJQkAMGVrGQbAsxEAEHsiQa7XhDo/jfMnBrZiW3IH9mdaEdRo8Mu4/pFwAPG3pP0Lz7/3twIF+LkSBFShASpFIFkAvFZeMAH2YEd/K/YOHEZuJDV0SWILiQGI+UQXc5KGZ20awEzei2UpWaGizCkKYKbfL2sJIxJhSisXTww6+GkPsONIQQg+nX1CGP/WUEB1jHGbpUrFwN0DDn7S4WBlXMPnF7u4fVDDjU87WF7lIuGY6E04qI/pOLXJQdLW8IGlwPq64xu9n6/FeiYbk719D+GRw9+EGYzg8jVfQEvwlJlUI87pzx7EnXv+DcVQBm7BwYnLL8bFdR8ZJ8JReoHjqb9m3DlTPLGt/TDu/MvdI55lnkYjWHmbJzK6lQCguhSPnS0AoCj4Kr49EokcdeOfk3U2m52WR3fUeHLgONI4lyr8ox0/G8NfPQeRo7rE618KLjB2+cIXvRhXXHGFCMFYqEVlAhDUzAkK708q74+l9fNzxvbR+85SqgcgUvZ5WjHjx62IyBOhAHJvWF4UMBo0BANhMrBJCkG7gqnADYXHyZz0vIXybNQY4n3Q+K+0yVbHUXjN3+fqc7/oH79PZhgnKe8ym7eZ2hq2Fsffff7783rrE835R4bacLijFeedduG4EAAhPFXM467Nv8S1L3jnmHtgH/QNd+OhnbfiNedfP6IjMa83OkcXn881kvPo+//nFjywYx+a6qpQUyWF40gnD1VVw6ypw1ABODKQEuAwN++2w9R+Foo02mn0F/OjVH9xMj27EYTCIaEtEDBlmBGFLS3bQTwSxPrljVhUG5Vx1wB29SewdW8nBjs7YQ/1I6o5uO8z70Zd9dhQENXlCx0ASPS0Ivrty+AUk9DqdeiLXOhVmgQAKICtGAB0sGWL0IQeiKcFUPSnAyS1nkx2TwfA0uE4JnTzpBEGld+wHxmSFNd1muBqdQIMoOderJv8LQABz3uulPa1GFyNoQCmOJYMgRFvP68kjHmfJozjQNf2Q9MJRnprh5cdiGJ9PF6I9hGQNwPQtV7A7hnVIvCxAyCOo+vYBIo5wKSDxAMsygIAItZMhgHQRCX1n3oK9PILRToa/16YAMP3HMb7J6AVMoBeFKBCsa8InffpMsyiDADAYcmwAIoAijWHa1BlAKBQdyKC/7xljmaEhVWNpODz/bUxlE3ib4ObcffAI7DtAnTNGREFlAa/JwjoMQH4OIT+kqcFMJVwgKAeRMHJY8/QITzUsRntQ/1I5rKiDo5hBYCr0Sg+k7uM5wCA0qEzGUCgAACex3dy12ABN3YZONhTEGDYkroAzlgSxLtDOTTWMG3U6CSwO2Hh6x0agoaGLy6yMJB3cVO3jt6ciQO9NmqjGq49yUCDbuGeAQ3nNBh4f70NM3j8ggDzuVhPd1r4456Poy+9BzX1y3DV8q8hrM+cppwu9OFPe/4FWWNAvGznn/hunBqaPC/z8dRf0+3f6RzPSYre/91794rTuPGi4a+M71Ijy183zy1lCdDzr1LyTacd6lhVJ2Pw2Za50BSYqB3KaKe3yM9imOwcOS/R4JeGf2m/lOu3yQxKfx+wTqHwn8+P8/qPGG6cCKmaHwzhkksvxSWXXAKCJQu5/PG/v4jDe5+eSFbC13xXpAT0MxzUQhuPBsSiXtrPkiEwsSAgPfejTIHxvcU6YiFJI/RnHKjUrzx+VBxwfJsW4vPwG/+k8EtopHwRY9Fxkfap/6u5gr+TaSmAKZ+NBABUSQlNAYYXGHjP1+Y3H3VlDQAXicwgHtz+e1zzgndVDOO546n/wfnLXoOGusYxx3De+MXjX8a1Z30I8Wj1cQMATTYu53ON5FjasqcVn/7D/dLR6Xnv9VAUeSOMAQpPagFp0NEIpGFpFeFSkNWyBN1Xvbsu49CDYYSiEYRCQQRN5TiScbzRgIEV9XGsaq4WImIs+aKNHZ39eKq1C+mhYTjpBFyKruazeO+l5+H6V7wIMQrclZSFDgDQE5/++bsQe/IPsBti0Fsc6HUQDEqhA0B2FcFVsgDIlkgwUb0pwwBsDa6lw2XqOZGmzgsDYJgAWQAOwwBWQNfjknGhBP7GrI+MzwgDDPkkq8ArQkmdz9gDutU8L8M1FgNarQQAdAINo+CxELv1M8Tsfmh63ygQx+9p+JcL59OY5q9LAgAqLaGyI7iki/mfbuMAwMwCeqcHAPA7ggN+e0HdiwPQI08tCfpAgwxtKEgAQOhMEDXOA4UsnEwSbi4BIxKQ59DezxTgJslimAAAsNjPAZGSkdfQeWwFBsCzVQTQ/9px7NiOhdZUO7YO7sSG5BYMFgcR1gKMKhnHBOCjEF5+X1iAYgsoJoDUBCgfDpAqZtCd7cXGIzuxt/8welIJKSDoBZaIPYnXQLUzfC4EoGSinEoIABkAqnAe6EsU8JNcGI+35dGTsMQ7tbgugNOXhXCBlcO5MQjPUCZv40u9JpJ5B19uKqAj5+JznRG09tmoi+n41KoCLlwUwIGMi290SdXIjy9xsYZqqMdpmc/FejpdNpBuw2173i9Q5VPWXIEXxq+fzunjji3aOdy+5+MYsg4jtCiGqxu+iWrGoU1Sjpf+muw+Zvt9f38/bv3j7cgXpKK8n8YuJzK5SVIUOv/1uEiXKvUrDYBSZs5U26kAACUqeLSo/8oAUvc8HeNfbk7o9ef8NJaSXwoGiD6coriIOlexLxizqYoysPg3PSUMdRL0SQe48uqr8JKXvER4whZ0cV08fuev8eR9t06pmcqwJutLbPTGUDpdxLlZLdO/HLFVMdI2x8fny880BAwXkYjMKOAHGEbXGxdV4YkzA/iPFe1gNi1Rp3zm5eqd0o0f5YP8YzQl6PuyT8oVdWwya/mkl+SR4v0XKv9yfpCAGIUCRwEAggH0sGZzLv7xG788ync2cfUTAQCcB377xE147fM+KBhMpUUYpAcfgm4HcNZJLxzHPHly5+NoaKjHypaT5/Ue5/Li87pGku3s2Ljht3dhc0e3MP4S2QKSloFiICqF48R8oEkvshff79oEZAEjFheCfhoZA9EoIpEwgqT+e2FktuMIvZAT66txUnMNakIBUA286Do4OJDEpgNd6O4fEjHsFI9zigWPll1Ete7gU1e9EFc///Rx889CBwDY4IFdD6H+B1ejGI1AqwP0Fg1atRcGwBAq/pAJQBZvrggtRY92EHAM4fFnGABtTo3Cc0LQXgMKAQEAuEYNNCyVppAyqse9TDSQVzAga0SPYQxtbszxnJuCgN4sQICxx8lMLN5DANwU4HbSPV7hNRgxx0bbR1q/nwEgJzZ5vspcQMV/Ahpauw8AYBian33sGfg0+MUPB6EHFAjvvmqTBbeYhJMcBpwc9JAngmgwiJ99SQCgCDfDF8Dz9hPoF2C/DAvgXdsISOV/vgbMalABAMguOReRD94/l9PCgqtL7U+ThRS60r14ZGAD9mYOoL84gDAdUgQJhaffyw7gEwIUhI0y4QBSNFABAGOFAbm2c27aO3QIO/tb8VTPfqQKORRta2zyP6nSKIfncxoAY8fNdAEAdTY3Ew/32/hVv45DfQVkxOaDqUc1NMQNLI0ZoCNfDxmwirZQLM3DxMMHbQEYXHRKGJFCDhdFHaRdTdTVXtTxxuUmrmmU8ZzHY5nXxXoaHfZk18+xpevXMGNBXLP6P1BnLp/G2eMPzVsp/GnvJzCc68TiE8/EK2puGEfhLHeB46W/ZtU5k5xMA/aOv9yFtsPtwpDnJlgZLfTkq5h7fqaAAWWEKYRenSfXS13Qz3nuVI1efxNVnSq3vUopOFMwodLtK6OG91R6X5OdIw1/SVsUE/scTRgjbfJSH/rTCo54ax0XNtX/BT1StvTFL74Qr3rNqxa851/uq1y079+D27/3Gbl5KmFOlPa9uu/q+HhDX4ADQQPBwHhFbm4IwgENwYqhAHKTF2S4gBdiUPos5XsAIQooiQBTy+7AW6LQYNjLSODpCU56/tF8z0vfMfU3af9KQLvS/bEfLKYGzFtlhRUzWUd8rwAPy3KR8YQEeZ1hCokJloCN93/rN8fqNsteZ6I5n/d5x7Yf4Jylr8DixvKx/EOJQWxs/QteduabxtWfzWWwrfURvOCUy+f1Hufy4vO5Rqp3/4+Pb8E373kcAwMpZAqWSAcohOJML8xJqLurlGpyw60FQwIA0CNRRONxRCnoRro/heWE2KWFRVURnLeiEYtiEcFuoccvb9v4W2s3trV1I8v875mUdECTgqCR/m5DK+axrMrES1e24CPXvGRcRoDjAQAoFnKwv3Mpgh27YDdFoDc70Gt1IEoQgN5/jwlAAICiqENZaHmKAdIQ1uASBCALwPZYAEWKAVILgP3EuXqNNJ5F55XMm2LCoZc8zvxPY9eAieZY6hDoLQBqRkKt5FhX9dP472XQkay/Ul0K6/SEIDERACDo/x4DoBQAoPdf6QSIbAEEKaR4ofgdYAoFBU5wUbCAQgZ2Mgk7NwwNBRixEPQg20pWgAcAOGSx2HCHLBliQekKpQHA27UIsgRAjUBmCtCpN8BQgQoAQPqEFyL23jvnclpYkHUpRX6m7ds9cECkB3wk+QQiZAEwo4Pw9ksQoDQcQGgD+MIBKM9AMNCfKlCyAWSKQEMzEWBYCDS0JbvwUOdGHOg/gv50UmYu8nqIzATFPHkOACgZNjMFANRGcjjr4KmEjQ1FExt6bQwkGWs4miBCpHS2HKxbGsbuPiCdc/H81UEEnQI2H8rDCBgCAa6NGjihzsS6qIvXhoqorp1YPG5Bjv7jRNTOcgq4Y/cn0Zfbi6WLz8Pliz476+7sTG7HPftvgO0W0XjCWlxd/+9T2mzP5+Zm1jc9BxVw/du3fz/ue/ABIeJHo5veEdNTQy69xEhaQG9hVZ56UufVO0nDn17oyYylSs1XAIBK/6e0BGZaX6XrlGoMTFT/qLeU4Q5j6f5z0S5VP9ukhP6UMTpybVLcirZUMfaE1njtxUsW4xP//M8LOua/9BkwpOEnX/gHFOmxmwQAUONK0uvLpfiTgoAKtPKDUzyX3ngZIjreeFd9GwnpoKK/KmM0BYScL0aYAFN53qNtcYUWwUjdIlxzftHlkbEmRNaUcF9lcEMdn8pZ41L/iftkVoD0qHaAMK4KDoQsENkAIhyAgJWLVNbB+7/56zmYuWZexWQAwPaDTwiD7oxV51e8yJ82/xBXrX/nSHyxOtBxHdy96Ve4/Lw3z3j+m/mdHZ0zF8Ia+cCWnXjvj/4gtVW45aZX36OW0xkk4niDo8wnLRCEHq9CIFaFeFUM4VBIGP+yuKgLB3FyczVW1lYhSJ0PAOmijdaBBJ483IuuwaTIHuBkMwJoYOo6hhAw53q14aAl5MDKpPGyk5bj+stfPI6ZtNABADU/9W74DRp/8R4UG2IwmhzBBNDiNP49BkBVAKAOAEEAAi5DOWi5AMC+9sT/3KILt0j2BaBnLWg5CgaSnr4UulbjM8Q9fZTSYWqeALhkAdAI9nvT/Z5630kMGaAgoBuHy/OEhzULTU8Cblqm1ptqGbnmQaCYKsOA8sALEQLgjR+tQxr3QfYDLcmI/E4ABZKNMlL8AAAFAK1hWMkh2PkCdNOGGTGhh7w0gKTx+QAAwaRIF+EmKfzH7pFzrXh2TA5gMCuDA0OzBN7i5ioDAMm1r0DVO+d33p3qI5mL4zgPk6K/L9mKDQPbsCe7H0k7gZge9Cj/40EAFQ5A453Gv/T8j2YM4MhUoQGjIIAhgIC8XUB/bghP9uzC7v5WHEkMgm0Y4yh7jgEw/tHOBgAYqc0FipaNzoyDTSkNQ46GZwo6+hiTSFaAY6G3EMThfhvLGgwc6UjhgrNqMJQqIF10MZyxReojziPRkI5VdSZeu0jDJdWMG5rfzdp0X4aFsFhP1ua2oU24v/UrYuK+ZM1HsTL6oslOmfB70nDu3v95dKW2SaXgxdV4Y8uPYQh0buJyPPTXZPcwm+9TqRTuuucedB05IuL4Sd0v9bT7J7FyAAC952QAsPDY2dL1FQCQTqdHYv+Phvd/qp7/Ec+763gifHPv9RceVl+s/5hnKjQWHOH1VxaYeibURnj7O96B9eeun80wOPbnui5+91+fQ0/bnikBAGLbzrj+mEzTOtYIdwXizrCv8SEqctMU54Z2AqYG66aSP20EJRo1ur4oDxY1AaRg2ER1qfPUJpu/CUCEgzqoO6CEB0vDRo72Q/C3h956Gv+ThSiosV+wHGSZU7eM4CLnXCr+q37jOemsI9mqYuy6SOUoJuogX3DxvgUMAPD+EqkEtrY9iItOvabiI3lw259w0RlXiHRhpeXep36D9ctfirqa+mcFCLAQ1sjtrR1457d/hXQuL0T+/ONWjGvG90erJDhA9lk0jkBVDeLxGCKhkDjecl3EgzrOXtKAE2rjiARMhE0dQUPHocE0HjvUjbaBBJKZrJhvacQyM4Bis+XyebTURFCtFZAf6BMAwN+/eD1edf7Z457zQgcA1Ji1cmngxnPhJPtgNOvQGzSgxgAIApAFQONfhAIEOYExHgMYLkLTqgEnJNP/UYiOpSjV6V0CBAUe0wDYzYBF69Vbu1Tq1xGRPVpVTYC+yJcRpgJQUPqiuTzOSw0oXOElgrI07icrXvgIjEOAlSt/NN9xLgwBmaIQBhkGHlhBBoonJFv+ZBeIunCzKRSSPXDzGRE2qBMUjprQGNamM6yA9RFBkY4UkQeQfZQvwk25cDOjtbtkXPgAADPIcAIvW0AFBsDQ+utQ+/rvTdYbz5rvVTgAjfLWZDseH34SB7NtAgTgu0lqfykTwJ8VQKUPVPH/KgxAAAAEBcT5o0wAQzPE3wcT7dg/fBj7BzrQlezHcC41qovzHAAwfnzNCQDgq1ZsWMR746Ar4+C/ejRk8i62dUuxh+etCOCR3XmctTKErywrIK9rOJB08HTRwOZhF+2DlqAyLq0zcdVSE6+O24h4MabHw9uxEBbrifrJsgv4zc53I1ccRnXdYly94kaENNLAZl529t2Bx9q+L1OuUA+lIYDXLfoRYqGaSStd6P016Q3M8gCK/v3t8ceQyWTHxlZX8JaWxvr7xQK5yaJBShCBZSqe0nFruucNVkADN1+scyZ1VeoazhHK0+6n2FdqizyeNOmxokOz7PoRxVgqH1O1WqX389dLmj+9/g69/l5RfcHf69atw3VvfQvq6upm25xjfv4jt96M7X+9a8r+cD4HxQIoHQ/8joJ+QoSnJF0gb4z6AfTyT8byiDE9YEkdPF+xWAUI4WkCTHVM+g1vvla8B7ZHFi9+ldoGR/kJKGM+l3dQEID35FdU5ySo/F9hTqBhn80rRq4Ex0j1V/47qQ/ggNdlcqt//PrPj/KdTlz9ZHM+7/merb/Gy88ZT/FXNW8/9Dc0R1ehpXHRuH58qvUxFK0C1p908bze51xdfLL+mqvrVKqHc3TfcAof/MHvse1Q5xgWykiarVBEZAZwdUPQ/s14laD9h4IBEYpmaC5W1tfgBauaERNp3xjebiBn2Xj0UA82HuoRc3AuL0VnySjguWEvkwrflWUtNdDzaeT6+lAc6hdGwMevuBgvWLtyXNOPBwBA3KcG9N7zn2i88wZYDVHoZAHUAhp1sCgCWB2QmQHCnvEbosGrAwNZaE5MigK6ARn/TwCAS6TFdIBEUqOAscIL85KACriOiVR21K3hby9sw14ljXka8v4E6rMZXGwng+MZ3sUHHgxJI56fUztCqcfyGsbBSZgDXh0EQQs8dnQ9ltM4gYEyDifG8qc6kU3mAd2BFiTr2EQgzr5hZxU9AIAgM48pAQAYjknZiaSXbYHmjeUDAEhTJwCQ4feVGQD9l34KDS//l9n05nF3ruKBk4K/tW8HNg5tw1+TGwULIKwRyJeEDRn/PzY7QGk4QGkYQGAEBCBDgPMLQYUAAnoQGTuLg+k2PNK6Dc90c6yMludCAEqG0VwDAP7qExkLXz2iY+8AcKjPwelLTZhOEU92ali3JID/OcVCNGRIL0XBxs+OONheNNCRcNAzbCES1PHCZQF8pMlB7DgBAeZ7sZ5slni65w/Y0P4j6KaJi9d+FKvCs/P+J/JHcNf+zyKV78aqxRficM/jsEM2Xr36v1Brls/l7G/jQu+vyfpztt9vf/ppbNy0CQWf0FylOvmekJZPpsAYapNnUPMzZXxNxbgodx3l/ed1WEj/VxoEs71XdT43PiprwUQxzzxepvOTsf4zvSd1XWVMqb+FyF+hAApRyTzIvkJnihCdktTpctcm0HLlVVfhspddJja5x1NhX+zfvhF/+cmNUmV6Co0X3j168bghBb3qo3RR1bdMCavK2FAAbuiZGnC8VoD/+QjDICI1YMqxTtR1uG4EDAkoTHVslAIBTGPINpEVwOLSo+WZzbMda7I+v6eUe+9Ryj+/n+wa4l41DalsUTj+xofx+ox9VzIbxPvrhQSoZ5pmBgBmD8jaCEaq8Pc3/GAKT/voHTKVOf/eLbfiJWddWzHPe2vfTvR09OJ5Z144ph95/0OJAfztwO248ux3TNrHR+8u567mqfTX3F2tTE3CbrTxvbsexXfuelSI0aqoITEn0OiPxEaMfz0ahx4OC3X+WCiExbUxrG2pwbLqGKKmiZChi/F4YDCJDW296BpOCQZbPk+Fd84RQYRDAcHuIOhbGwujpjoE5LPIDw7AYqhcJg3dLuL9l70QLz1jvODj8QAAqJ7O97UB37kUem4Y+mIDWp0GLc5sAL5QACrUxykIyDj3kDT0ezPQ7CrAJRXde9uZg54PJR+WoGmQ8f2RsToAwjD3zfhWETApGFgvhBZHCv/NiUcVHlepiLh7z1NPBwTp+bwG43tHWDqemr+YHKVwryhkJbh7pWjgGEV/T6dAhCV47eU1MgeB3ICk/ouJ1KcP4P3tWgU4A0nkkv3ScUBKeZTgVADBKMdVAWDcPkEBwQDwAAC2iWEAdmEUHGFL+VEyIMUYBbtCg20GYYZJBWDkgy0BGAK7fAY5B8gDTkGHkS2g+7pb0HLGZUf1NV2olTNoaDifxN7kQTzavxlt+cNI2UlE9eAICCAzAkgNAEH/9wQBVVYAFQqgmABKUJA7FxEyK9gAkgVAzqHl2tg/1IYd/fuxtXsfMvmcfB827OoZmyvK12sTpcSbLF3ebL6fr3N565Nd258GcLoDLJcu4ktdJu49YIuN37+c7OKZrI5f73Vw9nIT31njjIg/8eHc3u/id+1FLI/r6C5o2NddECDAG08M4u1NLnSOkgVe5n2xnqB/8lYGt+3+ENKFHpzYcjEuXvyR8XTbafQvU37ce/BL6EhsQVVkCa5Y/UX8cfdHkUcSr1z3dTQZayetbSH316SNn4MDDh5sxUOP/hXZbHbS2soBAJOeNM0DFABA+j8N3NloCVS6tGItMARgorhwGv40wsWaPgVv6US36jf+Rwx/L/exqn/MMQXJCBAiymWuzc+amppw3Vuuw5q1k4/zaT6Go3+46yKZGMZPb3iP3HRNQQdA7NtcV3rzSfcv0y/c70VC5en+iiVgMC8zgwUm0AQgE0BofpVRsFbPKRwwRHy/N0CmBGKUdizrEh4IUxP35Q8REBuF0f9Nwl4Y64GX9ycNJRr+pN7LlNpTA7LUPQrqf9Euq1sgmTH09lsjhrIA021q7fgyAKRl5gDG/1fVt+Ctn7zp6I+vCa4wlTl/88F7sDR6BlqaW8b1O+9xMNmP+7bdgtdf+I/jrsTvb9/0Q1x+9lsRCizwjBxTeBJT6a8pVDOrQ9inbd39ePNNv0B/IjXCLqEZZ4Qi0JjLPRqDHo5Aj8REjvfmhhqct6IZi2uiCBoGqs0AqkMm2hMZbGjrQ9tgEplcTnj9i7aDUMAU6QGl158ZQnSsbIjBNjXkM2kUhrxsAHIigpPP4bzFDfjnV112XIoAqgfiFDJI3vNNVD34n7AbQ9AbHGhVHguA9H+yABgKQEYAtQCU2F1Wg9ZD452ZAfijAwoAsEy4lgHNbAA0ivZNUDiJGJTBP4lPc/RANT8rir2Iz/K+5ndygvbpBnihA/7wggkXZY/GX8wB2v5RZf/ScxQAIOgmDpA9AFipsQAAwSKbMf55OIkMCokh2LkMNAIRpi5i/UPxILQQ20ynQiUAwNMBYLpBxY7w2uNmXbgJXoNLpgYtQsQVAPVV6C+ZAADoeeutaD7tJbN6B4/Xk1U4QF9uEHuGD2JjYpsIB8g7WdCTr+j+wuuvsgGUgAAyXEDqAYzqAEg9H/G5EAuUWiIEAkJGGEkrhfZUNzZ27UBHoheD2eRzAEDpIDqaAEBH0sJH95rY321hTYuJm1bl8YNECL/faWFVk4kfrLNQ4/PsPzjo4uYORwAAbwgX8N3BAPYcyaOhysRbVhi4toHxOlPxVc3fq7IQFutyd880fXcfvAHdyacRMqtwxclfRj3R4RkWGv8bOm7Gzt4/IWhGccnqf8ay2Dn43TPvR8LuwCtOvQFLzDMnrX2h9tekDZ+jA5LJFO64+y9gGsDJjFy/aN5kx860ebyGUv8n9Z8hAHN9LeX9L/XIy32dxGelISM9DtO9/rh6Pa8oqf70NClQobRuxQKw8kU4jPObAHTgd2edfZaI/y+Xrmym/X9Mz3Nd3PLtz6ObOgClDIgJG+LR/am06+sj1e8EAFTKwNJqeAz1ACZX9JeaANIgLz/ni8RUhgYCAaxPwArTBopG5KhHwgx4TeF5oPNKxBoK5UAJBnmmj9+L4OMNjIxd0h6pxM8f6b2fOlNBjX+qoqco6sU9axl4QwCCJeEE4rOCA8pVyHfIHQEDmAqwZcUpeO0Hv3BMh1npxaYy5+/t2o6e3i686Mzyav65fA6/fOJLeMsLPltWfPOR7XfinDUXIB6pndd7nYuLT14gPI4AACAASURBVKW/5uI6U6njB3c+gv/P3neAWVaUab8n3Bw6x8lMgIEhZwXJohjABLrG9dc1gLu6ui6LrooCKoJ5XbNrwkhSRAFZkCQMDHGYnGc6TOfum0/8n7fqnO7bd2533zvdPdOzTPHcp5l765xTp06dqvre7/3e7/o7/yaE+yj+x9zvjP1njLYWr4Grqqhracai9nrUxCNYFA8jrKlIcC1RNTzT2Y9n9/SLVF2ci7O5gmBPRcL0+oege95inv/Y9joMwUF2aAiOacLO58X1xAeuYAIUMhl88uXH4vRjJAjrv/+HEgOAHurcjqeh/uLd0M0eoEmDyjCAYhYA98kMA2BaQGHUUo1fA3pzUIZJl4oBKkEARbLjbYK6/H9S3ReXeNb9Jz02r4kJLtAKoEn+KFT3PXBVJmqfOJ1gJQNnojqc3Ox+wOn05liPcTCancabn/mHkxozTTgdgJNjijEBCDAdopPPwMqkYKZSQhBRzJicxyMRqEkdwQiBQBeuakLVOBdPAAAwn6Lg/JPST0vfy0DA9bFgwTEUmRVAgBFM/Uevv10WAHAKqmABqAUDA+9/AA1LDjGdoOk815Jj/XAArmN/73kaqwefwzOZtQgpGiIq2T7uaHpAPyUg/b3C81+SHaA0HEACAxJI8OcAggBBNSTWwH5jEM/0bMAzezcdTgNY+kxnKwSA+/jH+218Zr0i8hO/ZpmKf22ycHNfALeus9CUVPGzY2w01QRGm7Rt2MQXuzS0h4FPtTjozDu4tkPDth4DixoCuH6RiwW1Y/VncHzO2Knm0mI9dlMu1nTeguf2/haaGsLZS/4ZS5Iv3281bNsx8Uz3r/Fizx8Edeq0Be/DyvpXiZftjg3/isHCVlx8zBcwL3D8lP06N/trymbPWAX22cOPPIIXN2yY8pys6wv+VW/oTHn6UeObbAQCAREunl6+5qmPrrwGDXA/xKD0KJ+BQIDJV9ovrlNs3I/+v2fgjzP8+Z338UMO+Hd061NiKApvKoX+DHNCyn/xsTT63/2e9+C446cGuSrvmQNf84XH/oqHbvuhoPZXV1wk44GyHm1p5OtSkLmsUe6KzACjDqaJjHYKAwomwORsAW4SYmGCALJepV72ye63FESS+18vH/HojXnhstxYeiG1DBdhaG35+66sh2XYC5DK75vyzz+DP7ZTGTmm/fvm/9PQ9x+nyAZgMuSGaQFdHHHcy/Cqd/1zZQ2ZpVpTzfm8t6HUAP6y9me44syPSgCmpLDOr/7+Fbz66PehtqZuH+BnW9c6aEoIi1qXztJdHLjTTtVfB6ol7PNMNoe33PxzbOnuk+MuGIIaiiAYjSJRX4vGhlo0tbdA9YzHJYkoGBTUMZTB5r2D6E/nQSDWsmyxxgRDQURCQYSEzgwNThctiQiWNCUwYBgYGR6GbRji+Yo1zw878sK2nEIOVjqDL1x8BpbPH9ODOJQAAPajlRlA9t6bEHvi+3Dqg1DrPRaAnxGALAACAGQBMCUgQwEIAgyZUHoNuBYp9wQGAlAY/885yAnCtYNQ9DbATfiT0thwYX8LIIHHAtDJAlgkDWsJp87y0PKN+17A3ltyTeoZENVlGIIfikCLm4DBHhEOYjFVXy4HO23ApJiixxYk+0TRItDiAWH4KzpT9vHYSgAAggcG4O0/oAU8McAC3IIEG0YBAEsK3E4EAND4pzaA66rIXPUUki1LZrk/5/7pCQRQGJDhAI/0PYUOoxNpJ42oGhhlAghvP4emt97y7ygY4DMDRrMEeCCBBwKIKQIyFFZXuAdhSAAwkB/GrpHuwwBA6RCZLQAgn7fx6V06HtpuYkGDhqPCeXxuaQB/GQK+uJZp/1T8/FgLDUkvjyyADSM2vrjLFZkAvtjuIBnWcFuPjR9vY5YAB+9aHsQ7W1WB4M3VMlcW67H+cbGx5294tOOrYlN4QvtbcXLrP+x399Ewe7zj+9jY9xdxvhXzLsbLmz8kXzRSLzd9En35Tbj46M8fBgAq7OUdO3bg7nvvmzBlbvGmvzQLQIWXqKia9BjaIg0eSzQaHTUuKjpBBZWEoe04IuShFMSQRtdYmr9y3mURl+9t/nwjSPzltYvYA8V9NhlY4ht6FPmzDZlecCpwhb83NDbi6quvRiTqxSFWcO9zsUpf12785saPQREZOyoHAdhPE6UF5G9cxJkxQIax7ztfq4pkAviG6oRefiEuSG98+Xh//3nxbzRI5kG5NIVzsefLt4leVZZUnuyXide5ibz/IiQgOwYc+PH/BALoQFt11iU4+7J3HdQOqWSNZGaZW564Hm88/uOIRWNl2/vg83fgiOZjsKBl2T5jrGd4DzbtXIuzjnvVQb3Xmbh4Jf01E9eZ6hz+XPnz+x/H529/QLCG9GgctXVJNLU1I1lfIz12kQiCsRgcm2FGOfQNjGAom4fFTDWWBYditZEIouGwEPoj04zHMfZ3RXMSzckIdqcyGBkZkcY/0//RsGU9GnecXBwHZjot/nbu7sYJtVFcd/mF4nycSw41AIDss/zWR4BbP4pArgNKswIl6cqUgNQCEJkAmBFAB6IeC4BCeiO2AABoLLv82AoUJyD+rYCCgRGAGQMCC2jhe49YpAeR9P1QWIAGnoAIoDZ6IQN+5pWpRsV+/u6HCQh60y7AHJHrD41+/qWnn0KFBAB8dNV24Zg2rPxWYKQHhmXC9TMgCNKCCjUQQoC6RaEI1KAO6L67HnB1Z4wBwFSF1ABQ7H1FAHlNWqACRKGH3xRZFUj9rwYAcAsKkLVh6zVQPvE89GhyPzvr/85hxeEALwxuxNOptdiR2wXbNYQXnyEBgnzigQBiXiAY4DMBvL+jzAA/TaAHAAhRQQIAnh6WLw6oQkXazBwGAEqH0mwBABtHbHxyvYqOQRvHUvzPNXDlfFW81P+8VhPv19dWOTihccyjv3HYwvW7IOI6vzTfRkM8INIXfasDuGengbY6HV9cDCyum7ssgLmyWEt7yMG63rvxZOePQf3nxfUvx1nzrkRQk4ZdtaUnswnPdf8eu0dWC4Geo9ouwamN7x5N98cNwp0bPo4BYytes+pLaNFWTnmJudRfUzZ2lir07O3BrX+4c8qzlxroUx5QRQXfmPZT880W/X8qAMBxLGHgs/hGodh4egKI0js6ZqhWYrBP1A3+eWj4EwCo9FwEu044+SS8973MQz53wchKHr9lmvjJZ94rmCWV6gDIuUU+g3hszPNefD3+TpE9kRpwAg8uf6fg32QggH+dcEhB0I/3L8MqEPU8I4ICgcXXPFSeEY1/hg5kCgSiygMn/ntKcCDtKf0XvycEyqk3wOPFuXJSC4A6AfRXnX7J23HKBROn16tkzEy3TkVzvgvc99xtOH7RGWiua9/nkuyHjbvWwlFzOHrBaeN+52/ZfBr3PvdrXHb6+w75d7Si/pruQ6ni+E0dPXjXN29BzrbQ3t6ERG2N6ONAbb3HGANyBQu7e9MYSWWk996W4CoN3XB9A+KJOEI6jX9djFN6+c5Y1AgtoGLjYBpOalgwBQgm6OEwkuEQagI6craDvrwhGEtcC7p3dWLPnh4sjwXwrbdfhBaCEKp6yAEA7H4z1YfCX7+G8OofAPUK1HpOsBQE9FICJsgCIAOAQIDHAsg6UPoNwJAGq2OqUBi+xpz0BBCdKFyFRv5iKFpSUvmZSo9Wlu/k98MJqAWjEzCYD6jh8cKBVYyPiqr6GX1oYDvbJaWfXndS6tkwi2CRDYdrs5GHky/AITPRtGAbW+FaWcEGUMJJqLoGXdOhhULQghFhvI8uOQEpACgYABrl6Kj6z8mVugfFAADp/iYQ9LIi0EDhPiRfAApsC4WCJcAyIQPA8AQAvWwADAFQMhbs+EIE/vVxIHBoOwsqeq5TVPIBAP61XQeP9azBE/3PYkNhs4CnImoQdA74USdSHFCCAkwdSGDATw3I7wga6iL+f4wJUAwCjIYEqUHBCDicBaDkAc0WAPBEn43/eFGG7Zy2SEN3xsR57QGc6hTw0fU6soaLj61ScUXbGL1zy4iFG/YoiIdUfKHNlvoALrCmz8RnNzvI5B286sgoPtFqC4/QXCxzZbFmzP/jHT/AtoGHBLq2sP4MnLPgYwhwYq+y5K00nu/5Hbb034+8NQI1EMBJC96JY5KXQFPGGBw87e9f/DBS6MJlR30ddUxBM0WZK/01VTtn8/fOri7cedddU17CN57poS82gqc8cKpJ2bPAfO8/N1b0/s8G/X+yDAD8jQBAsSHuGzwi/aFHBZ3u/fJ4v//MvCHEg1gqNRQJAFzy2kvw6ksumYmmHNxzuC4ev+c2PP3X31UFAPh9KIx8eqfK5KcnNBIKqqOGezlGR0CjoODYXF4eLBBXQzCgCNbBZDR/OXaolaUhxN1DET5T6fM9kA9EjkPp9aIQWrbgxa9OgisJAzdni4xeY8a/7CPS/4VSgdAHsGFYvlCgKd7n89/6YRx16sFNj1fJnM9u2d65Cbaaw/K28qFkqXQKGzrX4NQV5457ZP48+ftnbsLrjrkKkXC04nf7QD77Sq9VSX9Veq7p1mPfDqazuOG2+7Cpb0CASno0Co0eel1H3lUxMJLH0Ajzrct3UWQZ0XShDxBJ1iCeSAjKP/dwDO9piYdwVHMtUo6FzsERFDJpISoYikWRiITRFA4ipktQj2BBV6aA/oKBvsE0duzoFDTwRsXCzW85B8cunndIMgDE20sWwMYHgD9cg0BhO5QmFUqcLABmBCD9X5UMgERQggChAGA6UIZMgPHmtioMVNdSoBZoTCuAQS0ACuQ1w1WaJXuO06IegBaOjIrkSYuLqfmo5t8MaC3SDTujYQAe84A3S+NapCFMAeZOqbpPENo0YOULsPJZuPS6GwYc24TjCfKKEABnO5RAEEowiFCE9xCGpgUEU2QfGqUPAOhU9ycAYIx5/AUAQB0LGwgwf7UDsJ5D7r4LkLEiWCvUA5B7BNeQ/StKaQhAwYVC9X8KMRZcOJYKNW0i33QsIlfeB/wfECSd7vxRenxPrh/bM7vx/NB6bM3vQJ/ZL8MBPKN/NBygiAHghwPIdMEeO6AIGBgVCfSYAEKvUtGFvshhAKDkCcwGAGBbDr6yS8HtW2y0JTW8o6WAP+UCOLZex9uDebxvUxDdQzbecHQAV8+XOV9ZNo9YuLFTwcKwgqvbHASoeCrokDb+bYeCdR0FLGsN4ptLXcQ5Ac7BcrAXa8e1MZDbgac6fo7O9DNQVR3z607GWfOuQpgIcAWF6JxpZTFS6MKekWewof9uZM0BIapSE5+Pk+a9A4uCp5elcP/yhbfDiuZw+cL/QTRYM+XVDnZ/TdnAA1Dh6WeewRNPPlk2z3fp5bmAEwAojmefbhN9I5vn9QXyYjFJu51Jo8k3urPZ7D5NluwGGv/jxffEZt624R8z3fb4bWC8P70J/FvJfY5eVyw0Ki565Svx2te9bsqwjek+mwNxfC6Twk8//yEhushsSJUWvy9p5PNTLqSDdagHUC6O3z9eZBWgOrNXJgsHkBkIKqvLhT8a1KWQYFGc/HTHUKX9M1U9//7Z5QXDRoH5pSdhlPj1/XSCo8a/yNtNsN1FrjA2nkcyptzHmo4QC2S55L2fxJJVp0zVtFn9vdI5P50bwQtbn8CZqy4q2x7OgQ+t/SPOPe7SsvPJ3c/9BCe1X4TWpvkzOo/NaueUOXml/XWg2sX4/R8/uBp/fHa9l2JNQc50kc4WkDYc2ExJ6cXqCxCABloshpAw/uMIaLrY8/HdPLI5iXg0iP68geFUCo5hiEwCNdEoWuJh1IuMAIDhyNS3Yq0CsGZ3P9bu6IJJFCybQczK4obXvwznrVou6h9qIQD+szNS/bDu+wqCa34isvJRDHCUBUAmgAgBKNICILgybEgAwJTCf4IFQIFGg6npyLolMBCH67YLXQDLyMOkZ5vPhtoLAR1aMCjo83qAWQaiQGQ+oDMcQKRIkX991X+xYE7igPO9+3w2LHxgNOAFrZ8ifg4cOjEsC661B1a2Szx3l2kGGeLH7DweY2SMHqaKMBAtGICu90AlyysQko5AEUZQ9Cl+EYoBADIA3CIAQHWAoAOFoQJCaY6hjww/SAMMg6TxzwmUrAQyAAiuMOTAlxIqBwDkKBYoUwDaVgBatoDhlW9EzVv/GwqzNRwu+/RAykxjy/AuPDn8HNZnNsFw8pKoUgQC+Ea/Hw7gMwRGswMQv/IM/tE6PL7oI7IEHE4DOL7/ZyMLQDZr4aqtOp7vsLCsWcd/tufxzZGgCGP6XG0B1w3F8OBmA2csDeLGBaagibI8OOjgh3scLEhouLbVRtAz8imsdHuvg+9sMBEPq/jGcmBRHeOb5t7bdLAWay6MabMPL/bege0DjwqDXQtqOK79chxb9wYESAOboPgeV9MqoDe3CR2pZ9Cb2Yih/G7krSEx+QdrIzi69lIsT56HhMq0Mvt2fq6Qwq/XvxOR2npcseiHFaUYPFj9NVdGDsXw/nzPvejuoQjO5GU2GADFHnbqC7BQlXk20v/57S+N//fbMJH3P0+hH1tuAKdTRo1/xvtTubck1MA/N81FbjMZBlFXV4+GxnrU1tQiGiMrQhPpAc96xdloaZkivdJ0GnsAj2U//PKGqzAyNFA1C0Ds7zxlfyGW74t1FbXf/11sGUt+rwYEGGOGuEjEfNaBz1SdIFOAp+kQCWoI6jQgxnfsdMdUtY9J3C87ymsIaf8U+xsde1MCAAqGUzJ9ZjEAwDHL2H+HNFXXEakHfTAgze9plLk2Lr3qesw7Yt+86dXex3TqVzrnm5aBvz5zK1596tsmvNw9T/4eF5/65n1+Zz8/v+VJBEIqVi44edpzx3Tud7rHVtpf071Opcezb9ds3oEv/vlhDI5k0D+UQSYndWN8oE1lZgCh2K9BSyShRKJI1tYgoOviWbQkojiivRY5y8ZILg8rPSLZBIkkmmIRLI5HEWNmAVWF4zoYMU3h/eexG/cO45mdPWLeyfDYbAaNuoUrz1yJN516rGQAqTqiFMUjlfwQKkIfZ+tjUO76LIJDa6E2A0gyJaAKxOn1VyUAEA9IKn9Ih5I2RKw53CBgacJAJQigCo86PeYKYIYBpwVwa0dDMUyDnnUDZi4vYu0pwij0FYSxn4QamA81EBf/VkWYgAqNugN+WsBJ+pVZG/z11RHXkf8WRr+I6ZehfIqzE66Tkoy8fSZn6n3pIpY/GI5AC4YlvV/thuLkpWiht6ZA8VMUlqwDowCAA0c1ocCBojlQ2Hdhev3JDCB4wPFLcCInjf9CTrZHsBSoRQDh+RcAANcQ2x0Dy/0sAGQAjAMAgtCyeQye/mHUveZzUCgoeLiM6wHus/gfx/26wS14avAFPJV+FpZrIDpJOAD3Ej7tn6mHfUPfzxBAPEcCAl4IgccQOAwAlAzA2QAABtImPrIliE3dJs5drONjLQZu6A8gXXBwTauNPxsh3PKCiURYxVdW2jiROgAKcG+/g190uTihVsW/tLrQPEEnNrlryMSHN7oYytp404owrmyTqsxzrRzoxZqK/AUrjY0D9+KFvbfBciiupiGRaMXZ8z6KlvD4zZ7wtLrcEHJBNZEpDKI7sx57RtZgb+55WBYXA741nPc1hGsSWNR0Kk4MvBuRgKckO0Gnd4ysxT1br8GCtjNwUet/VEQfO9D9NdfGy7bt2/Hwo48im8tN2TRJkZcMgJkovvHF89H49z0sVLgnCEDK8IwV4aR0hfgf76E4blkK/zEGf1/vP2n/bN90DLVRTyvZBPT6E80vI/bn339zczNWHnM0jliyBA0NDaiprRUhEX5KRB47o30zY528fycSG/oH/oQn/vQzmT6pytPI/qDoX/msAP4ejUr95ZT//ecjNQOm9u7zfBxLrMtj/FI+fKBI1NFlGIGKENMGlpE8nM4Ym6rL/Hv0+0Ko8hu2TBEo7mZitk3xsWmh8D92zz54xvNkST+VO2KksqZI08b9a4bGAR+QY+Pt1/wXahtpVRy8Uumcz3nirue+h1eu/EeRarPc87nnqd/ilSe/pSz7pHegB1sHV+PMZa87eDc7A1eutL9m4FIVnYJjLlcw8JEf3oaH1m0Te7fiWUPMrVw/oklosTjUYAhKPIFQKIh4JIT6mhgakxGYtkztR+8vwweiySTa4zG0x8IIka5b1JqMZaHg2Ni0dwhrOwZGQ7iYlYCaeG1BB+e31uD/nX+GYBsdqgAAb9ks5ODefyO0R38At9YEalWoCQ8E4PwoMgL4WgBBcBJRhvMAMwFw40ajn7aroUBlSjzqA1gUXE0AbhsUR3qifSxUGOqOjUI2K4QahZHO75RmQGnwppTRlC4VjZFxxrzH2pC4ATVfHG+8UMSxS6ru8yctAJVsBLISBNgQgk7rzgc7R8HR3bTAxwAAebBMi1hchHEv79LVyXbgPCjiw2T/0ePvylTDULj/coDcsAxHoPEv2AqkVnn0/2IAgN5/T6/QZSYWsgRyDhRB/5cMAMdQoeZM9F30ZTSe8/88od3Kuu+lVosr4FBhBB3ZvVg3vAkbsluxx+hEkKCgyALgG/NFqQGFcU9MyMvOI8IEpE6ATA1YpBfg/ftwCEDJyJqNEIDelIWrNuvY2W/jqhUu3tyi4IY+HTsGTVzTLlMc/ct6DYNZF687KoBPzZPevV/2A/f3OnhTk4LXNo1P/ZTKWbhqi4LtPQZOWxbFDe32OFGoufLCHIjFWiDi+W7szbyI7vSLguqfMwcJeaEmMQ9L687D0uS5SGjNYqHMmcMYNvZgJN+FlNGNdKFX/jV6kLcH5WLKSTaoQA2riAdb0BRdgZbY0WjVj0NSa63ILJCpBn+DM5d+GCuT5fM3lz6nA9Ffc2VslLaDRvdjjz+BdRtIpZyce+1v9H2RvukaK/71RGy9KT2KYqF03VlJ/+e3n1T+4mv57bCsolRPXjv4GxkS9Ljv7/2OGv+2A8tL8SfW+yJPKzevTFu1bNkynHPuOThi6VJhcJABsL/XnatjbqJ2GYUCfvaFD8HIZ/ebBUAFfp+eXy4cgKh8jBRWrxTX8Z8TF/BohNj95OEnfn1fF8B/pr6Dvdx9js5zcMVGIaCp4iOZC2UcUPvJOCnOSDF2r/L8puXAYLpJbhgrOH/xvJDLU8l/fJYK//fi2H8RIpCX9NtcninXpJdLcR3843U/RThycMWoqpnz73/xN1hRdwbmty0s+y7+9YVb8PKlbyibjcM0LTy8/k6cf9ybDrXXcVx7q+mvA3mjm3Z34Z3f/g0G05lxopUCACA9O56AFkvAVRSEohE0MEVgfUIycTgXezRvagqF4gksqomjPRpGRNNgkcI++n64sGwHf9/dg809IzL/uqIIFXiCeS3JAMyBPhwT0XH1ZecjoGmHLAAw+j7vXovArZ9AYPA5qA02nNoAtBoXCGqACAUgAEBxQGYE0KGM5IXROcoCEAAAgQB3DAQQLACmBCwTCur3teeJtzlHOS5ssw52ISz2BSIOv7SIVLtj6XVH57tSY7zoOGncB+Aoe6FpaegBsnk9rZhyxwkwgtgGsxvwWjulse4zAMTkT5dvSViw5/1HUAHCQSBatMdSDUDNj7VKiA72exkHyJzwgIHJAACel4KraYZaMNbKEwH0AADXUKHkTAy+7TeoW3VRRYzYA/n+zqVr+eKAeauA7kwvVg8/h6dH1iJNjQhYIhOAMPQ9rz4BAeHl90EAQfWXdcZAgBJhQNo49z/TMeFOezJjeCpDeTq/H6xjOQCmuvbKxQlEIvu+4JMNnicGbHz6RQWpnIO3Hanhw60OvtGrYnWPhUsXBvCWuI1PdQXwt80G5tXquH6ZhRUxBV/uUbF+yMZb21S8pqFIyVOEELn4dKeKxzZnccbyKK5vsxEoUoWeK4N5NhZrf1FIFwawM/UItg78DSP5TtD77zCdiasgXF+D4xvfgmXhcxHUY0jlerFt+CHsGn4CI0YHHMcG9QEcx5STKXNrh1RocQ1aLIC6wBEibd88nIJkoAW6EoJKWlWFhaDE3ZuvRr+xHZct/wZqQvsqN5c71Wz0V4VNPujVBgYH8eBDD2FvT8+kbfGfPz1iNIinW3xjnAAEjf9Sbzjp/zMtAMhrFDMNeA/+fZmm9PCXGoTT8f6PGv7C62/DZjyiB7L43nsa+OFQGEeuPBLnnnseFi5cKFhFLxWjv3Qc/eV/vopta1fvNwDAPqeBr+sT9aE0vP2QL99o99vhPzPS+ZgdwA8pmGy88xieMxKmUjCvW1lIQPH4I4uASsL8y3Pw+hMBchOxDMq3UYqW8UPDn4a5T2MW9SdDK4pOKN4dQ6r7j/O2eqwaw3CR971UAEj59xm1VP8XbVYUJOtb8ParvzYanz3deWR/j690zud9v7hrDTKZYZy28vyy7+XDG/6IoxpPR2NDU9nf73v6t7jopMsPSFbz/e2PqY6rtL+mOs9M/84x9sDzG/HRn/0JJvVjvPlVvJOxhBCacyMxJOMxLJxXj2gkCJt0cAq7mQUEkrWCWh5IJLGsNoEF8SiSQR1Zpnrz0mH67+nDO3qwtX8E5O5wOJuOg0hAQVtDDIXUCHKDg9CGR/DjD7wZsXDwkNUAKJ4LC3/7JrT//TaUxAi0pAs3qkJJKDIdYFTzmAAMC9CkIF2abmcyfYJSD4BmsmAB0JPNTuNvjTIUgKECE3G9isEAJQqorZRzBUGB0XmRTFLfSJ5iYHH+IcjDIuZXGvlKHnC6AbeE+TiRI4Rt4nEOgc1d+wIAcmKUdcgGINDMkIGw9z1ngEDRtXwAgNfLMwNBFuB3MpXCxAAA+1GIr5KqQaPfhkvgpQQAYAYAEZah6Mi/9z5EFxz3kt1XVDrvyGAAYjwOdqe7sG5oMx5OrcaAOQDVdRAmq4hhKkxoKQABCQAIhoDv7feyBvisALIAKCjoD4/DAEDJ05gNAODxfgufelEVqv1vO1LFlW0uvt8D3N9l45yFIXyk2UH/oIH38swrKQAAIABJREFUbgqgc8jBaUuC+EJTFjeNhNBfcPHhVhcn1Iyn81AH4MudCv68MYelrUHcfISCusgMUpQrHaVT1JuJxZqGetYcRLrQg+F8F3pzG9CTWY+RQgeYH5neSsZFJQJtqE0swMLkqWjXTkTa3Isu5tUcfgwD+S1y06MrUIMqAnoU4VANouF6REK1iGstqNHbUYuFSKAdIaZ/qZr8O9YZaaMXd236dwQDMbxm+ZcQUsvnbi7tvpnorxl6dAf0NFxIt27bhgcfflimYJuk+Aa7L9I3HQN1zONugd7/YuOf/6/ruqC6zzTF3Qcvig1z4VVwylP/Rf2ScIFKHtDo+R1XqPvzw3OJ1FChoKDyx2Jx1NfVYcHCBTj++BPQ1t72kl+c2W+7N6/DXd/7HFyBs+9fIe18LDXgeC++/2yk8v/Y/D5+PEtVfAkmSJXwSsY714dIhPOcbHklx8g7HLuef8diU+GBAj6oQFBAlnI949FMxXgmG5QeS1cYMf49F7NeKmmb/17y72Sef9pJqYwtNtasS9X/XMEWraTwHwUABbimaVh20jm44PL3z/i7Xe1IqXTO5/30DfZiTcdduHhV+ZSbT23/KxJoxYrFx5R95vc+/Ru88qQrqm3inKpfaX8d6Ebz+eQNE1/8/b343eMvwBZx3bIVaiyJcCiI+toYmpvqBOjkUARO1HGgR6LQozEEY3HMr6/BsmQCiaAOi/O+p7jOV46e/0d39GDbQFqAdARoKdyaCOlY0pLEYC6LQjqNvbs6sXtXN7711gtw4clHH/IAAPswM9QN/ZYPQt27Glq9CQjjXxvTAyhmAQQ0KCkK19GCovYBnTcyXt01IAUBqV7vhACTYoA1Y2kAS+e0cUY4QcfYKAgwqfhfRQOQDaIR3ws41Jzxp9VJVhy/PVT5Jz1f6RTq/eL+hAx8yPvogBAxDAKk+zPVn5iyZYgDgv4+S8iusoc9oT86VRxANYmYyGNKGABCAJBZFVjKAQAEZ02PAZCnyKEKNWPBSC6D/v47oCTbDvq8W9HjmQOVCANkzRz68oPYmN6G9enN2JLdLnQBaPEFVQIBxQDAWJy/YAZ4WkRC19EDCHxG4WEAoOQBzwYAsHnExsdeVNGXtvHeozS8rw34Va+DO7sdnDk/hH8hpcl28JmOAO7fZCAWUvGeeQYeLuiojen4XLOFGIVOigrrf65Txd825dBSq+O/VqpoIgo6x8p0FuusMYQdQ49hT2oN0sZe5MwhGE5axGMpARVaNIj6yBFoj52AtuAqxIPNiCg16MtsxfM9v0dfdgvy1jAUboTrQqgNLEZb6BjUK8uRDDUhgCiCShwBRKCV0qWm2Y97hp/GX7dfjyVNZ+MV7f9cMd1pOv01zSYf1MPpfafy//Nr107ZDrGxL6HqT3lQmQq+MUJveMGQqQRLve40/mea+s7r+KELfrN8458AQDkqOMGOqdL+lXppBVAi4hllSiUahfPa52HJEUvQ1NyMRDKBeDyOZCKJ+oZ6EepQiTG2P319KB7D/vv9Nz6D3j2b94sFUHzP8ejE8f5SUJpefsalenu0MnR4tofZAWjU+/oMEz0vORZYTwIHMrOMDNKczjOW7aM8mb9RLfdiye9kHD//b3yM/v5c3x/bTPfH+H5JFhgL0/Fbkc5JTQAfJJShALKk0sxt7R2jKDj/rR/BUSe/bFr9MRPjupo5n9ogf3r6J3jNSf8odElKy7o9TyI9mMWpq15R9r4eXf8nnLL0IoQ8NfmZaP+BPkc1/XWg28Zxt2bzTnzoh3cgnc0JA14PaKitSaCuPolQMCDnZFWD7sV2U809kEhAD4fRVF+HpTUJ1AQD4q0RaeG9dak/k8ffd/WiP50XTg8qvpOW3hoLYVV7Lbanc8ikU+jb24/de3ph5fNoCSq45UNvxMKmxkNSBLD0+aWfvRXh268BQoNQ6wHEilgA1AOgGKCvB8BwJoIAFKqj6LNLkTwaprYEAUxXpLFT3FrAbgdMXVLqi+OfysVCcfKhQ8djAkw9xoqN+VLVVTZpBLApekyDvERbwF8HivW9Rr9T4ShpqOgH1KAMCSCzQLh/qSNGl7AG6JZI+TdatPzYv3m/rgHXzEKh657ggCJQk8oAAEnCkoVGv88AKE4BmGXmIg1q1kTmiIsQvfw7QLT+MAAw9cDx1lG5lnNvmMpn8EJqI1aPPIfOfBdydlZo5khDX9L+BRtAYEEKSAonWC8iRrywAV8TQOhbHg4BGP8UZgMA6E2Z+NAGHbsHbVy+TMNHF7p4csDCt7tVvKpVw9ub5Gamd8jANR0hPLfHRFuthtaIKeK5/pP0fi8FoN9abuZv7ATu3pjHkuYAvrYMqCuKJ61wbM16tWoXawr49Wd3Yl3vH7An/YRc/IT3KYxgOIZwIonG6ArMCx2PZuVoRLSa0Y1O3hrB2p4/YG3P7XA1G6FYAjWN87A48jIsUs5ETGuccuM8Ux3y4I6vYtvA33DhkZ/CwthpFZ+22v6q+MRzvCLF8P54993oHxiYtKXSUJ456r9QGfYEB0sNE/6bAAA32vtjtEx0I7wmAQw/xaA0VhgHTWNlvIEm8hQzz3kmI05XCeWa4KAw+IWlpIgMBsceuwqnnHYa5rfNA1MakglTzoCY48PkgDdv09OP4q+//Oa0KNN8fky9RxCgnIEvgafKQYDiNIGTAQHFjHpqR4VDlYURHPBOnuCCxV5/7lMZv2+Tclr0joyBXorw9FMTwAc6GPdP5gGLZA14oprehuiKT9yE+tb5B/12q53z737q57jw+MsRDHiq394dCNZK7zZs7XgB555wadm5Ys2O+zA/eiyam1pmdE47kJ1YbX8dyLbxWqZl4cof3I6H121FQ10MiWhIGOzji4JwTY2gfweSNcL4ZwjA8ro44gFdxP0HFFVs3gkOdqdy+NvWbhEOoJPxqDLm38aCmihOmt+Andkc+nIF9Hf3Yeu2DnEpHmuODOPNxy7EDVe8Ggk9fMhlASh9dtRkMW7/N0SevxVukwslrkChICB1AJgJhX+ZLYsfqiFyNkiZgBoV9HMh6DyaCYA57ElRCkFxFgFGQgrdsXhrsUBg/Pgh8Zc/et+RCUBhQITLi6aIi5cZfR44K2O68oDSyxlKeu/piJKLgTTofZDPFwD3wlXFWTXeTwpQeyTLgYXNL9UgCHrif6OgsgEELOnVN+n4oMffhkKQQCFIyrBY7kUYTitZKqI/hNq/I8IrHBFaQfq/K8XHRWpAhg84cEn/z7tQKMLKDyMxTF3E/w+/7J+RvODjUIKxwwBAFROTx6kT9lDGzGJvrh8P9j+OjZkt6DX7EFNDCKqcL3zj3wcCPEFAAQAUZQHwQgMOAwAlD2E2AIA9Ixau2qBhzwAp/xq+dISNO4cV/K7LwQktQVzdOqag+dyAhU9tUtE97IiUgZc2m7i8TZP5PYsKNzaf3aPg4S05HL8wjJsWuSL39FwrlS7WtmNh+9Cj2NR/H/Zm1gEBF5FYDVqix6AhtBx1kflI6K2Iowm6On7jw3seyO3E33d/F3uzLyJYG8OSurOxJHYWGpXlCGoHVuSJYQp3bvwokpE2vHbZV6ATja2wVNpfFZ7ukKnW29eH399x+xgFboKW+95zGtDTMcp9DyE1BIpV+P3LSqNNE+J3M0n/53lp6PuZC0ZZCEIAal/Vf7Ynk06XZScUdxENfsb28164ULPt/Jxxxhm44MIL0NjUJM4R8oSCDFIHD5cpe6CQz+GX11+JfG7/xACLx5Mw3Cek+suNpYz3nygcYEwngntFsgEqCwkgwCT3lVT9p1CgL/Q3nTCnKTtvGhWK2SyGKWP+JwJPeBmhCUDKqUJPiRRJ89P+cQ+fzsiNvR//z43Suz/3A0SiMq3XwSzVzvmPrP0LTl5xNiLB8WFlIkRgqAePbbkdrz/lA/vMj/x9fccTcHNhHL3s+GnNn4dSfx2Mtnbs7cO/33qvSOknQNxS8JZCgIkktGAIoZpaQf8PxWI4siaGAMNXPPZMRNWxN5XHYzv2CvF1oQLvGaDzkxGcPL8Rg6aJzSMZpFI5bN3VC5Mp5mh5FvJwchkE8t244uJm3HD2+6E6ZYTrDkYHTeOa6a7NCP7sHdBzW4BGpgGk559MAC8lIENhfRAgHpQiiQXmrw8CDmnzvvHKbADentmpBZwlY4a0b+z7jAA60EUaPLm+QvQj/x0C1FqmJJDn3qcUefzpkWcRwdr8/xygDAM6U/jRIqNyvxeqoLHRk+3nPbq/u1cyCHhOXop+guK1naEBTHIgPPusQ0V/GvwW3IJMdyjYARqZh/T6c1/A70j/JyOBjInxAoCuo4qwOIIjfuQBDX6CA27WAwIKXgYADwAQ5IKCjZHLvof4iW+Aqr10BIWnMdTLjCaCLy4KdgHbsruxOb0Dm0a2osvsRt7OiVAfDoViUUAJInrAgGAFyuHCOofTAJZ08WykARzOmPjw5gA2dlk4ab6Obx1h4s6Uitu6HZzcFsInmrnxlw2xLQff6VZx2xYbOcPF+Ut0fKTVQltifAhAOm/jqi3Atr0GTlwcwY0LHYQOURFAbkwe3vUtbOm/H66uoLatFScl34mFgdOhUsBkihjW3vRW/Gnzx+EoDmKLG3Be/Go0aSsO0gbHxSO7voNNfffi/GXXYHHy9Kre/2o3g1WdfA5XXrd+A/72yMNTtrAcfX7Kg0oq+MY/QQQ/3V/pOViH1H8/1V2115ioPs/La8pUfr5zgd7/8cr+xW0k9b/4HfB/4wJMb7/DlIFcjJkiRtdRX1+PlauOxnnnnofGJsl68ctLdXzt9/NzXWx57inc84ubpTNniuwUkz13/kaQ1gdqSwEsnwnABZvCgBMZ6cWe8WpCAsbYAhSBVqAHxrIL+Ofc736aoQP90AVuPLnRoeeeTie/lKP9m6aLnDFWiftgiv35hWn/ijTUhMEficXxrs98b06wYKp9J9fufALNiYVormPu37G+Yd+lsyncu/anuOyUK/dxGvD3HT0bsatrK15x/CUHaX2c/kCptr+mf8X9OIMLrNm8A9998Al0j0gA15vER/8GYwkE43Eh+hdMJEXqv6XJGGKMX6f/1Xawae8wtg1khB0WjoahBoJwclmsbEpieXMSw4aJXakcOgZS2NM9IEICArqOgmnCLBiwU8NwR/px1qoQbnnHVdCc/c8gsx+9MCuHiHH+xM8Ru/Vf4DYFoCZdODEdKjUBCAYwFJYhs4IFQFHAgDS4qUpP3TuXqQLVIiCAWgAU1FsgBQFLZdHLAYT+8xz15icgchO6ERluIIx5z4D3DXlBXqKxXQC0HGBT0b0ohbG4jvdC75PSuwg8EKlevY+1DbCy8no8FbUNhDAgKSBUh6NR713XNuDaWcCmQe/Nj5o9ZvzTmqf3vxgA8HQqxPm8DAAuNLgOQyc8UIGefwIsDK0gEEAGgBf/z3+7BQVK1oKjJmG/89cILjnjkJ17ZmVAV3FSKQso04zy/7uzvVg/tBVPMSSg0A3DMaCp7misP4eRLwwo0wDKi/kAwWEAoKTzZwMAsEwbX9mu4LZtDo5r1fCtpSb+mlHx2x4Xl7VpeHPTeKTvsb0Gbs0E8fQuG4YFnLlQw9XtFhrjYyBA77CBD24C+lI2XnVkBP/e6kItygFdxZia1apTLdZZcwiP7f4OdqVXo7nuSBzd9FosCp0JFZXRrlOFbty79QsYsTuwcP6pOL3m/YirBy+v83C+E3/e8imReeCSZTcgrJdJMTNJj0/VX7P6sA7iye+7/35s2bZtyhaUetCnPKCkgm88T6T471dnPVLnZ4P+74sX8lq8jlPGK+PfJ4X/ig0+4XRgBguLhr8MhvaNotraWpx44ok46eSTsXDRQgEGlJaX6viqdpyMq2/a+MGn3wVT0CAnTJoz5SV8I0AY7TS+J4jzF4Y6XCQEE0Aq8U9W6I+JefovlWgDFBvRoaAiAImxUNfp6wRM2RFl3skxfQK5z8zlHJi2ZESUghPF7ABS/n1Pv3/aVJabW3mc+D0/pqshPasqjjrjYpz3pnfPiY1ote/k9r61yA3aOHr58ft0Nee129d8F5ed/AHomj7u/piZpntwD1ZvuQuXnvqhOXHv1Y4V1q+2v/bnGjNxDOm6G3d14qa/PIy9I2mZWtjPN8/wslgCoZoaBCj+5wEAtaEAFiaiQmH+8W170T2SRTAQRCAYQDASgVXI45TWGiysiyNlmdgynMWevhF09g4hGAiMvi8F00I2k4WTScEdHkAk4OIP//Q2rGxvlAbEQWa9TLd/jXwGhV9/GPENf4DTGgDF+QULgCEAfjiAYAFoMs89P2RPkOFeUIC8Pub9JwuAgABCgHIUUNiXYbpPe4uNdTqphFuVQENYhhsI1qnP/PQV+elxp4FNd7ghwuw9V6w8ffEz2cf77wMAnhVHOohJkcMtELL7PK1w2PtCf6QBWnK9ooPAzMMV1H6mOC6qQ30AhTR+ggZU8+O/OX+S/s90fp73nxMnwyUo5MpRzBAA8ZfnZ+y/QKwkAED6v9ADYAiAl3khayHbfgZCb/k2tMYjDvnxN93xO93j/TSBpmMhZ+WxeXg7XhjZiKcyz8OwC1AVB1HO/57Hf0wbwGMAeKECh0MASp7EbIQA0Dv33d0ufrrRQTKi4jMrbPzd1vF0j42L5+t4j5yTR8utA8AfdhQQjYbwzC5L5Im9YpmKD7Y50AKaQChfHDDxifVUN1Zww1EqTmig6Md0h9XMHz/ZYs0N2urO/8GLPXdg+cLzcWrdexBWaTBXdiPUC7hr079h2OhE85IVuCDxKURIxzpIhffz4M6bsH3wEZy2+B+xqu7Siu/Fb/KhsrmZ6S7+xa9/jVSKiPjkxTfg9zcDAOmY/PD4ibye/vdUyJ/JzZLf9mw2690k2QBygS0V/hM6AYWCYAv4hTR/mzT/EsOfv5900kk459xzMW/+PCHmN1F5qY6vqcbVZL8H1QCef/xB3P+bb8rnNAMgAOPxJRNgsrnORTTEUA5f9G8ytjrDO6hZITeKUwEBrDM2/mXqwGBQGc0aQCE9WXwxwen04L7HjhnxUqiQxbIc5A0ZZioMpRJRTr/N/tmYBrDgpfvzv2PcP72gfuhuxgMDRlvgbbIv/7evobG59aDT/9muat/JrqEd2L59G1524vn7dCznjd8/eTNef8JHEAqG9plXhtNDuOeF/8HlZ370kN2EV9tfMztyqzsbx3B37wA+e+f96BpOjYG5RQAAMwAEYjFo4QgI+TUEdDy3ux/D2QKCug5do2CghmhAx6nz6tCSjKInl8eOVA7dgyn09KUE2MuUYCLu37aQLRjIZzJwshnY2SwSIRVLWutww3mn4ISF8/dhh1R3V3OjdqFnK9TvvQ6a2w23PgBEqQegQIl7LABfDJB/YxTHo0ieLgXzchaUYVPE/wtdAGHgql5M/3wgXxK2SSOfMfcswq3KSdabv3leOetK0T2ZmE1eqzh0VxjWxQCyZ8xPAfCKU3NCM0jL9zz8tOHzw4C7S+oW+AKHpO0L4V9pxLsCtHbgqg5cjU7CohAQz/gfBQBE+zwAgKECxfR/NptzLW+Zp2SogkgeQCCCHn8HLlkANPx9+j9/KzDqQIGStzF82lWInf8xaNHaGQ2rnBuj8eC1gsDuUCGFjmw3Nmd2YH1mM7oLPTBcGRKgi3nBk5Xw0gP6KQMPAwAlz21WAADXxR3dLr623iVIhrcvV9Cvq9gyaOFt7SouaRhjAHBz/9M+BQ/3O7gwbuNvqSCe77RQF1NxxWIF72hyxXz1pS4V923OobVWx3dXAHVUP52DZbLFuj+zC3dt+TiaWo7AhS3/KRT5qynPdv8WT3f+Eg2tS/CqlusR0ipLtVfNNSqty/jtdb1/weqO76GhZjles+QGaAqDr6orh9Lmpro7m7z293/841FRvKnOW2pIV+rNqPQ41psN+r8PPlB3gIW0/3Jx/7y+CBPw6rGu+C5vCKq/2IOoqviurq4Ol73hDTju+ONEuMJU5aU6vqbql8l+9/vsJ9d9CEP9e6FMAwDwnyXt0LFwgPIggDCAKTEllP/lZnMix51PnefCTq8+0/aJLWnFnj7qBFAkyIWmK2BqQl1kG5AbW1/93++n6s47etSogJ8PANi29NJT02YMdNj3afgeD/+4bN4ZFfjza+cNmebPL5kcNTFKzqWoiCZq8J7Pfnc6Q2JGj63mneT9D6T3YvW6B/Dq099Wth13PvkjXHTsWxEJRfcBAAqFPH73zFfwtlOvKcsQmtEbm6WTVdNfs9SEqk7LZ7a1cy++cvdD6PRAANLDBQMgmRTx/2owhGAigb7+EfQPZ6EommCQB7SAcLA2J0I4ZV4jamNB7M7k0JMtYE/vMAaGs4Lyzw+dQTQGKELIDASFXB7IZaHpKha31SEW0pG0DPzr6cfhlEXtVcwNVd3ugavsuhh++jbEf/tPQL0GpdaVaQEFAKAyPxpAFlUyCFAgW6TEIxBAwzwIpHJQ+g3A9BTzGRpAw11bALgNkiXgFxq8QXr3PU+9RCglCJBMFN1z0VwuWPqVObPKdlrWo+r7zDNB7fdi7EnNt3oAu0fS/oXmgzT25cRPg9+rz6NoHuhkQhUBEAEyAuj95zGe4S8YAAQZPLCiOCWzSEkBuARCeGoyAmj8F6v/i/R/Xvx/gaCAIlgBrqXDvPTbCJ7wBmg+kHLgRsr/6SuNsgEsE1kjh4cHn8La9EbsyXeKbA4KHJkVQHj9PSFAZg0g3nU4C8D4sTEbAACvsGnYwn9s1rCrz8Yr5isIh1z0OSqubTbRWjdGOTILFj7bqWFPxsYHW4F23cWX9+h4qsNGU0LFlcuAl8ccfHyHgs3dBlYJAUAH0eDcSwHI+55osbYdE3dvuQZZDOB1y76CqMjpUnnJmyncvvEjsLQcXrH0o1gUPLPyg2eh5u6hp/HQ7q+BEP5FR3wazeEj9+sqh9rmZr9ussxB3/vRj6SAXQXFNwL8bAATefKLT+Ub/xOJ/vl1/XpCKZ+Uzeks4EUNKL2+oPGXpPxjddbjfVH136eLFhv/fpsCegDLj1yOSy+7DPPmzaug12SVl+r4qriDylRkn/EZPL/6f/HAr74lKJDT2NaJK4wz7ou0WyYKC6C+CwX8/OE4afgAASxdUvtFqp8yNPpy/eG/R6Op/rzMBNyvEVAQ6YRGzyfuYtJu9YIJirQu6JmnCCbBL9/oLwYpfAX/8acda5fUBchQadodA0P4O5kAFAL07zVfkGDAPjoLioIFy1fh9R/49HSGxIweW807yXsdygzgr8/8Cm85+6qy7bhrzc9w7srLEIsk9gEACCz+6qnP44qTPi0ETg/FUk1/zZX7I6X/jidfwE8fe1qucx4DIBhPCMOfm/iOlIP+obQAd5NxCd7wXWxOxnDmEU3CzurI5JG3LOzpGcJwqoBIMACuBWQJkUFj2TYM08BIRoaOOZaFlqY6LG6vg5XPYe/uLpwWDeLGN1+EUGB8iMhc6atK2yEA9UIaI3+6HnVPfR9Oqy5DAQQIoAERBaB2Fo1/fkIaEKQhHwSCpPurUHpzQD/T4MnwLkUPwFX53hwJBGKS6l4ISMOa3n0CCKXpN4nUUFyXIQAMO6i28Nr07tO6FiKD3rwqwH4a49KoFuJ+9PYzLti0AHsHYEl9CLmoMKQgCKguXJ10fu9rOuuFJAG/8yqXev+LAQBB/6favxdCwNMQNLFsuOwD3m/elh/RNqk9wEgE0v6VrCNBgbwLx9REJgCj5Thol96M4PwTq+2dw/Ur6AHOHzJZhYNhI4092S68OLQZa3Mb0W3sJawl2QBepgBBYjkMAOzbs7MFAAhxv93Azzc5aEyoWFprw9A03NBqoqFmbCEuZE38e6eGlOHiE/OBoxIaHuiz8fWtKrqGbJzUpuFdLQZu3qUglXPw9pUhvKtR5nyci2WixXpvZj3+svkzWDn/EpzW+I9VN/3ve76PDb1/wYIjT8L5kWsE/e1gFL54NP7v3/l5KEoApx7xHhwTf+1+N+VQ3Nzs980WHfiTn/0cearSVliKQQCK+U0GHvjGty/6x0tMZNizLuP+Gf8/U8a/WJu9RT2dTos7ZNx/KXDhG/+M+/fvRxr/pkjr57eHIn9nvuxlOPe8c+GHKVTYbYcBgEo7qqhe8Tt5239di+7tG8ZSQe3H+fxD/DHhawL435cTB+RvfoYA3wif6NL+uKKxTDZAuIqwgLG2jXde+W312+FrXIlNhBfbPHqs5xyT4afSaPcp+bLOeON9snfRN+h5FD38pP1zrSsGBUqNf7IJsjkphDXu3F74xvlv/yiOPHHuCFFVM+fzvlPZEdz79C1489kfKjsE7nn61zhjxSuRjNXtC4C4Ln71+M247IQPIxqRIU6HWqmmv+bKvfG57drbL0IB+lNpYauF4vT+R2GHotjR0Y+85UKLxcXY5kY9FAqgtS6J4xc1CbG/ERp+ADp7hjCUyiMeCQmdB/k+0F6zhE6J8P4bprD/amIRnHjkPBFunjUsrF2zFoHUMP585eVY0FA3V7pnv9shMiwM7kLhN/+ESN9TsBuCUCJSj0/E/zM1ID80/otBgFAQYBrNggGlOw9kmRKQhi/j1zVYShJ6eBnzC3ptoxUdlB5/Gtl0uAkPv+d4Y7w8v+DvIp3fFPvRotC+cTcvPPiekJ7F2H6TDw5g2/ihZ1444jNQnL1QRIiBt/cPBOEGPQFA76QuLb8A9w4lzpVR778f+++n/mOWgDKOGNOStH+6kglGiJR/9pj4nzD+ffE/Uv9l/D/p/wQA0qd8AKELPo5AvEGsY4fLzPfAKA5EkUwzIwQCN6S3YWt2h2AD5JwcHFgIKbpMRMHhepgBMP5BzBYAwJf2rh4HN61zkTOBkxZqiGs2bljgIlCEGqbSBj7VqUPRFHyuzUZdVIdt2bizT8GPtgF9aQfHzAuguzuFWDKEHy5zUFPEIJj5YTW9M060WD/V+Qu7pdjOAAAgAElEQVS8MHArXnfkTWgMLK3qIllzELdvuBJaOIRXHfEF1GoHJ5ezYWexoe8erN17Gyy9gFMWvBsrE5dMyz94KG5uqnp4E1S+8493obO7q+pT+UazL+o3btMv0vYSGXVhUhXZpADO5IsP686G+J8w5D31/3Lefx+kIO2/OO7fMkyR3s9v99KlS3HRKy/CqmOPnfJeynXmS3V8VT2wig7w+6xgFdC1YzPu+Pan5MZvmqEAvIRvWNPDHwqNbRrLgQDyO1cY9AwJqGQs+wY0GQE8zqf0S1t4TECy0v7x6Yal9YsBgqnaNdW1io17ttMwXOQFtV8a/sXFp/3798n4/3SG70sZkE+o/yfwrs/895yioVbzTkoAYBh3P/0TXHFW+Tj+R174C1YtORW18YayXf3bJ27Cq4/5JyTi1QnUTvXcDtTv1fTXgWpTJdcxTQtfvPN+/H37buiKAj0aR7pgY8DSkPfmeHqg6WGmSndrUy2aG5LSrnRsZAsWuocN5AqGYAiEgsFRTRKmvTRME4ZhCgAgoGtoSMZw7pHzkYgEUbBtPLipA9s370Qgn8J/nH0c/um8M/ZrDqjkXg9kHWbBya2/D8HbPghVS0GpYxYAagEoUhCQxj9FUn0QgPttAQBIb73SnwUyNF45pxfgmioUQ4frUCOkZczAtgNQLAr9eaJ/1OPiRzwzet7pKa/AuBXx9Nyc0OPvxewLzz5F9+jZpzaB530fNcY9IUG5wQHQ5+X883o6IFklrndPYm3h7ejEJMpQ/wV2QUCJx8lQAEH9F9z+4kKKfx4u+0ukP/QMfwr8EQQYpf9LJoCSofef1H86OTQR+w/qer32K1CPf+OUa9aBHDf/F69Vuj73ZQaxLb0LT6SeQ0ehE8PmiNAZ0RQK7OJwGsDSQTAbWQD8a3SkLFy9Tcf6LgtLGjWc3WjhqoUSwfXL5iETn9+tIB5Sce18F82eurNlOvh6h4Lbt9jiPTxtSQDptIFvr1AQJrI5R0u5xZqbmN+9+AHUtrTjosbPCFXmasqu4adw//YbsLjtDJzX8slqDp2xulljCA/uvBFkMuiREF6+8CNYHD5jNG3h/l7oUN3c7O/9+sc9+9xz+Pvq1ft1Gt949g1sUijFAugZC2Np9ypYnOk4CIcFDXO6hsy4ZdR1kfM8+6ZpjDNQ/HZS9I8sBb9wY2NzU+CxEqjw/5rXvhZNzU373baX6vjar4HlHVTcZ3xWj9z5c7zwyN2jNP7pnLt4nNJIj0b0STflcqxQrI+p/PxUgfsq5Zdrk/AsagpCAcUTFuTQ8rUCpnsXM3O8CKtVJJ3Rsmj4SwaBX4oZART8s8hq9cAMVssw/V85kM/77ujTL8C5b3n/zDR2hs5SzTvpAwD3PP2LCUMAHl57N1YtPgV18fLZcH7/+Ndx4dHvRm3y0PQAV9NfM/SIZuQ0fHb3PLUW33joKdgFA71pEwVHEZ5ohYKNmiYovBFdw6L2eoRjESik7KoqBofS6BzIwAqEUZuIIxoOIRCJiBSwVsGAYZki9j+bywtqfywcxnkr5qG9JoacbWH3YBr3vbAd+ZERNIcctER0fPuSs7GktXm/15IZ6ZQZOomRHUH+4R8h9ujNQKIgMwJQEJB6uDEa/KpkAtD4FyEBARkKwDCIgSyQolqdLpTshWieRes5AMVdAtdkej9vnmQGAdMTDSxN7SgEAD1xwHIMABr1o0Wk8/HyAJd43EfTBpbZr4hrknrfBaimZBow1Z/IbjimAzZm/Hvefw88RsALAxBkBRrnLhDgpEv2Jc/tzbVkHzAzQiEnruHGwkCBIEWR93+f2P9i9X8XrqEKIKCw5Hyor74W4dajZuhpHz5NJT1AMIAhQTk7j2EzhU0j27E+tRnrcpthOgUEyNxbvaFnn0A+0zbQl9qNpS0yjpnIY2mZylCezu8H61je41TXnt8SRiRSWaxyaZ85tos/99j46iZFsAAuXa7hE+1U9h8zgF8YtPClXUBtVMMX5jmo9wAAnqsrZeFzu3U8u9tCa62G4xpsfG6ROu74SgbGgaxTbrHeNvAYHu76Kl6z/MtoDFbn/eci+mz37/Bs9y9x5vIP46j4xQfsdqhbMJjbhe3Dj2Jdz50C7W2sWYHT2t6NRm3FjCykh+rmZroPoau7G3feddc+Hr5Kz+szAWhkFxsJtm2Dcf+VGPM8x2yI//kABdtmMnVPGdV/X/Sv2Ptp0/tvOYiEI3jlxa/EBRddOO285S/V8VXpOCpXr7TPsqlh/OL6KyVTYwZYAP41+ewZyxsNjxn2E7XbHycMH6BRX02cP89J1X8CDhT6k/izF7F/EOiZPqgh+Dp0JFmuiN+nQT/+vZW/izSBntq/3z/C+M/ak3s0XRuXXnU92pfMzFw9nTFVfGw17yT7aijTh4ee+yMuffl7yzbh7+vvx4p5x6Ah2Vr299tW/zcuWPlW1CQOAwAz9QwrOQ+f3e6uHrzhG7cgncnDUXUhAEgau6/tEo8EMa+1Tnjw+T5ooQj6cw66+oahhqOI1yQQj0Sg65oABxhaSuOf61wmL7MGhIMBnL98HpY2JgV4Npw3cPf6XejsH4Zu5LC4JQHkMlikK7j21eegtTZ5yKuyC4bd4C6Y996E4IY7oCQKUOJFooARFahhjL4HApANQO89PdsFZgTIeWn0ikEAFXAjgLMIsAgCyKeskClA45gieDLwejRbiqgw2ZowOtd6I6bS+XbcOfsBDACCkj9GUBgFAHQX4IeghTDuAYUisgQKGLsV9E0+kRPRawgnVoIg3prGcBPBRLDh+uLCVKOk0OCo99/39ntMANMDADz6PwoubCcC85xPIHDWldADU4sUV/IeHa5TWQ8UC+dSe6cn149d2Q6sS20RbIA+o3/iEIBd/S/gmPkniSulaK2WlKmo8tP5/WAdy1uc6torFyf2GwDg+TcPGPjc7iA2dFpor1Nx4wobK5nCxCs7hkxc16WiMabhP5ttxDhh+a+o4+LejgJ+PhDGxi4Li5t0fGWJgcX1c/fFKt3cmHYBf9rySQRCMbxq0bXQlOqzF9y75Tp05Z7B61Z+FfX6osrehmnUsh0LnannsGngPvRmNiJrDyJaV4OT6t+BBdHTEFFrpnH28YdWsxmcsYvOgRPROP7j3Xejf2Cg6tb4BjYp/vSg+0ZDNSKBct2W9H96XHwWQdWNKXOAT/8nEGFZxrhz8zdu3uj951/fkKPafwAaFi5ehNe+7jVYsmRmcue+VMfXdJ5jaZ/xme3Ztgl/+u61QshxpkoxJT8WkSrglcTHEwCIEDSoMv2fL/ZHunGQrAABBviK/+KNELdWCXhWTR8UG/z+eGfcvmFKYUD/esVgmH9+Ed+fH3tP5HsLpL10f8V9OK5NioL6toV4679+eXrK3NXcaIV1q3kneX99qS48ue5BXHL6P5TNIvnUxoexpG35hADA71Z/FRcd9R7UJqsT3q3wdma9WjX9NeuNqfICpOi/5vofYkfvgPTuhyJwFVXYoolEDE11UQTJBlAV5PMmegYzSKkhkSUgFE8gEYsII98H7Bjzz3h/w7QQDOioi0XwiqVtOKq5RrwXA9kCHtzWja09g8hkcziiKYoYmUOugx1bd+OUujiue/15aKuvmfH3vMqumZHq5u6n4f7p89C7HwNqXIBhADGyAZgZQPdYAEUgQIhpATUglYWSFfntJBOA1CLbgeuQCVALuPMBKwSQseEDAQaBAIrz8RgfCJim8n9pL+wDJtAW6wb0gpdyUKQEEs2WAoUMA2C6P4YjMFSB6QttIEh+fvHJCQyMpSMG0/754QhCZJBggCsAA5fjjfcsQhRo7Pux/yWp/+gnFsY/64hoChjtp8B99XWILDp1Rp7v4ZNU1wMEAcQa7j38gmWgJ92P51Mb8Hxmw2QAwPM4Zv7J4uDDAMBYp08HAODi/WSviV8N6ljTIemNrz8qgP9ot6BxBQCwc9jE9d0akhEVn2qyUcc0Jl4hg+A7e2y8MAJs7FeQzrs4a0UIN843R/M/Vzc8Zr926WK9Z/gZ/O+OL+L0pe/DkfFX7lcDGD6gRnVctugb0IiCznhxYdh55M1B7Bl5Bhv6/owhYzd0PYRoog7Lms7HqvAboavVgxdTNfVQ3txMdW+T/U5v6ppnnsHTzz5b1Wl8+jyN50KhMMog4PdTKf6XXoiGB5WxZ5r+TyCCwESBdLqi4gMXFP3zjX//54aaepx+2mk49fTTUFMzc5uzl+r4qmpQlVQu22euizu/ex32bF07Kqw8nWuUHsuxEQn76f/kr+UMcd/gpaePMf5MGShp9JWHBYw3uMmKVRDUCYKNXbM0DeBYe8eHEPjvY7m+KG4/20svvylEAsXdjVL5JwIAmNaPMf7FhedJZexJRXD9Iy75f/+OJUdLp8ZcKtW8k+zf7uGd2LZ9K15+wgVlAYDVGx7AkrYVaKopnx3kt499Ha8+7r2HNQAO0iD42b2P4fN3PCBSchE+DAYDaKknrZ8ic4AejgptgN6BNOxAGCoFaZkyMBxCNCTj/vke+Lo3/P9YJIxkNIQLl8/DisYacR6K/t25bjf2pnJIZ7Noa0qisSYqwgbSqSzWb9gBJZ/FBYsbcN0l56CtYV/RyIPURft9WbHWvvhnaPdeByW7FUodoMQU8QFZAHHS/wkAlIAAzBgykvMMfBr0moxxd8gq0gCnEYrSCtghKWznTyqOBUUAA4xZErFIYwyASr375e62HItAePsHAXUALjVgvHR6bkiHS/BWePdprNNwF6qxUpdAzXvx/cUXIiDAcEMuFtQhoMggvftMi0jPP7MeyLnd1T0HozD8/dR/Rd5/ev5p9LO/+DuxA0OBo8RgnvZ+6Od8HIEQYzEOl4PdA0wTatgmRswMevJ9EwMAO/ufxar5ErU5DACMPbbpAACFvIUv9+nY1ltAMh7B49sM1EQUvPcoFVd4Sv67hwxct1dHUFdwTauDNsYteYU6AJ/vVPDIxjSOXlKD1Tw+quHqFTbOa6LHqLIY5wM5CIs3N5Zj4N4tn4cSUXHh/GsQUMJVN8UwC7jlxbfhyPZLcGbz+6o+frIDGH83kNuJ3SNr0JNZh77MZhS0FCKxOsyPn4L22PFoCR6NmDZ7npNqNoMzevNz4GR7OjrwwEMPwVfKn6pJxcZ/cSYAfu8r/lfqveQxuq4LAKDSY6Zqn1g8i8T/6P0vNm4ESFFi/Gu6jpedfgZOP+10NDc1I1AU11fJ9aaq81IeX1P1zUS/T9RnFGz87c2fQGqwT+wHlRkMB/DHDo1xevdZJhuXPhCgwBXpAvmRx8i78kGBqftAagz4sfi8JpcVmQZQZpsRwEDxycue1E9LJK9Nz73NtGRC0kJmBWDjyq1Y4l7YBiZcpIi0IVP6lYoAmpaDXH7fVH+lzeGlmCf9Pdf+CMFw9WvO1H02vRrVvpM7etchN2xh5bLjyl74ifUPYOm8lWgsEwLAvv3V4zfi0uOvQiwam17DD9LR1fbXQWpm+bfCddE/ksG7vvUrbO3uQzwWQlN9Qir5U2PNdtAzYoCEFiUQgBaNQQmExF/+zuwAEgCwZYgMNWsiYdREwnj9sYuwtC4By3FQsBzcu6ULO/pT4t8tNSHEk1EvG4eL9du6kUmloVumYAW0ugauvejlOKJl//Vl5ko/m0YO+dW/QeiBm6CpPVBrXc/490QBCQCUggCkyOdNKFTcZww+Pf90LgkPvyL/7XLf1wqYQWHwuzT4GQZGQ5wPx1Kljp4PBPgTb7mOmVCnxJsR/d8p1y4+nITzgNoPBEy4TAkrEVr5m1+f31E4UKj+GzIUQDTKL57gn8jd5xn/pPozDaFpCMq/mLBJ8+caIrAOz8nG72jgC/G/Mt5/MijIAiCZIA9YbafAed2NiMw/fq4MjZd8O/ywAIYE5K1CeQAgXRgARc6WNksNgMMAwNi4mQ4AsCVl46YuRXiM3hAx8K3OELoGbSxs0PCNZSYW1AeRThn4bF9AvH+fbrHRQsTSK1wc/munjVt3WDi5QUGvGsWLewwc0azja0tNzK+deY/0dN+YMQXtPB7e9W3sTj+J1y+/GYlgeYGiqa43kOnAHZs/iPOXfwaLYzNHK+pOr8eTHT9FX269nD+TGhobluLo2OuxUD8Nuhqclrr/VPfl/34ob24qvceJ6hkFA4889hg2btlc0amEIeF51+lB90u1on9ynXYRDAaFBsBMAQDFoQn5fHZc6jJek2EPtmWNXm/Z0mW4/E1vQWMTvQ2zA+a9lMdXRYOqTKUJ+8x1sWPDc/jzj74k8tvP9BMT9D1XGt6RiCri9lkmHxs0vKWRThA5wI2id0+VsgIm7Scvs4ZQEB7dq46/cx+Y81P/FbdXAgv7XmGMYSC1CFgIGuQLjvcvj8zoed74vQQFpugPggyKggve8TGsOO7UOUf/Z/urfSfX73kSyUAL5rUsLPuo/CwANbH6fcYKleh/veZavOWET4lwp0OxVNtfc+0euWY98MJmfOPeR+FwM8gwMKbuyhYwMJSBpQYF5Z/CgCpTNbou1FAYLo1/14XLuGzqBoRCCEciWNraIDz/7cmIMPCH8gYe3t6DHYNpASgsa0pgRUsNUpZk0GzoHMCOniGRNaC1NoaGiIJcXy+O0BV86Q0XoyFxaAJD/nPm/GNmh5F/7OeIPvJ1IJKBlrQFCOAmVeGAEgBAKQhAQzpnQckZkl4fCQMOY/09r7qYpOoBaz7ghqWxO3pRKvtT1V+RgAFnLf7l8xUhAmVG4dgEKr3t9OBztibw4DGCZUpB/mYC2l4AI9K7rwUAph5UGMJAi5tZCMYEhIW6Pzn4Sol+m6D9j8YwAJYB5AteikFP24yx/gQ+2AaGQZABUBz373n6XSEC6EIpeN5/ZgCghAC9/2oShbM+hvBZH4TGLAmHy5zpgeJMAfukAUzl+2BYOSQjzaiPyxyYhwGAsWe3vwAA6fu/6wfuHXBxcr2G98YK+EZ/CHduNIWWyBuP0vHxFkvEfl3bpaIz6+KqVhcnMqWJVzIFG5/cpWHt7hyObQng9FoV399IERjgH47S8JF5nLdmehs6vXHrL9aP7vohNvXfh1MWvgcras/fb2N618hT+N/t1+PNK3+AeLBxWo0rWBnsGPo7tvTfj15jI8LhGjQlVqA1uQrtgRNQq8+fNUNsooYf6pubaT0QADt27sRDjzyCTNaPTyt/Rt/IoKefsf9+EfH0hjEqrFRpe2aa/l/MTshmMyJWfDS+32MomJ5eAb9fvmwFLn/zm9HQUD51V6X3MVW9l/r4mqp/yv0+aZ+5Lp647zasuff3QsF7pmff4jj4UFAFP36ZGAjwvfhM9SPj+2XawLHQAJ5jtkCmavt4XNgA95KOi4LhCGOlGLSQgJoUACzWCpj0eoqCRG0D3v4f35QU2TlYqn0nn9jwIFYuOBHJWHntmbvW/BSvOOr1SMbGi/yx/wqFPH735Dfw1jM+gUBRyrA52C0TNqna/pqL90Yg5jePPIVb1qwTIHBvfwqprBRk06JxKDRAVQ0K6f/yxRW/iYxJNAo1HWo4glNXLMSZi1vQEg+LPdXu4Qwe2LYXIzRi4WDVvAYsrJMGfUjT8GLnIF7s6kfBtFGfCKOhLgYnM4Lhvb3YtmknvvOWC/9/e98BH1d1pf+9Nl0z6tUqltyxMa7Y9F5iaighJIRk2XTSyCZhCdnAP5XdbNqSZJPshiRLSCMECMFg0w12cK9gW26yJav3qa/+f+e+96TRaGTNSKNm6/onj0bv3fvuPe++++455zvfwXXLFk5GkaXVJ2YECHUi9uqP4dn0Sxh+HUJAheEjLoBTGQFsJIACkPGF4uiZ958ccaTgk2KdB+ilgJbVz8BHvSPFOb4oolnXtoSad9BEGJg300QPMA++Ddey7nU8mpeUeL4Z4HpMSD+ry5sEf4QOIG8/hSkowf6rk3GASP2oz6wQsoF+txwlOpEeEuzfgvzHo9eYIcOATvxc5Axz8UCEvPvE0BoH/SfYv038F6W/E4KFZ+EAWvn50G75KVy5ycOQ0rqZ0yePmQQGGABCsU4oahReVy4kwXlKQrzhyPJGc3yi6pKUh7v2SA0AlALwP1oFhGQDdxUDF2Xz6AqpeKjFiU21xN4KXDnbgX/JjuKHXRL2dWp4fwmHNfn96cgiMQ331wvYWRfBvCIHvlem4ME2DzYdklGWK+Dhag2L8sSkHpYxm0HDNGy/rF88/B3U5FyCcv+StNP+xV9iX+uz2Nn4JG4767/hEDwjHlZjzzv4x8mfoifaBCnHg0W5N6PSvRpuIXtEoQkj7khCxdNhczMaWZDyvnbdOjScPHlKAjS6hu3pt69nbnD7yfRS7Ucm4f/xyozJSxAFpf2LL8xoEZfuz+P24MYbbsSK5cvHXCk70+dXqnMi/rzhZEYevad+/DW0NhwxDU8juUgKdUxoPOD19Id7pRIWQE0zhIvEwymZsf3x+72JMASYz4mVecAKUYgpOujH3BubHAbxhdICEg8Ag0uTLIZDyVghBlfe/WXULKT3zljdmRRu3ilOGW5+JVZdu+33uPzsm+GQBnvwSS5Pb/05rl54F9wuz4Ax07Gu3g68uOcx3H7eF5lxaCqWdOU1Gcdovqtk3P7TJ3Hw6IkBBLC82wve8prGz3P2OxEHZgXg8AewbEE5zptRAo8oINslYX9rDyP8iygaeMPAsqp8lPg97D57BAF7mzqxo6GTiSPbLeGcynzUdQcR6erEwf3H0NPaitsX1eDHH7ppMopsRH3SQu2IPPcgvJv/CLXACTFbheEdxgjAwgFUcORZE12mEYAY9VluPQoHIIb8LICfASh5gBABtCR7UVanH9FkDoC+k+HA+p0ZAUxjz4BCGQxYVVK8ifSve2CmATqZjAHxj3DEMgAkVf4JCUCcBhEwj6FO2jqhT8hrH4cSICOGShlYSI+gTwk8GQ4IAUDHiASQUFnk/Y8YMMj3QoAJapPxCFK2gRyEbv1fZM2+YNKuuSOaTKdhpb40gMTO3htph8fhh8thev5PlRJvuHR5ozk+UXWHGzMdH0kaQCIq+msH8FyLjhlZAu7PVeD1mrCYjl4F9x6ScKBJhd/N4dNzAE3isbZFxzU5wO1FfJ9Xn+BcP27k8ExtFDV5In4yi+BeOj6yX0Jrj47V1RK+Xa7AR3lO0yjBkILXDSfmaDJmZVF6mcxtDDL9st5c/xsc6dqAWxY8ColPH8Ko6jEc6XgL/zj5czgcPswuuxSLPbdBIIj/JNgQZVpeaUyDSXEqbXIIAfDugQNDpgSkc+z0fnanR6P8UxsEhxUESr82srlvKytm31SGSqDP+NAEuo6t/Nvn0/UK8gvwL/d9kYUgjHU50+fXSOSbiswioSAe/+YnQJ69TKYGjO+vbQAwY4E5uKywgFTi+/sUCaZE0J6WjAEUKmC6lBKV7ZE+B8nkm7xt05svqwYUlvKv3yBgx/rHI2bCkX5EQCr30LCU/xmzFuKGj391UkL/7XGkMr/i17nntv4a1y65i3GWJJZoLIJndj2K9y75PDs+gHjR0NHUdgLbj7yMNSs/MuK1LhX5j+U56chrLPsxmrbt5/Hx9Zvw8F9fYUq6+QyQc5c8/BI4eh8R7J8URHpoKRTAm4XconyUzyzD0uJcpvxLHI/DbT3Y2diBmEzE0RKWVhSgKMsDieeY03p3YwczENB8KPG5sKwyDyfDUTR0h1B74Ci62jqhh3qRKxj4xwMfRZZn5M6V0chlLOpq4U5Efv9xePetg17sAO83mBGA81AoQJJwAOJcIc86KcgxHRwp/mQUoKIT9J4HNPKukzGgGnAXAEHnKbpOCAwRICg90/8T9hhJY6I8gBAC5JNxyv8Ql4iFLfJBUtLjmP3Z6RbZHwXlU5w/KfwU88/Cy0jZH6z8m1fhoCucOffIKMsW67jYf9vzT39jrP8GdJlnUQhd538Bgau+zFAsmXyPjMXcONPb7DMABGNdULUYsj1FfTIZqQFABocDghvbdSczGJXoMi7hwvBSPIxVRto2VR+rusO1TcdHYgBoDar4SaeI5qiOG/OAq7Jp42UuAvQieKVFw38e5tHSo6MqV8AlpQa2dWjIC0h4oEBFLqUvsc59q0XFN2s1Fg/6b3MELA/wePCEiJdrZWS5OHxjvoHVBamjACjd2GPtHN5o0lCaI+K+XBX5nsxBJTP9sn7t6A/QFq3FTXN/AJE/1aI7+NEmWe9qego7m3+H0oJzsKzoLpZGkOvDVU38cpBpeU38iNLrAd2jjZs2Yc877yQ1AJgw4H5Pv906ef4JEZDqCydeKbFj/9lrbwQGALstUvYjkTCD+yd6btirmGUCMGGe9nXoc9Xylbjt9ttHdO30pJt+vHG67Z+O56f0TBoGOloa8ddHH0QsYm3IxkgY/XPLMBV5B8+cSOmw/1svFGbslQQOAv1YBH+2W2lo5v9UB2Yy+5vFZPsnWL+mmen+GKM/nRDnzU80FlAogEzepxSzGlgPF2tTcrpw2xceQXZBcaodnpDzUppf1vu/N9iDNw89jWvP+dCg9YJk197dig37n8SNKz8xKJUpHT/UvBtdrT1YvnDqeudSldeE3MwUL2o/w9v3H8X7H/3DgOw19rvB3i3zkoNxALiysjCjshTZ+Tlwer2Y4XPDy/PYcbwNDV29kBXik/Lj3JlFyHY54ZUElmVjw9EmNPZEEDMMVPg9WF6ej5ihYX9nEIfq29B4vAGGojADgNzTiZ/fuQbvPXfxuLyPUhTXqE+LhnqgP3YL3Ee2QC109yEBmBGAfkjpj+cEoO/k+SdjDBl1SY+mlHp2oZh7ZggIA3o2IFQBWjZAnnsxyb6Uo3AdMuSkOBSjCzBO9sfrJ1aTo4AWr7zHwf/ZueTlJ3I/ysdH2Yds6L+FBGAbkrj07pbnn/5MXn8Wl0zrMhk+aP0dUvm3oP8yD6E9BrVqAbRPvAyne2rzSKR4l6b8aVYIgIFQrAu6oS8IwMEAACAASURBVCHL1R9XfSo4/FDHVHDYKXgQdDix1AhDjciodXjRAQHnqkHkGuakHUnbtrTHqu5w/aLj6YYA6KqBxzuA19p0zPYLuC9fhdM10HKvaTreaNXx/SM8Gnt0lOUIqPBr6FUM3FvOY3kcD8D+TgVfPWSgvVfDZXPceLDUwKFuFQ8cFlHXpuHccgEPVOoo9aWmxCtRBV+u47G7Ucb8Mhe+UaYhxzI4ZGJ2Z/pl/Xztg4gZQVw/+98hcul5TOu6tzD+gNLyxbg856uM2G+ylUzLa7KNb7j+0MbohXXrcex4XdJT6Xgi9J+87fRzKlhwMi8kbbSI9M/2pI1U+bcNEnaav4GkZ6bBQlUU5v2P7yPP8XAIEh782oPweAbCdYeT00iPn+nzayRyS1lmpGDtehsv/+En0FRrc5XhzAB2/wfOdYPF+DsdJuFdamR/tnphQlRtcj6qS4z/tjGAvtuAsD7FJMFbT31iejz9YsXp0ynk0WSIGEKZanZWAMvL2WcZsD3/A1EIhAqIkVcpFah/wk21Egzg0ts/hfkrLx7JLR/XOqnOL5LlwYY9aOk6igsX3jioj+z4yV3o6GjHqoWXJVXgdhx/GXliDcpLKqesgpeqvMb1Jo7wYseb27Dmu48hxkLC+p1CdoYM9t5yOpGfn4fymTPg9HrAU7Yav5+Fyxyua0YoIkPTdXjdTly5qAoFXhfyXS5Qloy1RxoQVnnI0Siqc3y4tKYYPYqKkKLgjaONOFjXCo34duQo9GgEalcbllWW4ul774Qjg4S4IxRPRqtFu1th/O5uOI9uhp4ngs/WAEICuDmAsm0lGgHodtBe3Un7RPJ0K+AYwZ+NBnCaEH8tZCr3fBEglgAuyhZAeRiJSI8DiLeFGQD6+VvMgcWFB7A1lX56AL0JiPUCTg8QpbbZwjpQFhTfb+lS5mGrvhpjqQuhRkz2//gMABS6YLczhPLPmlI4luGAo36zmP+Bnn/6zo5HdRhRwAgBelhguQI673sdeWUmefx0mfwSYAYATVdA8f9O0Qun1G+5SVfRpim4j3fjqOjGlXwYBZzGCAQpqm8n70EnL2KFGoQf+hljAGjriuGbHQ4W+39HIXBZjrlBSywM3t8k4JlaFb1RAzWFInxGBDeUiLihhJjJzRpEBEgkgZuPRFGWI+E/qg2UZIl4vkXHf7xrQiqvmyXii6UanM7hjQDtHVF84jCPjpCG91Q78bkSQLRSSGVi+mbyZU0kW08d+DTcrlxcU/UweDs9SQod7ZVb8PzB+xHwl+HSsvvhFCanhTKT8kpBLJPulGg0ir89/zxa29qSPycW6z8ZAajQZ6JinTgoW1kiuDNTaCiO0vqJ98SnKwym3CTE+SdT/pmBIk75p2sHAgHMrpmFC8+/EDPKZ6R76RGff6bPr5EILl2Z7XrjBbz1zK+tdEypunxG0rOBdWg+UtpAp4M4AgYeS824lVwZp5YYDxn9Y2RVZtt921drb2rD+OONbYnXTTTSJRrmFMVAVCYETT8PQGp9N/tEXSHDWvXi1bj6g5+Z1NB/+w6lOr8YOqp2LYoc1aipnJt0fdxw6ElUupajvCy5gv/mO89jadUlcLvd0waA0T9yo26hJxzFR378BPbWN/VFDtnPBKFzXC4HispKkZ3lZqkAHV4vQ870xDQ0tAWhaGYazCyvG7Mqi1CT60Ox1wVV1rHxZBfCECDAwBy/AytLcxBSdPSqCg619+CVPUehqBoM4s2JhsFpKvSuDuS7BPziwzdhZXUFhMSFZNQjnrgGSK5y2zEYT90H6egmGNkG+IABeDhwHg4gsjtCv3pF0xjgoFAAjtgTKaUKQCE3tDARPwCx/bMceQSjJzSAFV/POQGuAKBU0Q4/wJxMNumf9UkwfIYGIANC0IzHl4Pm7wahxzSA9/SjBeh8gvAPMCazdCxmKAIhqQilwBG6kBZO+rHRAfS7RV7Icq+yTVP/TYjz/LOoAI1jBoA+FYWUf0VjzP6MA8CC+xsh4gDgTANAhDKbOdF59y9QsPiaibvB01dOWwLMAKBoUQSj7Qh4isHHwVzSNQC0Q8AmZzZWxLoxi6xqcRkEIoQMkHzI1lXM0SKMhCT+eHzPhyPiS7dfmWqb2kkHARCLqHi0S8SeDg3n5XD4YJ4BzymU8nBExY/bJKw/SoYTHTMLBCzOBz6VoyI7y5QXrQG1HTK+chjoDGpYXeXC18vMvK/3H5OwrV5Fno/Ht+ZqWMIIAYfegCpRFd9p5PFanYyybBEPVxmoznAqwVQ3N6nMXFmJ4q+1n0SubzYuL//KgLk6XP09zU9jW8tvsWbOIyhwzh7u9Ak7nkl5TdggRnFhiqF+a9Mm7D84mAOgX+GOMbI1Uv5tzz9TSBKIw+IV/Uwo/Paw4iH/lN4vMc7ffE5N72cy5X/unLm46IILMXPmTDid6YWxjEK0rOqZPr9GIr90ZUYpuna8sRabnv2NqSuPIKxkJP20lWvzkxxXPCP+s1D2fU2mpVCPwAN/qr4nQ+IQRw5B/cljGe8FTaefcYOD2+PFXV/7GURp8iG8kskm1flFa97fd/4Kl8+7kyGGkpUXt/8elyx4L5yu5OvK+u1/xpVLbxvJ9Jo0dVKV16Tp8BAdMdExOn7y/Jv46bqNLMUf6Vj0d6dDRF7AC6/Pg6y8XFCoJln1RI8XTV0RtHdTZhnzcfGT8j+/Gm6nhCq/Bz5OwMa6VvTIGkSXCxeVZ6Mm4GHZNXpkFbXt3Xj7SBPau03YuB6NwoiG2TqldHciwCv42MUrcO8lq+BynF4p3JgRoHE/jLUPQTyyEYZbAZ9jgCN920v5Vi0jAIUDsPyrhAwgFIAVEkBhAUTQSIYRUqRpQx6WTYOATRRISjnB6OEBeDcA+iHWfnI6UUx9yDyXeegphCAOip84V2yl3Y7dZ5ZRUvyJ5Z9+V0yif9FCAPBxyj0jA7Sg/8xYQN/trABW1gK25pKt2vT6M9Z/9gcKETA9/wzVRQCVmGHaJ3phohsIKUDGArgQvPJzCFzxOcZVMaJ1e7I/rKdp/5gBQFbD6I22I89XPmCY6SjaNO02in7wmoYLjFBSD389JGwRfbhc60EZWdvGIMXgaIwH1J/h6qdsADCA5zp1/LXZgMfB4zMFOub4h/fIh6Mqnu7g8atDQHfYDAe4Z4aKNcViHxlgOKbjoQYOm+uicEscPl0j4tp8Htt6dPxnnYijrSoWlIj4UoWKswJi0rgjWk/+0qbjsUMKqL2Lql34aokOB1k9M1gy+bIOyR149sAXUFa4DBcWfSblVIIUk/30wc9iRv4KrMz/cAZHl/mmMimvzPdufFqMRCJoa29HS0sLTjY2oamlmSn77OUty30/Ngogvlf08iEyP/qxPf6j8fInjrhf+VdhpvczPTDxxT6H0AyU4sn+Tv3xeLz40n1fZAiAiSjT8yt9qY9EZnTft778DLat+1P6F8xoDYPB+QkZIDFjQBzMOO46Y7lpG6z0m/tQUvgV1QClyDXzG6TA7D+UMmUZACnl361feARur0lkPBVKqvNLVmNYv+1PWHPuXUmHRYaUddv+hGtWvC/5ccMAGQiuXXYnBX2k/P6cbDJMVV6Trd/J+kPPRltXD+7577/gQH0TeIFHfo4PgSxSGkkx0yG63XB4fAhHYqhv6mIp/HiXC4bDyWD/syoK4MnNhdPhwMwsD94+0ozemApREHDFrBIsKPQjKBPsX0Nddy821DaiOxRBlPK/k9E8FIRhxZPrvd2YkcWjOODDT++4ATNyJuY9NZb3jpCkzAjw2g8h7F8PTgiDywa4LIDzkeWUOAF469PiBmAGAGJPJUWe0ACEDhBNIwFLq0KWFBbrBMiayRkQIq2IvPl0Iy3EgE1crVJYgK3M2/FTCaNm/AOWAs+uYaXx48kYFBcS4KBzqL04ZZ8MBbYBgCEILMSA3R5bgPv/TgYARhPADBn9yj9j+dcNRiPA9eoM7k8oAGYsUFiMBOTz7oTzmvshuE+/uTKW83AytJ0xA8BJTsI+0Yvz1R54jOQQf5pX2yQfZM3A1U4zNRaFCCSW4ZTwoY5T+36/iz00ydql64y0bbuPqRoAantUPNYhoC1m4Kpc4OYcWi8SY4CST4FoVMN/tQhYe1RnSIDZBQJuKTNwfbYOB1kjDeBgl4JvneBQ16YgP0vAzWUibgxo2NjL498PcuiN6ji/QsTDFSqyEmL6FVnD610GHqs3UN+lYkauhC9XAmdnp04emOrkzeTLuiNSh+cP/isWVK3B0sAHUu0CWkKHsP7o13Hd7O8h4CxJud5EnJhJeU1E/zN1zXilob6+Aa9ueAO9wSBi0SgzANgGATvmmZTroVj8M6Xc2H2ia4dCZAYfSBpoH6dP6qdtoIg3QHzyY5/ErFk1E2Yln55f6c/QkcqMNu9vv/An7Hj1GbaRH+8SD7e3fydya1E04/xtItrEfo32eUlU+O32GQGgahMAmp7O0V7LfAjN/7Jy8vGeex5AXlHJuKEuMnFPU51fbV3NONZ0AMvnXTTosrTf7+xqx6G2rVg5++okxw10dnfg3cYtOH/+1IbppiqvTNyb8Wrj4IkmfO3JdeiWY5AEvi8jAF2fYPrBiILusAqNPKw8gfoBj0tC1ewqhhKQsvxwOZ0I9kRwoiPI4vcXFWfj3IoChBUVEVXHsc4e7KhrQXc4hkgkCsqUQUqrFupl6AMyAngMBaW5HqiREK6dU40Hr79ivEQw7tdRWg9C3fBLiLueBcd1mWH6fo4h8zkfGQAs+D+FBVBYLO3fKTSAjAEsdZ9tELBQEsTyb24KzM/eMLiOkEWoF+dYY8YCa7jsXMH8zpOzjreUe1LyLa4wOoUMDqxtS/knWL8dz88TCoCyE5gEw6yQIYIMAFTok4hY2GSyPiltHwtfMJV5FtNvx3RZnn+m/NNx8voHAS5ILK4W9QBB/wUPtOW3gL/iPkjZpZlZy8d9FpzZF7QMABEWApDrGxiLmioCQAGHXYIHgmFgkR6BCGNIRbvT4PG6OweXIYQyiyMg8RaMREmnZyosiMh2iXDpE2sAoIX6R90OHOtSsDqbx105Oly0cKRRQhEVj7UKeKHBQHO3jhwvj+uqeHy8QIPTJYCs/bu7dfxXA3CoRYbPyeP8Mgk3uGU80e3Ea8c1OEUO99QAtxWCefY1RUNnVMP/9Uh4vV5BV1hj6QTfV8rjihwuZQNFGsPIKOS4oWc3Xjr8/7B63icxx315yt3Y2fQX1PduwdU1D40odWDKF8rAiafj5iYDYkF3dw9eWL8eJ06cYN6rU5WMKBUJF4iH9BPZX6Lnf4DyTxkJLJKdPkI2UGy2A9/9znczIY4RtzE9v9IX3ahkZhjY9sqz2LLuz9CJGDARj59+d0ZUI9EYQI0wtAxlHOvLAkB/M43UZjdP/ZwldsSs008qaDP+07uK7UftNGdxKITRPqtmzD8Ht8+P6z/+NeQVz5hSyj/JMKX5ZQBbD72GAn8JKosGk2yRbF/e+xfMzl+MiuJZSVFJmw++jIA7F/Mqlo5oDk2WSinJa7J0NsV+0P1750QjfvjCm2jqDZrkmZqOnlAUnT1hKKSwUaF88aKI/PwcFBdmw+FyQfJlwRXIRldYQVtniL0dS7K9WFVVhHZZQUTV0NYZxOHmTkRlM2yOnknm/Y9GoMsxZkMT1RjK833gNeIEiELgBbz+hXtSHMHUPE3pPIHYP56A4+3fQlBaoOdI4H0aQwIwckBCA1BYABHi0Q854OiTjAGElrWNAOy+UFw/ZxoHrHUU3SFwXREzfj6+kG5Oiy/Vs8mobQOAkGzdJcXfUuhZOxQ+kNgmwfUtJALz+pNhgD4tWwEZASgMgGD/hLoiQkOm0MfF/Mcp/wz2H9IZ5J8jrz8dI4QAKf+iF9qKW8Ffci+k3Ipp5X9qTn+wNICqJqM32gGvMwCHaEKPqKSabq8FAt423FiBCIotGMpQdWl+btWdOCm5cIcYQiQWF7OSwnWH6lcYPCMZrJIMSDAQTtLucGNK5XgqaQAPdSt4LORgz+dH/Soqs9JT/m35H++U8ZNOCXuaDJYikIwAd1YauC7XQIFPZAa8lzp0/LZeR0OnCp4zkO8TUeQy0KNJeKdJQ8DD4/0VBkoFFZtlCcfCBho6FciKgeIcCZ+ZAZybwzPo2ViUTL6s97euw6bmn2HNvEdQKM5Jubvt4WOIqB2Y4V/Sz2CVcu3xPTGT8hrfno/91Zqam/HCunUsPGA8i6m4mKkHZdnkH0gk+6P+6JrWh06g7/GcBLqq47r3rMFVV181nl0fdK3p+ZW++EctM8PAkX3b8cKvvgMQx84EGQHiR57ofY9X9k1UjYluJeOA+XtyLhmT6Z/2mWaaP4Y0jTMcJD4no1X4+8YQnxbQ0HH3Q7+E1+efcso/jSeV+aVqGp7Z/nNcOe9OZPkCg9YfQhv9evP9+MCSbyQl+KP79NdtP8NFM29Ffm7BlN6wpyKv9J/yia1hP487Dx/HN555FQ3tXegORkGcOPazx4wChoGivCwUFOXD6fEyNIAzOwDe5caeYx1wOR2QRAGXzy9Hp6YiqGjo6A6h9lhz/wAJecPzMBQZWjjE2qffCz0C8nJ8iHZ1sHecz+nCi/d+aGIFMw5Xl3vbEdv6JBxv/BfEUBP0bAm8VwefDRhuQgRYIQEUFkCOPCIGJOWfjAG0LCYaAsgoYC6e5oLYHgQXipmefV7q9+ZTOwy6fyr9gK5FSACLzO9U8pAV06tvw/wprIMcEaT4m4t0v/Jve/3t5APUTzJSKAYMivUnGgMCOUYNU/knMkAyGNAleC+0lbeCv/jTkPKmbjaRcZhak/4SzABAvQxGO6FqMWR7+3PmpmoA2KY7ERMEnGsQ56hZTlWXDEu/4XJwORdGNaWzSCinqpusbbKL1XEOeKBjpsN8JifSAKApOrZEgSJDR1WWMOKXrSpr+GG9gWMxDs1hAXVtKpwisLRMxJdKFMwISBYSQMNLXRzebtPQFtTYc17s5aAIThxv1zAjR4AXMTQEdZb3ucAvYHa2iDU5Bs71j43n376lmXxZv1b3fdQLb+N9Jb+FJIwvedp4PcmZlNd49Xm8rkObkj179+GNDRsQU8wQorEs8V79aDQCRRmYxo+u3c8JoDHYf7xxoK++biA3kINPffpTKCgoGMsuD9v29PwaVkSDTsiIzAwDrSeP468/up+RcfUp4Gl62dPv/WlYwzagcDzySytxwye+BpebWLzGL+NCJqU63PyiudLR04L1e5/Abas+y0Kd4gsdP9lZh53vbsJ7zrsjqfc/HAvixW2P48ZVHxtUP5NjGY+2hpPXePRhLK5hvy/2Hm3At55+Fe+caEKMpbclRzMhyETkZnvhcZlQc3d2LnhRguFy40hLEIpAyr+IJTWlyPI50BUMI9TTa6b6I8YHilm3cN4GscZTLnlCeSsKAqKOsoIsqNEI8/6Toe7DSxfinktWj8VQJ1WbJHcl2ovY/tfgeOm7kJr3Q/M7wft0wGeSA3IeKySgDwlgoQFoyaFNeZ8hwOIEYEYA64fF54TAkYJNxKR2XtVTSYHIF+31LBXnXEzuV/QJLUKQK0KckcffNgqQcZa2TfQnPQ7yrxpATDcjBijFX8iM+SdPP0ffmfJPEQYcDFcOtPPvgrT6bgjZM0as20yqCXAGd4aFAND4KQ2gTOz8npI+cphUQgDawiqed+ZgidyLKjIPWWU4GH+Tw4XDkherQ+2DsmMOVzfxeDcv4rjgRI0SQRGxdg7BLUB/T7ftxLmRKgdApubUK20a/ueEhiIXh07VgXdOKmz9WFEp4dtlMnxeM0UgGR3eDBIiwMDxMBAKKcjzijjRw6M9qGNeiQgtEkFZrgM35AOrvICQYcK/ZGPO1MtaUaP48/6PoXTGYlyS/cVMiXfStZMpeU26gWWoQ8FQCC+9/ApqDx8e0/1+v/KvIxwOQ7Xyuifz/BOkUo7FBsQ09yv/OnRZw6233YaLLrqIGeAmskzPr/SlnzGZGUBvTydefuJRnDy0l3WE4nAp/na6pCYBlqiQxS5rWHjRGpy35gMQKT3XFFX+adTDzS8GDz+5GXK3gSULViUV1JbDL6EiayGKCvsdOPEnNnUdw7ETR7Bq0WWpCXoSnzWcvCZx11PqGt3vrt4QXtlzCE9t3ouDre3wuSS4nBIESxkkQ7ODiC5FJxp7ZIRUA0JWAIX5Acwsy4ccDiLSG8ShumbECA1r5++k94/tDWaefwUeTkN5kZ+x2lM9ekPluN340a3XYmZBXkp9nuonkcx1TYHSuB+R13+G7O1/gJYlwfCI4Lx2SADAsawAVmiAnSKQOAGYIcDKHEDhAaT8Mw+/hQQgmffGwOlJkLZ0nrmw9RsHqL5l6BlStuTxt7MExEj3oph+SilInn5CVtN3E5ZF8fx9LP/2FoQg/YQOIDoAUvQJ2h+k9H5WhIGNBtBF8LIM3VOI2OWfg2fF7eA9uVP9lk/3n6acbQAIx7qYASDgLuqLA0zFALAhKqJLcuIiuWuAIj+cou10O/Cs7sVsOYRqZpbqL8PVjT9O4S27BQ8C0FClxeA/RXrBqWgAeLdHw/caAJEDbvKqeLLLiXcaaUEHzqlw4P6CKCpyHH0xm2QICEU0dOvAxjCHFk3As8fASAGXzJDwcGEYRfn9YR5j/RRk6mV9qP01bGj6Ea6qfhhl7rPHutsT1n6m5DVhAxiHC+/eswdvvPkWojHTg5HpEu/Vj0QozZ8ZppTIoM48B4oCRR6MDLD7pKsaFsydj1tvvw15eRO/mZqeX+nPlkzKzJ5bG5/7HfZsWAvdmlvp9+rMq8H2yMQ77Qtg9XV3Yf6KC01lZgor/3QXU5lfL+98GufNvQZut2vQjac0pM9v+x3WLP8gy3ySrGw7+CZm5FWjKK90yk+cVOQ11QdprxNRRcEzb27Hb7fvY+haCuWIfxed7FYRFZ3gJQe82X7Mn1cFLhpmBulj9W3o7iVtziwsJM0KB2cpB2NReHkdlWV5zFMcC/aYxkgOuGZONb545YVwOaZGKs1M3W9mCIh0o+Otx5G9/psQDJmhATivDo7QADY3AEMCWKEA9MhRaAA51BinH9efMYB+Z7H+ZLQ04fksHIA4AgRLtgbtL0j5j+MRMG9Y/7AYWQsP2FwQLJ7fIvTTosxzzwpB/q3r0FeK82ep+uJtzNQsnc+yAAAGQfzJ608M/zLAUQgAHaeoAUWC2BuGXDoT0Zu/B//s1eAdyVOQZuoeTLczfhLoMwD0Rtug6TKyPf0viOEMACGDw5/gx9JoD6pp5sSV4ZR4n1vCPsOBE5qA5UovXHHEXsPVjT9ez0k4InqwQumFG8mzD6TTr+GuPd4IACID/HariKaQjg8VGqgRdPyiXcK6wyoL2Vk0Q8K3y2UU+5Pnaw1HVHynScJLhxS2ntw8R8RninS4KK5pHEomXtaqLmPtoQcRk3pxXeUjcPH+cej5xFwiE/KamJ6P31UJBfD359fiRH190hSXI+1JPOSfefXlKGhznTTeX9fNeP84sj97k0Xn+7P8DO6f4w9g1erVmDlz5ki7ldF60/MrfXGOicwMA831x/C3n30dskwwX4tXYhoNMOgG9aEkOA45+cW45fPfhcNJVN0Ti6ZJfyYlrzHc/NINHet2PoFrlnxwsGyIX6LpXZzsOIQLFlyfFJJL3uLndvwSVy/6EJyO8TP+Z0o+ie0MJ6+xuu54t2uHCRG/xks738FvNu1CVyhsZgWIKujsCkKX3Cz+3+H3Y1ZFIbweJwtDa+/oRUNLV5+DmLQ5gxRDXYdOqWkVIo4WUFqUDZEzIIdCDFVDBqQspwMPXXspllWWDWlQGm9ZjPf1dFVGz6F/wPX3++E4+S40n5NlBeBcOrgcIggEOMoSYIcEkDGAlHzaVw8wAFCMP8wsAvZ6xSD5Ojh5mDDGOD42Nn7G5m/VYSn7LKmQt5+l/SMFXmNErKT0s/0I/Y36w4gADabgM44AOj0G6FEOIHb/sAnz54j1XyY0hAhBVsAHFYSXXwnc8ig8gUI2hozxuIz3TZ2+3iAJ9GUB6Ao3IuAuhFPqz587nAFgt+HAO7oD18idfbH/9hWGU6TpeIfB4zXVxTIHFOv9D0Mqdek6rWEVL7lyMF8OocZKgZFq3ZGmCRxvAwAt2i+26fhLJ4fVuTw+nGuwcX+1zoFd9QpDGr13loBPFmnwe620IQm3ublHwbebHNhcp8Ahcri8RsRXilQ4CbI0xiUTL+vm4H6sO/IQZlddhnP9/wxuUNDIGA9iHJvPhLzGsbsTdqkjR49h7QsvIBKlQLVRdIO9N/vN40SmRUR/BPmPJ0qLJzajHO+k/CcaB2jzVD2zGvPmzkNZaSkzAAQCAROiPEnK9PxK/0aMmcwMg821t559HO9uepGlfWKGgPS7eHrWsNKU0aZTkhy4+I57Mevs5eDJU3YalVPNL1p3DjW8g85wC1bOuXTQqDVdw4u7f4vFxVegtGhwTC7Vb+powK5jb+CqJe8fMvXjVBLnmD2Pk1QIdA9VVcMb7xzGv/5hLYKhKFRNN1HjogMunw+VlcXwZ/sZoqizowf1TZ19TP/sDUdknboBzlpf8gIe5OV4GWRcpXeolZKT9MrbF87Fpy5dzfgEzlRlj4wo9D6PdTchsv4H8L/9Wxi8Bs0jgXNp4LwAn0WwfzNtYJ8hQCLvP2cq/FTokwwDjCgwYWWnrxqR7MWlQqeljf5OoADaNsRzpNvbFF0zCf3oO3nxLaOxLptGBo6FHliFvIT0Q3H+FBpgKf6EANCDFhKAVC/y+MesWH9NYMo/J0hovfkR5K++i8kikTh2kj4u091KQwLcS9tPGB2henicOXAz5b9/8pxKmXa4HVjH+TA31I0Si/k//rqpKOI0f99SHIjowAo91GdESKUuXevVmAONooQ1ceEHqdadKgYAGudbnRp+1QQUeAQ8VKDA5ZbQ1C3j3046sfOEwjKSnFvtqyl1UwAAE2pJREFUwEMlCgKUszRJ6Q0q+FKDE1uPyPC5ONyzgMcHmUFvbLebo31Z06Kz/vC30CTuxo0zfoSAWJLG9J56p45WXlNvxCPrMfNytHdgy7ZtOFhbC1Lc09Wc4pV6ao88/maKpOQs/0NB/unluGDefFx80cUoLCyEx+uFmEDUNbJRZr7W9PxKX6ZjLjMicTt6EG8++2u0HT9sxo+eyUiA+CwJuobFl92MxRe9B75ATvo3bwrUOKUBAAb+vOMRXFrxEeTnFg56X4eiPdi4+yVcvvymIb21G2qfRKV3GcpLqsb8fT8e4h7z53E8BpHmNZgCbxjYsPNdfPSxv8HQNKi6Dq/LgYqqUnizSBsFguEYjjW09e/j7XWEbfMICq6jMMeLgFeCZvHWsCwA1D6AskAWfn3XLfA4zyzo/6luhxILI3LgVTg2/BTCiV0ArwJuAxyJyMeBJ7WJyMeJG4ClCCTYv/VD322FnKFurf02/SpZe3VCZqg6ONrDkGJvl3jYvnVOfD/Jy88iNuJJAlkaQEvhp09S7C1jAUVa6xEeTOFiCj8ZEAxwBCCw0gEaqgFe9ECZvQry1V+Hv3TeabFmpPm4nTGncy/v2G/IWhh5vrJBKdJOxcbfLDlxSJdwnmaShiSWVJn8j0V0vMr7cLURRDZnTv5U6rbqPJ5XXThfC6KU739oUqlL1xhploBU0gBmevacCGr4fqvA2KO/mqeiONuE+4eDCu495sDuegVOCbhjrohPl+hJU/rRQvFuu4yHjztxqFlBSY6Af55pMELAsUoBSH0czcuaXkr729bh7aZfYHnNh7DQc2OmRTvp2huNvCbdYMahQyIn4tjxOrz+5ga0trZCJev4ECVe4adT6Dt58U3F3yLNiYv1t8+xP8nrT/H+ttGMPPtlpWV4zzXXYtasWVMCLjk9v9KflOMlMwoneXfzq9j+yjMIdbVNinSB6UtrlDUoNtbQIUoOVC5YjhXXvA+5QxDbjfJKk6b6UPOL1qfeSDfWbfsTbj7vnqTs/dsPbUDAnYuasrOSjocQJc9vfQJXnfM+SFLyMMFJI4gUOzJez2OK3Rm30+z31+OvvI1fb9wBWdXhdUsQRQG8JEExBDS29SJmp4GzesaUe00Fb2gozHbD5+5X7tm7zPL+53s9+PZ1l2F+2entZEn3htme73BrHYxtv4Njz99hdB4DBxWcx7C8/wDvNQAvGQEsLzyFBZAxgH7s8AC6eLzCRMo7HU/8O30nj31isUn/7OP2KTYagCn//UYARi9AZH8xw4T7E9TfOoeT2VLLUvsR/B+SF1rhTERWfhjeJTdDdPmYUWioFLDpynH6/MknAW7tf95nVLvL2Jw0yPNlkcjQ74KuI3r9RwcpyzI4HBDdKOI0FCqD0/jRMNNRxN8yPAgZwBV8mIG7h6srOiS8pTnZpv0CfiAR2HB1R3t8IgwAmqLhf5qBLb0cbi3mcU2cI2Rfm4J/OyriWJuGIj+Pj88Crh9CqaeF7ECHgoeOO1HbqKA0R8BnanRcmc+PGTv5aF7WXZEGrD30VQSKi3FF/r/BwZ3+5COjkdfkW17Gvke2vHrDvdizdy/ePXCAIQMUi7Xf7oHpQdEZLJI+CTFAP7plMEiGhLG9LjoRJMVifcgAUvyLi4qxcvkKLF+2HG7P1ImrnZ5f6c/JcZWZRWr31nNP4MDmlxENEU7z9M4WEB/jLzndKKtZgNXX342cgsIzAnZ6qvlV27gLUETMrhio4NPaFI6E8bddv8BNSz4Blyv5GtTW2YK6tnewbPYl6U/8SVpjXJ/HSSYDuu+hSAyPb9iK5/YeZPtljfbpsoJmS/mn1ICMUI7UN43SQusMJVpa4GeZBOwSr/y7HQ589oIVuGbR3EmLXpsMt4L2DLET28Bv/QP4w5sgdB9hCrwu8OAcBjgP8QQYgMvmCCBjAHnCLEQADcJW+MkowEABlgGA/h5vHLAZG+2B23B++k5KPH2P9/iTEq9RqIep1DNWf4L3E7Sfkf5Z5xM/AEUDyDo4jQwUbmj5NVDPugo45xa4CmZCECgczZj2/k+GSTeGfeBe/dw1xiwu29xkEOGVBV2l3yNzV6L7iruRCJentHtdLhdqDBlqJDmRRTpQ/B6Dx1p3HlZHu1AB5ZSp+mi+d7vd2G04cVasF3kseWV/See6yeQ6XP3x5gBgz7pu4I+tBta26jg7V8AXCg0ItKJbXsw9bQoeOiLieIeOshweD8zSsTKP4rcGj5Ae6udbDDxaS1lJdJZJ4OFyFXmusSEFHOnLOii34JVj/w7Z2YPLyh5Arlg1ho/B5Gl6pPKaPCMY354kyqu9vR373nkHe/btQ1d3lwltJGZfIj+yfsgAQGWo8Jc+MkBdZyEB9NK3/5aTk4OlS5ZixbLlKCoqGt/BZuBq0/MrfSFOiMwsdMqON17E23/7X8YYzYMDEcLZG/f0RzKJaliwYxZbSs4GgcOiS96LFVfcBMnhOKM2n6dCALyw4/e4YN4aZHkCg27ejvqXgB4PFs9fPaSX7qmtj2J11Y0ozjt9cnZPyPM4iR4d6ko4GsPHfvkUDjY2Q9cM9IQiZoy/9VzFK/m0Zy4tDMDnoWB1szDYv+WMJr3w0+eegztWLYUknl78Gpm8bfEKsRyLQD6yEdKuv0Gv2wKh+zB4cjA4yBBgcQNQWICDEAJkDKDfLSOAHQlAfAEsU6AdFmAZBOxO0w0iJb/vu6XAM6XA8vTT74rOUvwxZZ8MADJnKvz0Q7H/pCIZvPnJEAFEJshBc7igFy0EZl0IbcHVcJbOh+Rwn1Frbybnx1Rsi3vt82uMGsE0AJC1EHbsKhkA5qxA12V3DTAA0Na5VXAgyymg0FARjMQRWMRJYDhFOvH4Ps6Jk04vLol2ItdtkmYli9OPgsMWZwAlnIqZ0eCIyAeHapv+Ply/J8IAQP3a3qXhsXYeuS4eD+TKcFrpDtlaoBn4WTOPP+5XEZENrKiS8N1KBX5LjokTU1V1PNHOY0M7hxm5Ar6YHYOP0piMQRnJyzqqBvHq0UfQxdfhkop/QYl0+qb9SxT5SOQ1BrdtyjSZTF4E1W9oaMCGjW+h9lBtWmOxFX0WGmB5/U14FBi532WXXIrKyko4pmh6pOn5ldZ0YCdPpMxoPkbDIdTt34Xt659EV0s9IIgMtss28FOFKyBO4WApsHRiq9ZQsWAlzr7gahRVzILT7TkjPU7J5hfd99bOJmw99gKuOefuQeFFmqZj3Y4/4rJF74WTMiIkFKrf3tuC9bv+D7efd19f/vj0Z//kqzGRz+OkkYYBtLR34qbv/w5tXd19SmS8ksocyIaB4oIAAj4zfWSf8dBic892u/Chc87CbauWTJqhTaWOyNEwlKObwB1+A8bRbZCa90FQeqGLPAyJjAHkYQc4yQAnmMYA9BEFMksMOKbuGGaYwFCUXLYxgLH/k5efMxV6MhDIBjMAmFB+yzDA0AJ0rpl+kKNwAlLeSPfPLoFcfi7EmUugV62Go3QhC7maLmeeBLjXvrDGqOFTNwCo4NAlOVAh6kz5HimZXjJF+0khBzVGFBc66SrJ297LudDh8uBiIwgjOhh9MJwCP9rjE2UA6I1qeDIsIo83cJ2PiDoGrhTBsIqH6kW8WafC6+Dw8bk8bs2n85J79lXVQHNUh08EApQNYIy4ANN9WQdjbXil7jsI8i24sOLzKHcsO6OeynTldUYJJ8lgTyUvUuK3bNmCF19aD3WYfOvx/ADk9Y9Fo33KiCSJuPH6m7B61Sr2t7EmzhzLezo9v9KX7oTLzFLyaQ6fPLwftTvexLG9WxCLhMyNPynXjLjSSvKd/hAzX8PuS3z/aO/rcKK4egFmnrUM5fOXwp+dO0ApyXxHJn+LQxkAXj/wFMqc8zGrav6gVKRHm2rRFjqMFTXXDpkNceuxF1HiWIjSktIpvWZNG8kHz2H7ffXMP3bjW0+9jN5INC7ln4kM53kOBbk+BHxmeIjpbOaYHugURFxcXY7rF83F4vKy08pANBFPvBzphdZSC6NuG3RCBhzfDCHYAh46VEkAR1kAREL8azAofaAN/yclisj7yTgwjAGAgZ1t2D8p/PResJR6St/HYP2gdwF5+3VwMRW8hSDQ/EWIli4FX7IQzpmLIRcugjOnNCmvyETIb/qaEyOB9EMAJJGlIMmxUshl0gDQxonYI/mwio+igNMGoAtoQWviRGx1+HERF8YMTktqfBitgn+q+p1BGWUFLsyrmpiYX5bHlRbxxHQi1tw52a3g60dF7GjSUF0g4oEaDedkj41nP9Xpms7mub57F7Y2/hqaO4bVxZ9AqfPM8fzb8kxHXqneg9P5vOHkRRul+vp6rHv5JdQ31JvZAhKKvZmiWP/49H5erxdzZ8/BVVdexdj9T4cynLxOhzFmegyTSmYWRwARBh7cvhGHdryB9sZ6REPdbNNvw3onJIuABWVlXkj2ouLACwJ8/lxkF5WievEFqD5rKVweL7tF0zGm5kxNNr/IePnitj/i6uXvg5CQ9jAmx/CnzT/A9Qs/hkAgJ6lyH4vJeHX3k7h62fvHjN8n089Zqu1NqufR6vTG5m14/sQrqQ4hM+cRIlzjsOttDu/uD0MUKFWbyehPxM4lBQF4LcI/UvwJ9q8aBubn5+Lei1ZiXmkRXJJ0WhmHMiPYkbXCQgxVGXpPE/SWWsgn9oE/vglS/VaIoS5wHKVhNKC4RXCUGpj28SztH6V+1U9tALC7pBp0urnQW0XXBdMQQMcUhSn9xKuieXIgly+DXrESroqzYeTNBOcvhoPI/abj+0d2k0+zWtzGz19v5IleeAwhpRAAYhylnKRjoWgr4LCbd0NxOLAKYcDy8NPcbuQkbJN8mKNGsNypDYkQGIt+2fd8og0Aw809MhD8XzOHJ44Q6QuHO6uB9xcMbTAYrr1MHE/1Zb2r6S/Y0fg7FBUtxGWFX4ZTpNwqZ15JVV5nnmSSjzgVedHLrqOjA29v2Yxt27dDVkzkUF+sP8uzrIKUKnqJu11uxuq/5JxzGOzf7Z4Yg99Y3ONU5DUW153KbU5WmdmbOPpsPFGH3a89g4YD26HKMksRZuduZnnAKQWYOelHfytsOL9ljLDjjql9UjIITlpYMQc1yy5F9cIlcFnPD4tRHsJ4PfpOTd0Wks2vw43vojfShnOqLxw4MAPYf3IbQt1hLFuQcMw+0wC2H30NIi/g7Kohzpm64prQkJyhxPa34+vxqwN/nBCpioqEEztnoqNJgQAeDklCUZ4PhFxjhYGEOOR6vLhxfg1uXbYIAa9nWgkcw7tFiCxVDoMLt0NuO45o0yFwx9+Gt24T+M56RrBu3xtCBmhkvOGJjJvC9UWmwPPawPBqgx0UwFH4lKpBUDQrBMyE79IarwTyIJevgFp+LlyVSyHlV8Dw5EJ0ktF1aqMXx/B2nbFNc7WfvcVodeoo1z0pGQBsSY2Vok15APa5sqBwHKojvfAYOo4LLhwXnKhRo5htRBGw4t+ToQ/Gql807sluAGB9DKn4RbcDQYPHHb4YzgpMbgRAd/QkNjf8Bh1yLaoLLsHZee+FkzszlX+6f5NV2ZisK2Q68opEItizZw9eeGkdI/cjxYk8bZTajxR/n8+H+XPnYeHChaioqEDAP5h4a7LKIdV+pSOvVNs83c+bCjKzjQFkxKLQgK62Zpw4uBcn9m9He8MR6H2bSZ5tLsk7zyDB8c4kS6FPvJ/MZEAeoz7jgbl5FUQJgaJyFFbMRWn1fBSWVcDl88PnCUCUJMSUaF9WodN9joxmfPHzi+4jGSj/svVRvOesf0LAn93noWV8ENEo1u/9A65d8gFI4uC4XTonIofx3Nbf4IZl98DpdJx2Ht7J+DxOpAGA5p6oOBBqygHXkwNODUAnXDnz8vIQHVFUl3hw//k3YnaRGXIzRhGfo3kMTru6fWGFREJM669CTs0gwh2NiDW9C7FlL8S2g3A01IIPdYDXYuAYQbF1d4jEjx5xWoAJuMgSOJgrtiY6gawA1EApwkWLoBYvhlQwE57CKkiebBgOD3iRUhFYiBAru9tpJ+TpAY1KAtyXnnrW+ODrv0KM11EUEwdlAei5+p/GHWrvcDuwVXdiP+di8z5Pk7FQCaEEKsuacSolP9MGgIb2cJ+AifDw7JpsnFU9udPRxaIaQwS5nPyEv/yHe1k39O7EnransbzkLuQ5Z7IX1plchpPXmSybZGNPV16k8B+rq8Mrr76C4yeOI8vnQ0V5JWpqalBVWYksfxacDueEPzdjdZ/TlddY9WMqtTulZBbn4bc3oBTWEu7tRqi7HbFQD3q7OtDT2Yae9hb0tDciGuqBHAmBQmDIBSVJDriyAvD6c+HLLoDHn42snFx4s7LhcHng9Pnh8QXgdHtZbnkWdmBzYxiGacTkOMha8gxBU+nej0dfE+cXcT0cbd6NWSVLBq1DshLDyc7DqCpcMGTXYkoEHZ2tKCmoGDNun/GQy1DXmIzP40QbAOgh5AwOnC7CUCU4g1mAKgKSglhWN66sXI2vLPwncJpy2r7bJnJODndtyuRl4/ZNIkYK2NfYJ8eyDckIdZyE3NMMQ1NhhLsgnNwOSeuGITigBWqgBcoBhxeCJ4Csgko43D62XzYozyAp+GzvbCr8zFQwxfmKhpPp9PHRS+D/Azzxcj+S3XRF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rot="5563101">
            <a:off x="1534984" y="2887640"/>
            <a:ext cx="1447800" cy="3532331"/>
          </a:xfrm>
          <a:prstGeom prst="rect">
            <a:avLst/>
          </a:prstGeom>
        </p:spPr>
      </p:pic>
      <p:pic>
        <p:nvPicPr>
          <p:cNvPr id="8" name="Picture 7"/>
          <p:cNvPicPr>
            <a:picLocks noChangeAspect="1"/>
          </p:cNvPicPr>
          <p:nvPr/>
        </p:nvPicPr>
        <p:blipFill>
          <a:blip r:embed="rId4"/>
          <a:stretch>
            <a:fillRect/>
          </a:stretch>
        </p:blipFill>
        <p:spPr>
          <a:xfrm>
            <a:off x="460375" y="5747127"/>
            <a:ext cx="4629786" cy="853440"/>
          </a:xfrm>
          <a:prstGeom prst="rect">
            <a:avLst/>
          </a:prstGeom>
        </p:spPr>
      </p:pic>
      <p:pic>
        <p:nvPicPr>
          <p:cNvPr id="4" name="Picture 3"/>
          <p:cNvPicPr>
            <a:picLocks noChangeAspect="1"/>
          </p:cNvPicPr>
          <p:nvPr/>
        </p:nvPicPr>
        <p:blipFill>
          <a:blip r:embed="rId5"/>
          <a:stretch>
            <a:fillRect/>
          </a:stretch>
        </p:blipFill>
        <p:spPr>
          <a:xfrm>
            <a:off x="460373" y="2514554"/>
            <a:ext cx="9415145" cy="2946100"/>
          </a:xfrm>
          <a:prstGeom prst="rect">
            <a:avLst/>
          </a:prstGeom>
        </p:spPr>
      </p:pic>
    </p:spTree>
    <p:extLst>
      <p:ext uri="{BB962C8B-B14F-4D97-AF65-F5344CB8AC3E}">
        <p14:creationId xmlns:p14="http://schemas.microsoft.com/office/powerpoint/2010/main" val="94404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40" y="222518"/>
            <a:ext cx="6096000" cy="6124754"/>
          </a:xfrm>
          <a:prstGeom prst="rect">
            <a:avLst/>
          </a:prstGeom>
        </p:spPr>
        <p:txBody>
          <a:bodyPr>
            <a:spAutoFit/>
          </a:bodyPr>
          <a:lstStyle/>
          <a:p>
            <a:r>
              <a:rPr lang="en-US" sz="2800" u="sng" dirty="0">
                <a:solidFill>
                  <a:srgbClr val="262626"/>
                </a:solidFill>
                <a:latin typeface="Kristen ITC" panose="03050502040202030202" pitchFamily="66" charset="0"/>
              </a:rPr>
              <a:t>Adding Molecules to Your Scale Model</a:t>
            </a:r>
          </a:p>
          <a:p>
            <a:r>
              <a:rPr lang="en-US" sz="2800" dirty="0">
                <a:solidFill>
                  <a:srgbClr val="262626"/>
                </a:solidFill>
                <a:latin typeface="Kristen ITC" panose="03050502040202030202" pitchFamily="66" charset="0"/>
              </a:rPr>
              <a:t>Cells are made up of molecules. You will now add representations of molecules on your Scale Model.</a:t>
            </a:r>
          </a:p>
          <a:p>
            <a:pPr>
              <a:buFont typeface="+mj-lt"/>
              <a:buAutoNum type="arabicPeriod"/>
            </a:pPr>
            <a:r>
              <a:rPr lang="en-US" sz="2800" dirty="0">
                <a:solidFill>
                  <a:srgbClr val="262626"/>
                </a:solidFill>
                <a:latin typeface="Kristen ITC" panose="03050502040202030202" pitchFamily="66" charset="0"/>
              </a:rPr>
              <a:t>On one of your microorganism drawings, draw the smallest dot you can.</a:t>
            </a:r>
          </a:p>
          <a:p>
            <a:pPr>
              <a:buFont typeface="+mj-lt"/>
              <a:buAutoNum type="arabicPeriod"/>
            </a:pPr>
            <a:r>
              <a:rPr lang="en-US" sz="2800" dirty="0">
                <a:solidFill>
                  <a:srgbClr val="262626"/>
                </a:solidFill>
                <a:latin typeface="Kristen ITC" panose="03050502040202030202" pitchFamily="66" charset="0"/>
              </a:rPr>
              <a:t>After you’ve discussed the scale of molecules with the rest of your class, label this dot to show how many molecules the dot represents.</a:t>
            </a:r>
            <a:endParaRPr lang="en-US" sz="2800" b="0" i="0" dirty="0">
              <a:solidFill>
                <a:srgbClr val="262626"/>
              </a:solidFill>
              <a:effectLst/>
              <a:latin typeface="Kristen ITC" panose="03050502040202030202" pitchFamily="66" charset="0"/>
            </a:endParaRPr>
          </a:p>
        </p:txBody>
      </p:sp>
      <p:pic>
        <p:nvPicPr>
          <p:cNvPr id="4" name="Picture 2" descr="image of Supersized Microorganisms copymaste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1" y="-548323"/>
            <a:ext cx="6172200" cy="38390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019801" y="4239658"/>
            <a:ext cx="1965959" cy="1158653"/>
          </a:xfrm>
          <a:prstGeom prst="rect">
            <a:avLst/>
          </a:prstGeom>
        </p:spPr>
      </p:pic>
      <p:sp>
        <p:nvSpPr>
          <p:cNvPr id="6" name="Oval 5"/>
          <p:cNvSpPr/>
          <p:nvPr/>
        </p:nvSpPr>
        <p:spPr>
          <a:xfrm flipV="1">
            <a:off x="7376159" y="4541520"/>
            <a:ext cx="91439" cy="1219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07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936642" cy="1066800"/>
          </a:xfrm>
          <a:prstGeom prst="rect">
            <a:avLst/>
          </a:prstGeom>
        </p:spPr>
      </p:pic>
      <p:sp>
        <p:nvSpPr>
          <p:cNvPr id="3" name="Rectangle 2"/>
          <p:cNvSpPr/>
          <p:nvPr/>
        </p:nvSpPr>
        <p:spPr>
          <a:xfrm>
            <a:off x="4966776" y="210234"/>
            <a:ext cx="5396670" cy="646331"/>
          </a:xfrm>
          <a:prstGeom prst="rect">
            <a:avLst/>
          </a:prstGeom>
        </p:spPr>
        <p:txBody>
          <a:bodyPr wrap="none">
            <a:spAutoFit/>
          </a:bodyPr>
          <a:lstStyle/>
          <a:p>
            <a:r>
              <a:rPr lang="en-US" sz="3600" dirty="0">
                <a:solidFill>
                  <a:srgbClr val="262626"/>
                </a:solidFill>
                <a:latin typeface="Forte" panose="03060902040502070203" pitchFamily="66" charset="0"/>
              </a:rPr>
              <a:t>Observing Microorganisms</a:t>
            </a:r>
            <a:endParaRPr lang="en-US" sz="3600" b="0" i="0" dirty="0">
              <a:solidFill>
                <a:srgbClr val="262626"/>
              </a:solidFill>
              <a:effectLst/>
              <a:latin typeface="Forte" panose="03060902040502070203" pitchFamily="66" charset="0"/>
            </a:endParaRPr>
          </a:p>
        </p:txBody>
      </p:sp>
      <p:sp>
        <p:nvSpPr>
          <p:cNvPr id="4" name="Rectangle 3"/>
          <p:cNvSpPr/>
          <p:nvPr/>
        </p:nvSpPr>
        <p:spPr>
          <a:xfrm>
            <a:off x="213360" y="1429435"/>
            <a:ext cx="6096000" cy="2246769"/>
          </a:xfrm>
          <a:prstGeom prst="rect">
            <a:avLst/>
          </a:prstGeom>
        </p:spPr>
        <p:txBody>
          <a:bodyPr>
            <a:spAutoFit/>
          </a:bodyPr>
          <a:lstStyle/>
          <a:p>
            <a:r>
              <a:rPr lang="en-US" sz="2800" dirty="0">
                <a:solidFill>
                  <a:srgbClr val="262626"/>
                </a:solidFill>
                <a:latin typeface="Comic Sans MS" panose="030F0702030302020204" pitchFamily="66" charset="0"/>
              </a:rPr>
              <a:t>Can you observe microorganisms on your hand?</a:t>
            </a:r>
          </a:p>
          <a:p>
            <a:r>
              <a:rPr lang="en-US" sz="2800" dirty="0">
                <a:solidFill>
                  <a:srgbClr val="262626"/>
                </a:solidFill>
                <a:latin typeface="Comic Sans MS" panose="030F0702030302020204" pitchFamily="66" charset="0"/>
              </a:rPr>
              <a:t> </a:t>
            </a:r>
          </a:p>
          <a:p>
            <a:r>
              <a:rPr lang="en-US" sz="2800" dirty="0">
                <a:solidFill>
                  <a:srgbClr val="262626"/>
                </a:solidFill>
                <a:latin typeface="Comic Sans MS" panose="030F0702030302020204" pitchFamily="66" charset="0"/>
              </a:rPr>
              <a:t>Do you think there </a:t>
            </a:r>
            <a:r>
              <a:rPr lang="en-US" sz="2800" i="1" dirty="0">
                <a:solidFill>
                  <a:srgbClr val="262626"/>
                </a:solidFill>
                <a:latin typeface="Comic Sans MS" panose="030F0702030302020204" pitchFamily="66" charset="0"/>
              </a:rPr>
              <a:t>are </a:t>
            </a:r>
            <a:r>
              <a:rPr lang="en-US" sz="2800" dirty="0">
                <a:solidFill>
                  <a:srgbClr val="262626"/>
                </a:solidFill>
                <a:latin typeface="Comic Sans MS" panose="030F0702030302020204" pitchFamily="66" charset="0"/>
              </a:rPr>
              <a:t>any microorganisms on your hand?</a:t>
            </a:r>
            <a:endParaRPr lang="en-US" sz="2800" b="0" i="0" dirty="0">
              <a:solidFill>
                <a:srgbClr val="262626"/>
              </a:solidFill>
              <a:effectLst/>
              <a:latin typeface="Comic Sans MS" panose="030F0702030302020204" pitchFamily="66" charset="0"/>
            </a:endParaRPr>
          </a:p>
        </p:txBody>
      </p:sp>
      <p:pic>
        <p:nvPicPr>
          <p:cNvPr id="10242" name="Picture 2" descr="Preparing a Bacteria 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361" y="1085404"/>
            <a:ext cx="5882640" cy="5772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633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65760"/>
            <a:ext cx="11277600" cy="584775"/>
          </a:xfrm>
          <a:prstGeom prst="rect">
            <a:avLst/>
          </a:prstGeom>
        </p:spPr>
        <p:txBody>
          <a:bodyPr wrap="square">
            <a:spAutoFit/>
          </a:bodyPr>
          <a:lstStyle/>
          <a:p>
            <a:r>
              <a:rPr lang="en-US" sz="3200" u="sng" dirty="0">
                <a:solidFill>
                  <a:srgbClr val="262626"/>
                </a:solidFill>
                <a:latin typeface="Kristen ITC" panose="03050502040202030202" pitchFamily="66" charset="0"/>
              </a:rPr>
              <a:t>Observing Microorganisms: Day 1</a:t>
            </a:r>
            <a:endParaRPr lang="en-US" sz="3200" b="0" i="0" u="sng" dirty="0">
              <a:solidFill>
                <a:srgbClr val="262626"/>
              </a:solidFill>
              <a:effectLst/>
              <a:latin typeface="Kristen ITC" panose="03050502040202030202" pitchFamily="66" charset="0"/>
            </a:endParaRPr>
          </a:p>
        </p:txBody>
      </p:sp>
      <p:pic>
        <p:nvPicPr>
          <p:cNvPr id="11266" name="Picture 2" descr="NEW Bacteria Culture Day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38964"/>
            <a:ext cx="5303520" cy="36683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21363" y="1238964"/>
            <a:ext cx="4608954" cy="369332"/>
          </a:xfrm>
          <a:prstGeom prst="rect">
            <a:avLst/>
          </a:prstGeom>
        </p:spPr>
        <p:txBody>
          <a:bodyPr wrap="none">
            <a:spAutoFit/>
          </a:bodyPr>
          <a:lstStyle/>
          <a:p>
            <a:r>
              <a:rPr lang="en-US" dirty="0">
                <a:solidFill>
                  <a:srgbClr val="262626"/>
                </a:solidFill>
                <a:latin typeface="Benton Sans Book"/>
              </a:rPr>
              <a:t>Can you see evidence of microorganisms? </a:t>
            </a:r>
            <a:endParaRPr lang="en-US" dirty="0"/>
          </a:p>
        </p:txBody>
      </p:sp>
      <p:sp>
        <p:nvSpPr>
          <p:cNvPr id="4" name="Rectangle 3"/>
          <p:cNvSpPr/>
          <p:nvPr/>
        </p:nvSpPr>
        <p:spPr>
          <a:xfrm>
            <a:off x="6321363" y="2606992"/>
            <a:ext cx="4660250" cy="369332"/>
          </a:xfrm>
          <a:prstGeom prst="rect">
            <a:avLst/>
          </a:prstGeom>
        </p:spPr>
        <p:txBody>
          <a:bodyPr wrap="none">
            <a:spAutoFit/>
          </a:bodyPr>
          <a:lstStyle/>
          <a:p>
            <a:r>
              <a:rPr lang="en-US" dirty="0">
                <a:solidFill>
                  <a:srgbClr val="262626"/>
                </a:solidFill>
                <a:latin typeface="Benton Sans Book"/>
              </a:rPr>
              <a:t>Describe what you observe in the petri dish.</a:t>
            </a:r>
            <a:endParaRPr lang="en-US" dirty="0"/>
          </a:p>
        </p:txBody>
      </p:sp>
      <p:sp>
        <p:nvSpPr>
          <p:cNvPr id="5" name="Rectangle 4"/>
          <p:cNvSpPr/>
          <p:nvPr/>
        </p:nvSpPr>
        <p:spPr>
          <a:xfrm>
            <a:off x="6096000" y="4194631"/>
            <a:ext cx="6096000" cy="646331"/>
          </a:xfrm>
          <a:prstGeom prst="rect">
            <a:avLst/>
          </a:prstGeom>
        </p:spPr>
        <p:txBody>
          <a:bodyPr>
            <a:spAutoFit/>
          </a:bodyPr>
          <a:lstStyle/>
          <a:p>
            <a:r>
              <a:rPr lang="en-US" dirty="0">
                <a:solidFill>
                  <a:srgbClr val="262626"/>
                </a:solidFill>
                <a:latin typeface="Benton Sans Book"/>
              </a:rPr>
              <a:t>Make a prediction: What do you think the petri dish will look like on Day 5?</a:t>
            </a:r>
            <a:endParaRPr lang="en-US" dirty="0"/>
          </a:p>
        </p:txBody>
      </p:sp>
    </p:spTree>
    <p:extLst>
      <p:ext uri="{BB962C8B-B14F-4D97-AF65-F5344CB8AC3E}">
        <p14:creationId xmlns:p14="http://schemas.microsoft.com/office/powerpoint/2010/main" val="2635159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Rectangle 2"/>
          <p:cNvSpPr/>
          <p:nvPr/>
        </p:nvSpPr>
        <p:spPr>
          <a:xfrm>
            <a:off x="516972" y="226814"/>
            <a:ext cx="4974439" cy="461665"/>
          </a:xfrm>
          <a:prstGeom prst="rect">
            <a:avLst/>
          </a:prstGeom>
        </p:spPr>
        <p:txBody>
          <a:bodyPr wrap="none">
            <a:spAutoFit/>
          </a:bodyPr>
          <a:lstStyle/>
          <a:p>
            <a:r>
              <a:rPr lang="en-US" sz="2400" dirty="0">
                <a:solidFill>
                  <a:srgbClr val="262626"/>
                </a:solidFill>
                <a:latin typeface="Comic Sans MS" panose="030F0702030302020204" pitchFamily="66" charset="0"/>
              </a:rPr>
              <a:t>Observing Microorganisms: Day 5</a:t>
            </a:r>
            <a:endParaRPr lang="en-US" sz="2400" b="0" i="0" dirty="0">
              <a:solidFill>
                <a:srgbClr val="262626"/>
              </a:solidFill>
              <a:effectLst/>
              <a:latin typeface="Comic Sans MS" panose="030F0702030302020204" pitchFamily="66" charset="0"/>
            </a:endParaRPr>
          </a:p>
        </p:txBody>
      </p:sp>
      <p:pic>
        <p:nvPicPr>
          <p:cNvPr id="12292" name="Picture 4" descr="NEW Bacteria Culture Day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972" y="1116329"/>
            <a:ext cx="5654178" cy="43700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14234" y="885496"/>
            <a:ext cx="6046848" cy="461665"/>
          </a:xfrm>
          <a:prstGeom prst="rect">
            <a:avLst/>
          </a:prstGeom>
        </p:spPr>
        <p:txBody>
          <a:bodyPr wrap="none">
            <a:spAutoFit/>
          </a:bodyPr>
          <a:lstStyle/>
          <a:p>
            <a:r>
              <a:rPr lang="en-US" sz="2400" dirty="0">
                <a:solidFill>
                  <a:srgbClr val="333333"/>
                </a:solidFill>
                <a:latin typeface="Comic Sans MS" panose="030F0702030302020204" pitchFamily="66" charset="0"/>
              </a:rPr>
              <a:t>Can you see evidence of microorganisms?</a:t>
            </a:r>
            <a:endParaRPr lang="en-US" sz="2400" dirty="0">
              <a:latin typeface="Comic Sans MS" panose="030F0702030302020204" pitchFamily="66" charset="0"/>
            </a:endParaRPr>
          </a:p>
        </p:txBody>
      </p:sp>
      <p:sp>
        <p:nvSpPr>
          <p:cNvPr id="5" name="Rectangle 4"/>
          <p:cNvSpPr/>
          <p:nvPr/>
        </p:nvSpPr>
        <p:spPr>
          <a:xfrm>
            <a:off x="6431280" y="2679233"/>
            <a:ext cx="5054589" cy="830997"/>
          </a:xfrm>
          <a:prstGeom prst="rect">
            <a:avLst/>
          </a:prstGeom>
        </p:spPr>
        <p:txBody>
          <a:bodyPr wrap="none">
            <a:spAutoFit/>
          </a:bodyPr>
          <a:lstStyle/>
          <a:p>
            <a:r>
              <a:rPr lang="en-US" sz="2400" dirty="0">
                <a:solidFill>
                  <a:srgbClr val="262626"/>
                </a:solidFill>
                <a:latin typeface="Comic Sans MS" panose="030F0702030302020204" pitchFamily="66" charset="0"/>
              </a:rPr>
              <a:t>Describe what you observe in the </a:t>
            </a:r>
          </a:p>
          <a:p>
            <a:r>
              <a:rPr lang="en-US" sz="2400" dirty="0">
                <a:solidFill>
                  <a:srgbClr val="262626"/>
                </a:solidFill>
                <a:latin typeface="Comic Sans MS" panose="030F0702030302020204" pitchFamily="66" charset="0"/>
              </a:rPr>
              <a:t>petri dish.</a:t>
            </a:r>
            <a:endParaRPr lang="en-US" sz="2400" dirty="0">
              <a:latin typeface="Comic Sans MS" panose="030F0702030302020204" pitchFamily="66" charset="0"/>
            </a:endParaRPr>
          </a:p>
        </p:txBody>
      </p:sp>
      <p:sp>
        <p:nvSpPr>
          <p:cNvPr id="6" name="Rectangle 5"/>
          <p:cNvSpPr/>
          <p:nvPr/>
        </p:nvSpPr>
        <p:spPr>
          <a:xfrm>
            <a:off x="6213565" y="5383963"/>
            <a:ext cx="6096000" cy="830997"/>
          </a:xfrm>
          <a:prstGeom prst="rect">
            <a:avLst/>
          </a:prstGeom>
        </p:spPr>
        <p:txBody>
          <a:bodyPr>
            <a:spAutoFit/>
          </a:bodyPr>
          <a:lstStyle/>
          <a:p>
            <a:r>
              <a:rPr lang="en-US" sz="2400" dirty="0">
                <a:solidFill>
                  <a:srgbClr val="262626"/>
                </a:solidFill>
                <a:latin typeface="Comic Sans MS" panose="030F0702030302020204" pitchFamily="66" charset="0"/>
              </a:rPr>
              <a:t>Make a prediction: What do you think</a:t>
            </a:r>
          </a:p>
          <a:p>
            <a:r>
              <a:rPr lang="en-US" sz="2400" dirty="0">
                <a:solidFill>
                  <a:srgbClr val="262626"/>
                </a:solidFill>
                <a:latin typeface="Comic Sans MS" panose="030F0702030302020204" pitchFamily="66" charset="0"/>
              </a:rPr>
              <a:t> the petri dish will look like on Day 9?</a:t>
            </a:r>
            <a:endParaRPr lang="en-US" sz="2400" dirty="0">
              <a:latin typeface="Comic Sans MS" panose="030F0702030302020204" pitchFamily="66" charset="0"/>
            </a:endParaRPr>
          </a:p>
        </p:txBody>
      </p:sp>
    </p:spTree>
    <p:extLst>
      <p:ext uri="{BB962C8B-B14F-4D97-AF65-F5344CB8AC3E}">
        <p14:creationId xmlns:p14="http://schemas.microsoft.com/office/powerpoint/2010/main" val="2749033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3DE180-F3CB-4AA4-A86A-DEE9A526D5EE}"/>
              </a:ext>
            </a:extLst>
          </p:cNvPr>
          <p:cNvPicPr>
            <a:picLocks noChangeAspect="1"/>
          </p:cNvPicPr>
          <p:nvPr/>
        </p:nvPicPr>
        <p:blipFill>
          <a:blip r:embed="rId2"/>
          <a:stretch>
            <a:fillRect/>
          </a:stretch>
        </p:blipFill>
        <p:spPr>
          <a:xfrm>
            <a:off x="1" y="-82262"/>
            <a:ext cx="3775364" cy="909288"/>
          </a:xfrm>
          <a:prstGeom prst="rect">
            <a:avLst/>
          </a:prstGeom>
        </p:spPr>
      </p:pic>
      <p:pic>
        <p:nvPicPr>
          <p:cNvPr id="4" name="Picture 3">
            <a:extLst>
              <a:ext uri="{FF2B5EF4-FFF2-40B4-BE49-F238E27FC236}">
                <a16:creationId xmlns:a16="http://schemas.microsoft.com/office/drawing/2014/main" id="{A2CF0648-3762-487F-8655-3A6A5F301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525" y="1046374"/>
            <a:ext cx="9335116" cy="5203597"/>
          </a:xfrm>
          <a:prstGeom prst="rect">
            <a:avLst/>
          </a:prstGeom>
        </p:spPr>
      </p:pic>
    </p:spTree>
    <p:extLst>
      <p:ext uri="{BB962C8B-B14F-4D97-AF65-F5344CB8AC3E}">
        <p14:creationId xmlns:p14="http://schemas.microsoft.com/office/powerpoint/2010/main" val="37911997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65E407-ECAA-42EB-9DA2-E766A2AA9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12" y="78294"/>
            <a:ext cx="5669372" cy="5741136"/>
          </a:xfrm>
          <a:prstGeom prst="rect">
            <a:avLst/>
          </a:prstGeom>
        </p:spPr>
      </p:pic>
      <p:sp>
        <p:nvSpPr>
          <p:cNvPr id="4" name="Rectangle 3">
            <a:extLst>
              <a:ext uri="{FF2B5EF4-FFF2-40B4-BE49-F238E27FC236}">
                <a16:creationId xmlns:a16="http://schemas.microsoft.com/office/drawing/2014/main" id="{E87D94D6-917C-4D02-9FA6-7EFDE8D75825}"/>
              </a:ext>
            </a:extLst>
          </p:cNvPr>
          <p:cNvSpPr/>
          <p:nvPr/>
        </p:nvSpPr>
        <p:spPr>
          <a:xfrm rot="20125939">
            <a:off x="6613973" y="764356"/>
            <a:ext cx="3014935" cy="106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Brush Script MT" panose="03060802040406070304" pitchFamily="66" charset="0"/>
              </a:rPr>
              <a:t>Microorganisms</a:t>
            </a:r>
          </a:p>
        </p:txBody>
      </p:sp>
      <p:sp>
        <p:nvSpPr>
          <p:cNvPr id="7" name="Rectangle 6">
            <a:extLst>
              <a:ext uri="{FF2B5EF4-FFF2-40B4-BE49-F238E27FC236}">
                <a16:creationId xmlns:a16="http://schemas.microsoft.com/office/drawing/2014/main" id="{B606A70E-19DC-41B5-B0A0-105305BE41D4}"/>
              </a:ext>
            </a:extLst>
          </p:cNvPr>
          <p:cNvSpPr/>
          <p:nvPr/>
        </p:nvSpPr>
        <p:spPr>
          <a:xfrm rot="910569">
            <a:off x="8575696" y="5231699"/>
            <a:ext cx="3014935" cy="10644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Brush Script MT" panose="03060802040406070304" pitchFamily="66" charset="0"/>
              </a:rPr>
              <a:t>Cell</a:t>
            </a:r>
          </a:p>
        </p:txBody>
      </p:sp>
      <p:sp>
        <p:nvSpPr>
          <p:cNvPr id="8" name="Rectangle 7">
            <a:extLst>
              <a:ext uri="{FF2B5EF4-FFF2-40B4-BE49-F238E27FC236}">
                <a16:creationId xmlns:a16="http://schemas.microsoft.com/office/drawing/2014/main" id="{0790DDEB-FBED-427B-AFC3-D2DAB9AEC48D}"/>
              </a:ext>
            </a:extLst>
          </p:cNvPr>
          <p:cNvSpPr/>
          <p:nvPr/>
        </p:nvSpPr>
        <p:spPr>
          <a:xfrm rot="19768105">
            <a:off x="5878126" y="3535984"/>
            <a:ext cx="6328977" cy="523220"/>
          </a:xfrm>
          <a:prstGeom prst="rect">
            <a:avLst/>
          </a:prstGeom>
        </p:spPr>
        <p:txBody>
          <a:bodyPr wrap="none">
            <a:spAutoFit/>
          </a:bodyPr>
          <a:lstStyle/>
          <a:p>
            <a:r>
              <a:rPr lang="en-US" sz="2800" dirty="0">
                <a:solidFill>
                  <a:srgbClr val="262626"/>
                </a:solidFill>
                <a:latin typeface="Comic Sans MS" panose="030F0702030302020204" pitchFamily="66" charset="0"/>
              </a:rPr>
              <a:t>All </a:t>
            </a:r>
            <a:r>
              <a:rPr lang="en-US" sz="2800" b="1" dirty="0">
                <a:solidFill>
                  <a:srgbClr val="262626"/>
                </a:solidFill>
                <a:latin typeface="Comic Sans MS" panose="030F0702030302020204" pitchFamily="66" charset="0"/>
              </a:rPr>
              <a:t>microorganisms</a:t>
            </a:r>
            <a:r>
              <a:rPr lang="en-US" sz="2800" dirty="0">
                <a:solidFill>
                  <a:srgbClr val="262626"/>
                </a:solidFill>
                <a:latin typeface="Comic Sans MS" panose="030F0702030302020204" pitchFamily="66" charset="0"/>
              </a:rPr>
              <a:t> are made of </a:t>
            </a:r>
            <a:r>
              <a:rPr lang="en-US" sz="2800" b="1" dirty="0">
                <a:solidFill>
                  <a:srgbClr val="262626"/>
                </a:solidFill>
                <a:latin typeface="Comic Sans MS" panose="030F0702030302020204" pitchFamily="66" charset="0"/>
              </a:rPr>
              <a:t>cells</a:t>
            </a:r>
            <a:endParaRPr lang="en-US" sz="2800" dirty="0">
              <a:latin typeface="Comic Sans MS" panose="030F0702030302020204" pitchFamily="66" charset="0"/>
            </a:endParaRPr>
          </a:p>
        </p:txBody>
      </p:sp>
    </p:spTree>
    <p:extLst>
      <p:ext uri="{BB962C8B-B14F-4D97-AF65-F5344CB8AC3E}">
        <p14:creationId xmlns:p14="http://schemas.microsoft.com/office/powerpoint/2010/main" val="104273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7CD1F32-B529-44B7-A8C5-DE9DF51EB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346" y="1126600"/>
            <a:ext cx="6139733" cy="4604800"/>
          </a:xfrm>
          <a:prstGeom prst="rect">
            <a:avLst/>
          </a:prstGeom>
        </p:spPr>
      </p:pic>
      <p:sp>
        <p:nvSpPr>
          <p:cNvPr id="4" name="TextBox 3">
            <a:extLst>
              <a:ext uri="{FF2B5EF4-FFF2-40B4-BE49-F238E27FC236}">
                <a16:creationId xmlns:a16="http://schemas.microsoft.com/office/drawing/2014/main" id="{B4678823-8EB1-441C-B691-5064DB58B077}"/>
              </a:ext>
            </a:extLst>
          </p:cNvPr>
          <p:cNvSpPr txBox="1"/>
          <p:nvPr/>
        </p:nvSpPr>
        <p:spPr>
          <a:xfrm>
            <a:off x="961701" y="1423448"/>
            <a:ext cx="3858492" cy="3170099"/>
          </a:xfrm>
          <a:prstGeom prst="rect">
            <a:avLst/>
          </a:prstGeom>
          <a:noFill/>
        </p:spPr>
        <p:txBody>
          <a:bodyPr wrap="none" rtlCol="0">
            <a:spAutoFit/>
          </a:bodyPr>
          <a:lstStyle/>
          <a:p>
            <a:pPr algn="ctr"/>
            <a:r>
              <a:rPr lang="en-US" sz="4000" dirty="0">
                <a:latin typeface="Brush Script MT" panose="03060802040406070304" pitchFamily="66" charset="0"/>
              </a:rPr>
              <a:t>You and your partner </a:t>
            </a:r>
          </a:p>
          <a:p>
            <a:pPr algn="ctr"/>
            <a:r>
              <a:rPr lang="en-US" sz="4000" dirty="0">
                <a:latin typeface="Brush Script MT" panose="03060802040406070304" pitchFamily="66" charset="0"/>
              </a:rPr>
              <a:t>write 4</a:t>
            </a:r>
          </a:p>
          <a:p>
            <a:pPr algn="ctr"/>
            <a:r>
              <a:rPr lang="en-US" sz="4000" dirty="0">
                <a:latin typeface="Brush Script MT" panose="03060802040406070304" pitchFamily="66" charset="0"/>
              </a:rPr>
              <a:t>different sentences</a:t>
            </a:r>
          </a:p>
          <a:p>
            <a:pPr algn="ctr"/>
            <a:r>
              <a:rPr lang="en-US" sz="4000" dirty="0">
                <a:latin typeface="Brush Script MT" panose="03060802040406070304" pitchFamily="66" charset="0"/>
              </a:rPr>
              <a:t> on a piece of </a:t>
            </a:r>
          </a:p>
          <a:p>
            <a:pPr algn="ctr"/>
            <a:r>
              <a:rPr lang="en-US" sz="4000" dirty="0">
                <a:latin typeface="Brush Script MT" panose="03060802040406070304" pitchFamily="66" charset="0"/>
              </a:rPr>
              <a:t>notebook paper.</a:t>
            </a:r>
          </a:p>
        </p:txBody>
      </p:sp>
    </p:spTree>
    <p:extLst>
      <p:ext uri="{BB962C8B-B14F-4D97-AF65-F5344CB8AC3E}">
        <p14:creationId xmlns:p14="http://schemas.microsoft.com/office/powerpoint/2010/main" val="3081430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D824E5-2FC9-4802-AB11-17DE543681A8}"/>
              </a:ext>
            </a:extLst>
          </p:cNvPr>
          <p:cNvPicPr>
            <a:picLocks noChangeAspect="1"/>
          </p:cNvPicPr>
          <p:nvPr/>
        </p:nvPicPr>
        <p:blipFill>
          <a:blip r:embed="rId2"/>
          <a:stretch>
            <a:fillRect/>
          </a:stretch>
        </p:blipFill>
        <p:spPr>
          <a:xfrm>
            <a:off x="0" y="0"/>
            <a:ext cx="4655127" cy="1134964"/>
          </a:xfrm>
          <a:prstGeom prst="rect">
            <a:avLst/>
          </a:prstGeom>
        </p:spPr>
      </p:pic>
      <p:pic>
        <p:nvPicPr>
          <p:cNvPr id="4" name="Picture 3">
            <a:extLst>
              <a:ext uri="{FF2B5EF4-FFF2-40B4-BE49-F238E27FC236}">
                <a16:creationId xmlns:a16="http://schemas.microsoft.com/office/drawing/2014/main" id="{3CCEF277-373B-427C-83DF-EE51F1505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01" y="1388917"/>
            <a:ext cx="5717600" cy="4700156"/>
          </a:xfrm>
          <a:prstGeom prst="rect">
            <a:avLst/>
          </a:prstGeom>
        </p:spPr>
      </p:pic>
      <p:pic>
        <p:nvPicPr>
          <p:cNvPr id="6" name="Picture 5">
            <a:extLst>
              <a:ext uri="{FF2B5EF4-FFF2-40B4-BE49-F238E27FC236}">
                <a16:creationId xmlns:a16="http://schemas.microsoft.com/office/drawing/2014/main" id="{3BD9BC20-5D89-4D38-8C8D-D47AC5C189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1455" y="-351685"/>
            <a:ext cx="4710545" cy="1486650"/>
          </a:xfrm>
          <a:prstGeom prst="rect">
            <a:avLst/>
          </a:prstGeom>
        </p:spPr>
      </p:pic>
      <p:sp>
        <p:nvSpPr>
          <p:cNvPr id="7" name="Rectangle 6">
            <a:extLst>
              <a:ext uri="{FF2B5EF4-FFF2-40B4-BE49-F238E27FC236}">
                <a16:creationId xmlns:a16="http://schemas.microsoft.com/office/drawing/2014/main" id="{F5216B5C-C098-4781-8C78-85EC8D8F1458}"/>
              </a:ext>
            </a:extLst>
          </p:cNvPr>
          <p:cNvSpPr/>
          <p:nvPr/>
        </p:nvSpPr>
        <p:spPr>
          <a:xfrm>
            <a:off x="6430938" y="1291935"/>
            <a:ext cx="5539891" cy="5632311"/>
          </a:xfrm>
          <a:prstGeom prst="rect">
            <a:avLst/>
          </a:prstGeom>
        </p:spPr>
        <p:txBody>
          <a:bodyPr wrap="square">
            <a:spAutoFit/>
          </a:bodyPr>
          <a:lstStyle/>
          <a:p>
            <a:pPr>
              <a:buFont typeface="+mj-lt"/>
              <a:buAutoNum type="arabicPeriod"/>
            </a:pPr>
            <a:r>
              <a:rPr lang="en-US" sz="2400" dirty="0">
                <a:solidFill>
                  <a:srgbClr val="262626"/>
                </a:solidFill>
                <a:latin typeface="Comic Sans MS" panose="030F0702030302020204" pitchFamily="66" charset="0"/>
              </a:rPr>
              <a:t>Read over your previous response to the Chapter 1 Question. </a:t>
            </a:r>
          </a:p>
          <a:p>
            <a:pPr>
              <a:buFont typeface="+mj-lt"/>
              <a:buAutoNum type="arabicPeriod"/>
            </a:pPr>
            <a:r>
              <a:rPr lang="en-US" sz="2400" dirty="0">
                <a:solidFill>
                  <a:srgbClr val="262626"/>
                </a:solidFill>
                <a:latin typeface="Comic Sans MS" panose="030F0702030302020204" pitchFamily="66" charset="0"/>
              </a:rPr>
              <a:t>Revise your response so it includes what you have learned in the last few lessons. </a:t>
            </a:r>
            <a:br>
              <a:rPr lang="en-US" sz="2400" dirty="0">
                <a:solidFill>
                  <a:srgbClr val="262626"/>
                </a:solidFill>
                <a:latin typeface="Comic Sans MS" panose="030F0702030302020204" pitchFamily="66" charset="0"/>
              </a:rPr>
            </a:br>
            <a:br>
              <a:rPr lang="en-US" sz="2400" dirty="0">
                <a:solidFill>
                  <a:srgbClr val="262626"/>
                </a:solidFill>
                <a:latin typeface="Comic Sans MS" panose="030F0702030302020204" pitchFamily="66" charset="0"/>
              </a:rPr>
            </a:br>
            <a:r>
              <a:rPr lang="en-US" sz="2400" dirty="0">
                <a:solidFill>
                  <a:srgbClr val="262626"/>
                </a:solidFill>
                <a:latin typeface="Comic Sans MS" panose="030F0702030302020204" pitchFamily="66" charset="0"/>
              </a:rPr>
              <a:t>You may wish to use the following science words in your revised response. </a:t>
            </a:r>
          </a:p>
          <a:p>
            <a:pPr lvl="1"/>
            <a:r>
              <a:rPr lang="en-US" sz="2400" i="1" dirty="0">
                <a:solidFill>
                  <a:srgbClr val="262626"/>
                </a:solidFill>
                <a:latin typeface="Comic Sans MS" panose="030F0702030302020204" pitchFamily="66" charset="0"/>
              </a:rPr>
              <a:t>*cell</a:t>
            </a:r>
            <a:endParaRPr lang="en-US" sz="2400" dirty="0">
              <a:solidFill>
                <a:srgbClr val="262626"/>
              </a:solidFill>
              <a:latin typeface="Comic Sans MS" panose="030F0702030302020204" pitchFamily="66" charset="0"/>
            </a:endParaRPr>
          </a:p>
          <a:p>
            <a:pPr lvl="1"/>
            <a:r>
              <a:rPr lang="en-US" sz="2400" i="1" dirty="0">
                <a:solidFill>
                  <a:srgbClr val="262626"/>
                </a:solidFill>
                <a:latin typeface="Comic Sans MS" panose="030F0702030302020204" pitchFamily="66" charset="0"/>
              </a:rPr>
              <a:t>*micrometer</a:t>
            </a:r>
            <a:endParaRPr lang="en-US" sz="2400" dirty="0">
              <a:solidFill>
                <a:srgbClr val="262626"/>
              </a:solidFill>
              <a:latin typeface="Comic Sans MS" panose="030F0702030302020204" pitchFamily="66" charset="0"/>
            </a:endParaRPr>
          </a:p>
          <a:p>
            <a:pPr lvl="1"/>
            <a:r>
              <a:rPr lang="en-US" sz="2400" i="1" dirty="0">
                <a:solidFill>
                  <a:srgbClr val="262626"/>
                </a:solidFill>
                <a:latin typeface="Comic Sans MS" panose="030F0702030302020204" pitchFamily="66" charset="0"/>
              </a:rPr>
              <a:t>* microorganism</a:t>
            </a:r>
            <a:endParaRPr lang="en-US" sz="2400" dirty="0">
              <a:solidFill>
                <a:srgbClr val="262626"/>
              </a:solidFill>
              <a:latin typeface="Comic Sans MS" panose="030F0702030302020204" pitchFamily="66" charset="0"/>
            </a:endParaRPr>
          </a:p>
          <a:p>
            <a:pPr lvl="1"/>
            <a:r>
              <a:rPr lang="en-US" sz="2400" i="1" dirty="0">
                <a:solidFill>
                  <a:srgbClr val="262626"/>
                </a:solidFill>
                <a:latin typeface="Comic Sans MS" panose="030F0702030302020204" pitchFamily="66" charset="0"/>
              </a:rPr>
              <a:t>*microscopic</a:t>
            </a:r>
            <a:endParaRPr lang="en-US" sz="2400" dirty="0">
              <a:solidFill>
                <a:srgbClr val="262626"/>
              </a:solidFill>
              <a:latin typeface="Comic Sans MS" panose="030F0702030302020204" pitchFamily="66" charset="0"/>
            </a:endParaRPr>
          </a:p>
          <a:p>
            <a:pPr lvl="1"/>
            <a:r>
              <a:rPr lang="en-US" sz="2400" i="1" dirty="0">
                <a:solidFill>
                  <a:srgbClr val="262626"/>
                </a:solidFill>
                <a:latin typeface="Comic Sans MS" panose="030F0702030302020204" pitchFamily="66" charset="0"/>
              </a:rPr>
              <a:t>*molecule</a:t>
            </a:r>
            <a:endParaRPr lang="en-US" sz="2400" dirty="0">
              <a:solidFill>
                <a:srgbClr val="262626"/>
              </a:solidFill>
              <a:latin typeface="Comic Sans MS" panose="030F0702030302020204" pitchFamily="66" charset="0"/>
            </a:endParaRPr>
          </a:p>
          <a:p>
            <a:pPr lvl="1"/>
            <a:r>
              <a:rPr lang="en-US" sz="2400" i="1" dirty="0">
                <a:solidFill>
                  <a:srgbClr val="262626"/>
                </a:solidFill>
                <a:latin typeface="Comic Sans MS" panose="030F0702030302020204" pitchFamily="66" charset="0"/>
              </a:rPr>
              <a:t>*nanometer</a:t>
            </a:r>
            <a:endParaRPr lang="en-US" sz="2400" b="0" i="0" u="none" strike="noStrike" dirty="0">
              <a:solidFill>
                <a:srgbClr val="262626"/>
              </a:solidFill>
              <a:effectLst/>
              <a:latin typeface="Comic Sans MS" panose="030F0702030302020204" pitchFamily="66" charset="0"/>
            </a:endParaRPr>
          </a:p>
        </p:txBody>
      </p:sp>
    </p:spTree>
    <p:extLst>
      <p:ext uri="{BB962C8B-B14F-4D97-AF65-F5344CB8AC3E}">
        <p14:creationId xmlns:p14="http://schemas.microsoft.com/office/powerpoint/2010/main" val="700928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assets-prdd.learning.amplify.com/damAssets/e577b3a1-b02d-4625-bb2c-2752aba5d619/5acc51ae-2aad-4976-a2b7-21a5b9fff62e/SCI_LS_MB_CU_1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1159131" y="2688160"/>
            <a:ext cx="3241593" cy="1200329"/>
          </a:xfrm>
          <a:prstGeom prst="rect">
            <a:avLst/>
          </a:prstGeom>
          <a:noFill/>
        </p:spPr>
        <p:txBody>
          <a:bodyPr wrap="none" lIns="91440" tIns="45720" rIns="91440" bIns="45720">
            <a:spAutoFit/>
          </a:bodyPr>
          <a:lstStyle/>
          <a:p>
            <a:pPr algn="ctr"/>
            <a:r>
              <a:rPr lang="en-US" sz="7200" b="0" cap="none" spc="0" dirty="0">
                <a:ln w="0"/>
                <a:solidFill>
                  <a:srgbClr val="FF0000"/>
                </a:solidFill>
                <a:effectLst>
                  <a:outerShdw blurRad="38100" dist="25400" dir="5400000" algn="ctr" rotWithShape="0">
                    <a:srgbClr val="6E747A">
                      <a:alpha val="43000"/>
                    </a:srgbClr>
                  </a:outerShdw>
                </a:effectLst>
                <a:latin typeface="Juice ITC" panose="04040403040A02020202" pitchFamily="82" charset="0"/>
              </a:rPr>
              <a:t>Thoughts??</a:t>
            </a:r>
          </a:p>
        </p:txBody>
      </p:sp>
    </p:spTree>
    <p:extLst>
      <p:ext uri="{BB962C8B-B14F-4D97-AF65-F5344CB8AC3E}">
        <p14:creationId xmlns:p14="http://schemas.microsoft.com/office/powerpoint/2010/main" val="19031638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BBA48D-DD15-4CDA-B369-082B216B357B}"/>
              </a:ext>
            </a:extLst>
          </p:cNvPr>
          <p:cNvPicPr>
            <a:picLocks noChangeAspect="1"/>
          </p:cNvPicPr>
          <p:nvPr/>
        </p:nvPicPr>
        <p:blipFill>
          <a:blip r:embed="rId2"/>
          <a:stretch>
            <a:fillRect/>
          </a:stretch>
        </p:blipFill>
        <p:spPr>
          <a:xfrm>
            <a:off x="50655" y="1"/>
            <a:ext cx="3662363" cy="820998"/>
          </a:xfrm>
          <a:prstGeom prst="rect">
            <a:avLst/>
          </a:prstGeom>
        </p:spPr>
      </p:pic>
      <p:pic>
        <p:nvPicPr>
          <p:cNvPr id="4" name="Picture 3">
            <a:extLst>
              <a:ext uri="{FF2B5EF4-FFF2-40B4-BE49-F238E27FC236}">
                <a16:creationId xmlns:a16="http://schemas.microsoft.com/office/drawing/2014/main" id="{5B7E8565-FAB8-4423-8CA3-B6D15D78B5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17" y="1343890"/>
            <a:ext cx="6363865" cy="4918365"/>
          </a:xfrm>
          <a:prstGeom prst="rect">
            <a:avLst/>
          </a:prstGeom>
        </p:spPr>
      </p:pic>
      <p:sp>
        <p:nvSpPr>
          <p:cNvPr id="5" name="Rectangle 4">
            <a:extLst>
              <a:ext uri="{FF2B5EF4-FFF2-40B4-BE49-F238E27FC236}">
                <a16:creationId xmlns:a16="http://schemas.microsoft.com/office/drawing/2014/main" id="{B4A2A5F9-8462-4D46-B7DD-7290831D6977}"/>
              </a:ext>
            </a:extLst>
          </p:cNvPr>
          <p:cNvSpPr/>
          <p:nvPr/>
        </p:nvSpPr>
        <p:spPr>
          <a:xfrm>
            <a:off x="7613432" y="139939"/>
            <a:ext cx="3374642" cy="954107"/>
          </a:xfrm>
          <a:prstGeom prst="rect">
            <a:avLst/>
          </a:prstGeom>
        </p:spPr>
        <p:txBody>
          <a:bodyPr wrap="none">
            <a:spAutoFit/>
          </a:bodyPr>
          <a:lstStyle/>
          <a:p>
            <a:r>
              <a:rPr lang="en-US" sz="2800" b="1" dirty="0">
                <a:solidFill>
                  <a:srgbClr val="333333"/>
                </a:solidFill>
                <a:latin typeface="Ink Free" panose="03080402000500000000" pitchFamily="66" charset="0"/>
              </a:rPr>
              <a:t>Can you see evidence </a:t>
            </a:r>
          </a:p>
          <a:p>
            <a:r>
              <a:rPr lang="en-US" sz="2800" b="1" dirty="0">
                <a:solidFill>
                  <a:srgbClr val="333333"/>
                </a:solidFill>
                <a:latin typeface="Ink Free" panose="03080402000500000000" pitchFamily="66" charset="0"/>
              </a:rPr>
              <a:t>of microorganisms?</a:t>
            </a:r>
            <a:endParaRPr lang="en-US" sz="2800" b="1" dirty="0">
              <a:latin typeface="Ink Free" panose="03080402000500000000" pitchFamily="66" charset="0"/>
            </a:endParaRPr>
          </a:p>
        </p:txBody>
      </p:sp>
      <p:sp>
        <p:nvSpPr>
          <p:cNvPr id="6" name="Rectangle 5">
            <a:extLst>
              <a:ext uri="{FF2B5EF4-FFF2-40B4-BE49-F238E27FC236}">
                <a16:creationId xmlns:a16="http://schemas.microsoft.com/office/drawing/2014/main" id="{363CDC3F-13F5-4B31-8500-03DF9F14E628}"/>
              </a:ext>
            </a:extLst>
          </p:cNvPr>
          <p:cNvSpPr/>
          <p:nvPr/>
        </p:nvSpPr>
        <p:spPr>
          <a:xfrm>
            <a:off x="7481818" y="5620389"/>
            <a:ext cx="4347665" cy="954107"/>
          </a:xfrm>
          <a:prstGeom prst="rect">
            <a:avLst/>
          </a:prstGeom>
        </p:spPr>
        <p:txBody>
          <a:bodyPr wrap="none">
            <a:spAutoFit/>
          </a:bodyPr>
          <a:lstStyle/>
          <a:p>
            <a:r>
              <a:rPr lang="en-US" sz="2800" b="1" dirty="0">
                <a:solidFill>
                  <a:srgbClr val="262626"/>
                </a:solidFill>
                <a:latin typeface="Ink Free" panose="03080402000500000000" pitchFamily="66" charset="0"/>
              </a:rPr>
              <a:t>Describe what you observe </a:t>
            </a:r>
          </a:p>
          <a:p>
            <a:r>
              <a:rPr lang="en-US" sz="2800" b="1" dirty="0">
                <a:solidFill>
                  <a:srgbClr val="262626"/>
                </a:solidFill>
                <a:latin typeface="Ink Free" panose="03080402000500000000" pitchFamily="66" charset="0"/>
              </a:rPr>
              <a:t>in the petri dish.</a:t>
            </a:r>
            <a:endParaRPr lang="en-US" sz="2800" b="1" dirty="0">
              <a:latin typeface="Ink Free" panose="03080402000500000000" pitchFamily="66" charset="0"/>
            </a:endParaRPr>
          </a:p>
        </p:txBody>
      </p:sp>
      <p:pic>
        <p:nvPicPr>
          <p:cNvPr id="8" name="Picture 7">
            <a:extLst>
              <a:ext uri="{FF2B5EF4-FFF2-40B4-BE49-F238E27FC236}">
                <a16:creationId xmlns:a16="http://schemas.microsoft.com/office/drawing/2014/main" id="{FFE5CB89-29D2-47E3-BD99-E04A86049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253" y="1275917"/>
            <a:ext cx="4562475" cy="4029075"/>
          </a:xfrm>
          <a:prstGeom prst="rect">
            <a:avLst/>
          </a:prstGeom>
        </p:spPr>
      </p:pic>
    </p:spTree>
    <p:extLst>
      <p:ext uri="{BB962C8B-B14F-4D97-AF65-F5344CB8AC3E}">
        <p14:creationId xmlns:p14="http://schemas.microsoft.com/office/powerpoint/2010/main" val="1619479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439FE6-14EE-49DD-878F-B8F40087A1F9}"/>
              </a:ext>
            </a:extLst>
          </p:cNvPr>
          <p:cNvPicPr>
            <a:picLocks noChangeAspect="1"/>
          </p:cNvPicPr>
          <p:nvPr/>
        </p:nvPicPr>
        <p:blipFill>
          <a:blip r:embed="rId2"/>
          <a:stretch>
            <a:fillRect/>
          </a:stretch>
        </p:blipFill>
        <p:spPr>
          <a:xfrm>
            <a:off x="0" y="0"/>
            <a:ext cx="3983182" cy="980821"/>
          </a:xfrm>
          <a:prstGeom prst="rect">
            <a:avLst/>
          </a:prstGeom>
        </p:spPr>
      </p:pic>
      <p:sp>
        <p:nvSpPr>
          <p:cNvPr id="3" name="Rectangle 2">
            <a:extLst>
              <a:ext uri="{FF2B5EF4-FFF2-40B4-BE49-F238E27FC236}">
                <a16:creationId xmlns:a16="http://schemas.microsoft.com/office/drawing/2014/main" id="{12BC0924-F55B-434C-9148-D390FD90E5EA}"/>
              </a:ext>
            </a:extLst>
          </p:cNvPr>
          <p:cNvSpPr/>
          <p:nvPr/>
        </p:nvSpPr>
        <p:spPr>
          <a:xfrm>
            <a:off x="106547" y="1138444"/>
            <a:ext cx="5186035" cy="523220"/>
          </a:xfrm>
          <a:prstGeom prst="rect">
            <a:avLst/>
          </a:prstGeom>
        </p:spPr>
        <p:txBody>
          <a:bodyPr wrap="none">
            <a:spAutoFit/>
          </a:bodyPr>
          <a:lstStyle/>
          <a:p>
            <a:r>
              <a:rPr lang="en-US" sz="2800" dirty="0">
                <a:solidFill>
                  <a:srgbClr val="262626"/>
                </a:solidFill>
                <a:latin typeface="Kristen ITC" panose="03050502040202030202" pitchFamily="66" charset="0"/>
              </a:rPr>
              <a:t>Introducing Active Reading </a:t>
            </a:r>
            <a:endParaRPr lang="en-US" sz="2800" dirty="0">
              <a:latin typeface="Kristen ITC" panose="03050502040202030202" pitchFamily="66" charset="0"/>
            </a:endParaRPr>
          </a:p>
        </p:txBody>
      </p:sp>
      <p:sp>
        <p:nvSpPr>
          <p:cNvPr id="5" name="Rectangle 4">
            <a:extLst>
              <a:ext uri="{FF2B5EF4-FFF2-40B4-BE49-F238E27FC236}">
                <a16:creationId xmlns:a16="http://schemas.microsoft.com/office/drawing/2014/main" id="{073939DF-4E13-4451-BA86-6B6F253DD3FA}"/>
              </a:ext>
            </a:extLst>
          </p:cNvPr>
          <p:cNvSpPr/>
          <p:nvPr/>
        </p:nvSpPr>
        <p:spPr>
          <a:xfrm>
            <a:off x="187036" y="1872872"/>
            <a:ext cx="6096000" cy="3046988"/>
          </a:xfrm>
          <a:prstGeom prst="rect">
            <a:avLst/>
          </a:prstGeom>
        </p:spPr>
        <p:txBody>
          <a:bodyPr>
            <a:spAutoFit/>
          </a:bodyPr>
          <a:lstStyle/>
          <a:p>
            <a:r>
              <a:rPr lang="en-US" sz="2400" b="1" u="sng" dirty="0">
                <a:solidFill>
                  <a:srgbClr val="262626"/>
                </a:solidFill>
                <a:latin typeface="Kristen ITC" panose="03050502040202030202" pitchFamily="66" charset="0"/>
              </a:rPr>
              <a:t>Analyzing Example Annotations</a:t>
            </a:r>
          </a:p>
          <a:p>
            <a:endParaRPr lang="en-US" sz="2400" dirty="0">
              <a:solidFill>
                <a:srgbClr val="262626"/>
              </a:solidFill>
              <a:latin typeface="Kristen ITC" panose="03050502040202030202" pitchFamily="66" charset="0"/>
            </a:endParaRPr>
          </a:p>
          <a:p>
            <a:pPr>
              <a:buFont typeface="Arial" panose="020B0604020202020204" pitchFamily="34" charset="0"/>
              <a:buChar char="•"/>
            </a:pPr>
            <a:r>
              <a:rPr lang="en-US" sz="2400" dirty="0">
                <a:solidFill>
                  <a:srgbClr val="262626"/>
                </a:solidFill>
                <a:latin typeface="Kristen ITC" panose="03050502040202030202" pitchFamily="66" charset="0"/>
              </a:rPr>
              <a:t>What do you notice about this student’s annotations? </a:t>
            </a:r>
          </a:p>
          <a:p>
            <a:endParaRPr lang="en-US" sz="2400" dirty="0">
              <a:solidFill>
                <a:srgbClr val="262626"/>
              </a:solidFill>
              <a:latin typeface="Kristen ITC" panose="03050502040202030202" pitchFamily="66" charset="0"/>
            </a:endParaRPr>
          </a:p>
          <a:p>
            <a:pPr>
              <a:buFont typeface="Arial" panose="020B0604020202020204" pitchFamily="34" charset="0"/>
              <a:buChar char="•"/>
            </a:pPr>
            <a:r>
              <a:rPr lang="en-US" sz="2400" dirty="0">
                <a:solidFill>
                  <a:srgbClr val="262626"/>
                </a:solidFill>
                <a:latin typeface="Kristen ITC" panose="03050502040202030202" pitchFamily="66" charset="0"/>
              </a:rPr>
              <a:t>How do you know that she was thinking carefully while reading and trying to understand the text?</a:t>
            </a:r>
            <a:endParaRPr lang="en-US" sz="2400" b="0" i="0" u="none" strike="noStrike" dirty="0">
              <a:solidFill>
                <a:srgbClr val="262626"/>
              </a:solidFill>
              <a:effectLst/>
              <a:latin typeface="Kristen ITC" panose="03050502040202030202" pitchFamily="66" charset="0"/>
            </a:endParaRPr>
          </a:p>
        </p:txBody>
      </p:sp>
      <p:pic>
        <p:nvPicPr>
          <p:cNvPr id="7" name="Picture 6">
            <a:extLst>
              <a:ext uri="{FF2B5EF4-FFF2-40B4-BE49-F238E27FC236}">
                <a16:creationId xmlns:a16="http://schemas.microsoft.com/office/drawing/2014/main" id="{4C453FA5-409A-493E-B649-C6FB26F27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644" y="0"/>
            <a:ext cx="6565356" cy="6858000"/>
          </a:xfrm>
          <a:prstGeom prst="rect">
            <a:avLst/>
          </a:prstGeom>
        </p:spPr>
      </p:pic>
    </p:spTree>
    <p:extLst>
      <p:ext uri="{BB962C8B-B14F-4D97-AF65-F5344CB8AC3E}">
        <p14:creationId xmlns:p14="http://schemas.microsoft.com/office/powerpoint/2010/main" val="1884073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38613" y="0"/>
            <a:ext cx="3153387" cy="755374"/>
          </a:xfrm>
          <a:prstGeom prst="rect">
            <a:avLst/>
          </a:prstGeom>
        </p:spPr>
      </p:pic>
      <p:sp>
        <p:nvSpPr>
          <p:cNvPr id="3" name="Rectangle 2"/>
          <p:cNvSpPr/>
          <p:nvPr/>
        </p:nvSpPr>
        <p:spPr>
          <a:xfrm>
            <a:off x="0" y="377687"/>
            <a:ext cx="10913165" cy="6555641"/>
          </a:xfrm>
          <a:prstGeom prst="rect">
            <a:avLst/>
          </a:prstGeom>
        </p:spPr>
        <p:txBody>
          <a:bodyPr wrap="square">
            <a:spAutoFit/>
          </a:bodyPr>
          <a:lstStyle/>
          <a:p>
            <a:r>
              <a:rPr lang="en-US" sz="2800" b="1" u="sng" dirty="0">
                <a:solidFill>
                  <a:srgbClr val="000000"/>
                </a:solidFill>
                <a:latin typeface="Comic Sans MS" panose="030F0702030302020204" pitchFamily="66" charset="0"/>
              </a:rPr>
              <a:t>The Human Microbiome</a:t>
            </a:r>
            <a:br>
              <a:rPr lang="en-US" sz="2800" b="1" u="sng" dirty="0">
                <a:latin typeface="Comic Sans MS" panose="030F0702030302020204" pitchFamily="66" charset="0"/>
              </a:rPr>
            </a:br>
            <a:br>
              <a:rPr lang="en-US" sz="2800" dirty="0">
                <a:latin typeface="Comic Sans MS" panose="030F0702030302020204" pitchFamily="66" charset="0"/>
              </a:rPr>
            </a:br>
            <a:r>
              <a:rPr lang="en-US" sz="2800" dirty="0">
                <a:solidFill>
                  <a:srgbClr val="000000"/>
                </a:solidFill>
                <a:latin typeface="Comic Sans MS" panose="030F0702030302020204" pitchFamily="66" charset="0"/>
              </a:rPr>
              <a:t>A World Inside You</a:t>
            </a:r>
            <a:br>
              <a:rPr lang="en-US" sz="2800" dirty="0">
                <a:latin typeface="Comic Sans MS" panose="030F0702030302020204" pitchFamily="66" charset="0"/>
              </a:rPr>
            </a:br>
            <a:br>
              <a:rPr lang="en-US" sz="2800" dirty="0">
                <a:latin typeface="Comic Sans MS" panose="030F0702030302020204" pitchFamily="66" charset="0"/>
              </a:rPr>
            </a:br>
            <a:br>
              <a:rPr lang="en-US" sz="2800" dirty="0">
                <a:latin typeface="Comic Sans MS" panose="030F0702030302020204" pitchFamily="66" charset="0"/>
              </a:rPr>
            </a:br>
            <a:r>
              <a:rPr lang="en-US" sz="2800" dirty="0">
                <a:solidFill>
                  <a:srgbClr val="000000"/>
                </a:solidFill>
                <a:latin typeface="Comic Sans MS" panose="030F0702030302020204" pitchFamily="66" charset="0"/>
              </a:rPr>
              <a:t>There’s a world filled with strange creatures. The creatures of this world are invisible, and they’re not human. Aliens sometimes threaten to invade the world these creatures call home.</a:t>
            </a:r>
            <a:br>
              <a:rPr lang="en-US" sz="2800" dirty="0">
                <a:latin typeface="Comic Sans MS" panose="030F0702030302020204" pitchFamily="66" charset="0"/>
              </a:rPr>
            </a:br>
            <a:br>
              <a:rPr lang="en-US" sz="2800" dirty="0">
                <a:latin typeface="Comic Sans MS" panose="030F0702030302020204" pitchFamily="66" charset="0"/>
              </a:rPr>
            </a:br>
            <a:br>
              <a:rPr lang="en-US" sz="2800" dirty="0">
                <a:latin typeface="Comic Sans MS" panose="030F0702030302020204" pitchFamily="66" charset="0"/>
              </a:rPr>
            </a:br>
            <a:r>
              <a:rPr lang="en-US" sz="2800" dirty="0">
                <a:solidFill>
                  <a:srgbClr val="000000"/>
                </a:solidFill>
                <a:latin typeface="Comic Sans MS" panose="030F0702030302020204" pitchFamily="66" charset="0"/>
              </a:rPr>
              <a:t>This world is not a far-off planet: it’s your body! The creatures are called microorganisms, and your body is home to more than 100 trillion of them. Microorganisms live on your skin, in your gut, in your nose and mouth, and pretty much everywhere else on and in your body.</a:t>
            </a:r>
            <a:endParaRPr lang="en-US" sz="2800" dirty="0">
              <a:latin typeface="Comic Sans MS" panose="030F0702030302020204" pitchFamily="66" charset="0"/>
            </a:endParaRPr>
          </a:p>
        </p:txBody>
      </p:sp>
    </p:spTree>
    <p:extLst>
      <p:ext uri="{BB962C8B-B14F-4D97-AF65-F5344CB8AC3E}">
        <p14:creationId xmlns:p14="http://schemas.microsoft.com/office/powerpoint/2010/main" val="3923056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grpSp>
        <p:nvGrpSpPr>
          <p:cNvPr id="11" name="Group 10"/>
          <p:cNvGrpSpPr/>
          <p:nvPr/>
        </p:nvGrpSpPr>
        <p:grpSpPr>
          <a:xfrm>
            <a:off x="927461" y="591709"/>
            <a:ext cx="10736408" cy="5224695"/>
            <a:chOff x="927461" y="591709"/>
            <a:chExt cx="10736408" cy="5224695"/>
          </a:xfrm>
        </p:grpSpPr>
        <p:sp>
          <p:nvSpPr>
            <p:cNvPr id="9" name="TextBox 8"/>
            <p:cNvSpPr txBox="1"/>
            <p:nvPr/>
          </p:nvSpPr>
          <p:spPr>
            <a:xfrm>
              <a:off x="1278896" y="591709"/>
              <a:ext cx="10384973" cy="923330"/>
            </a:xfrm>
            <a:prstGeom prst="rect">
              <a:avLst/>
            </a:prstGeom>
            <a:noFill/>
          </p:spPr>
          <p:txBody>
            <a:bodyPr wrap="square" rtlCol="0">
              <a:spAutoFit/>
            </a:bodyPr>
            <a:lstStyle/>
            <a:p>
              <a:pPr algn="ctr"/>
              <a:r>
                <a:rPr lang="en-US" sz="5400" b="1" dirty="0"/>
                <a:t>Active Reading Highlights</a:t>
              </a:r>
            </a:p>
          </p:txBody>
        </p:sp>
        <p:grpSp>
          <p:nvGrpSpPr>
            <p:cNvPr id="10" name="Group 9"/>
            <p:cNvGrpSpPr/>
            <p:nvPr/>
          </p:nvGrpSpPr>
          <p:grpSpPr>
            <a:xfrm>
              <a:off x="927461" y="1610420"/>
              <a:ext cx="10588601" cy="4205984"/>
              <a:chOff x="927461" y="1610420"/>
              <a:chExt cx="10588601" cy="4205984"/>
            </a:xfrm>
          </p:grpSpPr>
          <p:sp>
            <p:nvSpPr>
              <p:cNvPr id="4" name="TextBox 3"/>
              <p:cNvSpPr txBox="1"/>
              <p:nvPr/>
            </p:nvSpPr>
            <p:spPr>
              <a:xfrm>
                <a:off x="927461" y="1786886"/>
                <a:ext cx="4950824" cy="646331"/>
              </a:xfrm>
              <a:prstGeom prst="rect">
                <a:avLst/>
              </a:prstGeom>
              <a:solidFill>
                <a:srgbClr val="FFFF00"/>
              </a:solidFill>
            </p:spPr>
            <p:txBody>
              <a:bodyPr wrap="square" rtlCol="0">
                <a:spAutoFit/>
              </a:bodyPr>
              <a:lstStyle/>
              <a:p>
                <a:r>
                  <a:rPr lang="en-US" sz="3600" b="1" dirty="0"/>
                  <a:t>Yellow</a:t>
                </a:r>
                <a:r>
                  <a:rPr lang="en-US" sz="3600" dirty="0"/>
                  <a:t> – Important detail</a:t>
                </a:r>
              </a:p>
            </p:txBody>
          </p:sp>
          <p:sp>
            <p:nvSpPr>
              <p:cNvPr id="5" name="TextBox 4"/>
              <p:cNvSpPr txBox="1"/>
              <p:nvPr/>
            </p:nvSpPr>
            <p:spPr>
              <a:xfrm>
                <a:off x="927461" y="2632013"/>
                <a:ext cx="5826036" cy="646331"/>
              </a:xfrm>
              <a:prstGeom prst="rect">
                <a:avLst/>
              </a:prstGeom>
              <a:solidFill>
                <a:srgbClr val="FF3399"/>
              </a:solidFill>
            </p:spPr>
            <p:txBody>
              <a:bodyPr wrap="square" rtlCol="0">
                <a:spAutoFit/>
              </a:bodyPr>
              <a:lstStyle/>
              <a:p>
                <a:r>
                  <a:rPr lang="en-US" sz="3600" b="1" dirty="0"/>
                  <a:t>Pink</a:t>
                </a:r>
                <a:r>
                  <a:rPr lang="en-US" sz="3600" dirty="0"/>
                  <a:t> – Confusing word or idea</a:t>
                </a:r>
              </a:p>
            </p:txBody>
          </p:sp>
          <p:sp>
            <p:nvSpPr>
              <p:cNvPr id="6" name="TextBox 5"/>
              <p:cNvSpPr txBox="1"/>
              <p:nvPr/>
            </p:nvSpPr>
            <p:spPr>
              <a:xfrm>
                <a:off x="927461" y="3474463"/>
                <a:ext cx="5379209" cy="646331"/>
              </a:xfrm>
              <a:prstGeom prst="rect">
                <a:avLst/>
              </a:prstGeom>
              <a:solidFill>
                <a:srgbClr val="0070C0"/>
              </a:solidFill>
            </p:spPr>
            <p:txBody>
              <a:bodyPr wrap="square" rtlCol="0">
                <a:spAutoFit/>
              </a:bodyPr>
              <a:lstStyle/>
              <a:p>
                <a:r>
                  <a:rPr lang="en-US" sz="3600" b="1" dirty="0"/>
                  <a:t>Blue</a:t>
                </a:r>
                <a:r>
                  <a:rPr lang="en-US" sz="3600" dirty="0"/>
                  <a:t> – Meaningful question</a:t>
                </a:r>
              </a:p>
            </p:txBody>
          </p:sp>
          <p:sp>
            <p:nvSpPr>
              <p:cNvPr id="7" name="TextBox 6"/>
              <p:cNvSpPr txBox="1"/>
              <p:nvPr/>
            </p:nvSpPr>
            <p:spPr>
              <a:xfrm>
                <a:off x="927461" y="4322268"/>
                <a:ext cx="5826036" cy="646331"/>
              </a:xfrm>
              <a:prstGeom prst="rect">
                <a:avLst/>
              </a:prstGeom>
              <a:solidFill>
                <a:srgbClr val="FF6600"/>
              </a:solidFill>
            </p:spPr>
            <p:txBody>
              <a:bodyPr wrap="square" rtlCol="0">
                <a:spAutoFit/>
              </a:bodyPr>
              <a:lstStyle/>
              <a:p>
                <a:r>
                  <a:rPr lang="en-US" sz="3600" b="1" dirty="0"/>
                  <a:t>Orange</a:t>
                </a:r>
                <a:r>
                  <a:rPr lang="en-US" sz="3600" dirty="0"/>
                  <a:t> – Making connections</a:t>
                </a:r>
              </a:p>
            </p:txBody>
          </p:sp>
          <p:sp>
            <p:nvSpPr>
              <p:cNvPr id="8" name="TextBox 7"/>
              <p:cNvSpPr txBox="1"/>
              <p:nvPr/>
            </p:nvSpPr>
            <p:spPr>
              <a:xfrm>
                <a:off x="927461" y="5170073"/>
                <a:ext cx="9117491" cy="646331"/>
              </a:xfrm>
              <a:prstGeom prst="rect">
                <a:avLst/>
              </a:prstGeom>
              <a:solidFill>
                <a:schemeClr val="accent6"/>
              </a:solidFill>
            </p:spPr>
            <p:txBody>
              <a:bodyPr wrap="square" rtlCol="0">
                <a:spAutoFit/>
              </a:bodyPr>
              <a:lstStyle/>
              <a:p>
                <a:r>
                  <a:rPr lang="en-US" sz="3600" b="1" dirty="0"/>
                  <a:t>Green</a:t>
                </a:r>
                <a:r>
                  <a:rPr lang="en-US" sz="3600" dirty="0"/>
                  <a:t> – Main idea (Second read focus question)</a:t>
                </a:r>
              </a:p>
            </p:txBody>
          </p:sp>
          <p:pic>
            <p:nvPicPr>
              <p:cNvPr id="1028" name="Picture 4"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49" t="15430" r="9163" b="2951"/>
              <a:stretch/>
            </p:blipFill>
            <p:spPr bwMode="auto">
              <a:xfrm>
                <a:off x="8955742" y="1610420"/>
                <a:ext cx="2560320" cy="346165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86131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2873992" cy="854765"/>
          </a:xfrm>
          <a:prstGeom prst="rect">
            <a:avLst/>
          </a:prstGeom>
        </p:spPr>
      </p:pic>
      <p:pic>
        <p:nvPicPr>
          <p:cNvPr id="2050" name="Picture 2" descr="Image result for cartoonconvers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4520"/>
            <a:ext cx="4691270" cy="5963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ssets-prdd.learning.amplify.com/damAssets/34666c48-dc71-4895-ae49-efe9df55040d/fded7b71-3d7d-4ed6-bb97-e1c72d42a6be/SCI_LS_MB_CU_1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216" y="0"/>
            <a:ext cx="7523784"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511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1" name="Group 10"/>
          <p:cNvGrpSpPr/>
          <p:nvPr/>
        </p:nvGrpSpPr>
        <p:grpSpPr>
          <a:xfrm>
            <a:off x="927461" y="591709"/>
            <a:ext cx="10736408" cy="5224695"/>
            <a:chOff x="927461" y="591709"/>
            <a:chExt cx="10736408" cy="5224695"/>
          </a:xfrm>
        </p:grpSpPr>
        <p:sp>
          <p:nvSpPr>
            <p:cNvPr id="9" name="TextBox 8"/>
            <p:cNvSpPr txBox="1"/>
            <p:nvPr/>
          </p:nvSpPr>
          <p:spPr>
            <a:xfrm>
              <a:off x="1278896" y="591709"/>
              <a:ext cx="10384973" cy="923330"/>
            </a:xfrm>
            <a:prstGeom prst="rect">
              <a:avLst/>
            </a:prstGeom>
            <a:noFill/>
          </p:spPr>
          <p:txBody>
            <a:bodyPr wrap="square" rtlCol="0">
              <a:spAutoFit/>
            </a:bodyPr>
            <a:lstStyle/>
            <a:p>
              <a:pPr algn="ctr"/>
              <a:r>
                <a:rPr lang="en-US" sz="5400" b="1" dirty="0"/>
                <a:t>Active Reading Highlights</a:t>
              </a:r>
            </a:p>
          </p:txBody>
        </p:sp>
        <p:grpSp>
          <p:nvGrpSpPr>
            <p:cNvPr id="10" name="Group 9"/>
            <p:cNvGrpSpPr/>
            <p:nvPr/>
          </p:nvGrpSpPr>
          <p:grpSpPr>
            <a:xfrm>
              <a:off x="927461" y="1610420"/>
              <a:ext cx="10588601" cy="4205984"/>
              <a:chOff x="927461" y="1610420"/>
              <a:chExt cx="10588601" cy="4205984"/>
            </a:xfrm>
          </p:grpSpPr>
          <p:sp>
            <p:nvSpPr>
              <p:cNvPr id="4" name="TextBox 3"/>
              <p:cNvSpPr txBox="1"/>
              <p:nvPr/>
            </p:nvSpPr>
            <p:spPr>
              <a:xfrm>
                <a:off x="927461" y="1786886"/>
                <a:ext cx="4950824" cy="646331"/>
              </a:xfrm>
              <a:prstGeom prst="rect">
                <a:avLst/>
              </a:prstGeom>
              <a:solidFill>
                <a:srgbClr val="FFFF00"/>
              </a:solidFill>
            </p:spPr>
            <p:txBody>
              <a:bodyPr wrap="square" rtlCol="0">
                <a:spAutoFit/>
              </a:bodyPr>
              <a:lstStyle/>
              <a:p>
                <a:r>
                  <a:rPr lang="en-US" sz="3600" b="1" dirty="0"/>
                  <a:t>Yellow</a:t>
                </a:r>
                <a:r>
                  <a:rPr lang="en-US" sz="3600" dirty="0"/>
                  <a:t> – Important detail</a:t>
                </a:r>
              </a:p>
            </p:txBody>
          </p:sp>
          <p:sp>
            <p:nvSpPr>
              <p:cNvPr id="5" name="TextBox 4"/>
              <p:cNvSpPr txBox="1"/>
              <p:nvPr/>
            </p:nvSpPr>
            <p:spPr>
              <a:xfrm>
                <a:off x="927461" y="2632013"/>
                <a:ext cx="5826036" cy="646331"/>
              </a:xfrm>
              <a:prstGeom prst="rect">
                <a:avLst/>
              </a:prstGeom>
              <a:solidFill>
                <a:srgbClr val="FF3399"/>
              </a:solidFill>
            </p:spPr>
            <p:txBody>
              <a:bodyPr wrap="square" rtlCol="0">
                <a:spAutoFit/>
              </a:bodyPr>
              <a:lstStyle/>
              <a:p>
                <a:r>
                  <a:rPr lang="en-US" sz="3600" b="1" dirty="0"/>
                  <a:t>Pink</a:t>
                </a:r>
                <a:r>
                  <a:rPr lang="en-US" sz="3600" dirty="0"/>
                  <a:t> – Confusing word or idea</a:t>
                </a:r>
              </a:p>
            </p:txBody>
          </p:sp>
          <p:sp>
            <p:nvSpPr>
              <p:cNvPr id="6" name="TextBox 5"/>
              <p:cNvSpPr txBox="1"/>
              <p:nvPr/>
            </p:nvSpPr>
            <p:spPr>
              <a:xfrm>
                <a:off x="927461" y="3474463"/>
                <a:ext cx="5379209" cy="646331"/>
              </a:xfrm>
              <a:prstGeom prst="rect">
                <a:avLst/>
              </a:prstGeom>
              <a:solidFill>
                <a:srgbClr val="0070C0"/>
              </a:solidFill>
            </p:spPr>
            <p:txBody>
              <a:bodyPr wrap="square" rtlCol="0">
                <a:spAutoFit/>
              </a:bodyPr>
              <a:lstStyle/>
              <a:p>
                <a:r>
                  <a:rPr lang="en-US" sz="3600" b="1" dirty="0"/>
                  <a:t>Blue</a:t>
                </a:r>
                <a:r>
                  <a:rPr lang="en-US" sz="3600" dirty="0"/>
                  <a:t> – Meaningful question</a:t>
                </a:r>
              </a:p>
            </p:txBody>
          </p:sp>
          <p:sp>
            <p:nvSpPr>
              <p:cNvPr id="7" name="TextBox 6"/>
              <p:cNvSpPr txBox="1"/>
              <p:nvPr/>
            </p:nvSpPr>
            <p:spPr>
              <a:xfrm>
                <a:off x="927461" y="4322268"/>
                <a:ext cx="5826036" cy="646331"/>
              </a:xfrm>
              <a:prstGeom prst="rect">
                <a:avLst/>
              </a:prstGeom>
              <a:solidFill>
                <a:srgbClr val="FF6600"/>
              </a:solidFill>
            </p:spPr>
            <p:txBody>
              <a:bodyPr wrap="square" rtlCol="0">
                <a:spAutoFit/>
              </a:bodyPr>
              <a:lstStyle/>
              <a:p>
                <a:r>
                  <a:rPr lang="en-US" sz="3600" b="1" dirty="0"/>
                  <a:t>Orange</a:t>
                </a:r>
                <a:r>
                  <a:rPr lang="en-US" sz="3600" dirty="0"/>
                  <a:t> – Making connections</a:t>
                </a:r>
              </a:p>
            </p:txBody>
          </p:sp>
          <p:sp>
            <p:nvSpPr>
              <p:cNvPr id="8" name="TextBox 7"/>
              <p:cNvSpPr txBox="1"/>
              <p:nvPr/>
            </p:nvSpPr>
            <p:spPr>
              <a:xfrm>
                <a:off x="927461" y="5170073"/>
                <a:ext cx="9117491" cy="646331"/>
              </a:xfrm>
              <a:prstGeom prst="rect">
                <a:avLst/>
              </a:prstGeom>
              <a:solidFill>
                <a:schemeClr val="accent6"/>
              </a:solidFill>
            </p:spPr>
            <p:txBody>
              <a:bodyPr wrap="square" rtlCol="0">
                <a:spAutoFit/>
              </a:bodyPr>
              <a:lstStyle/>
              <a:p>
                <a:r>
                  <a:rPr lang="en-US" sz="3600" b="1" dirty="0"/>
                  <a:t>Green</a:t>
                </a:r>
                <a:r>
                  <a:rPr lang="en-US" sz="3600" dirty="0"/>
                  <a:t> – Main idea (Second read focus question)</a:t>
                </a:r>
              </a:p>
            </p:txBody>
          </p:sp>
          <p:pic>
            <p:nvPicPr>
              <p:cNvPr id="1028" name="Picture 4"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49" t="15430" r="9163" b="2951"/>
              <a:stretch/>
            </p:blipFill>
            <p:spPr bwMode="auto">
              <a:xfrm>
                <a:off x="8955742" y="1610420"/>
                <a:ext cx="2560320" cy="346165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503555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3965715" cy="954157"/>
          </a:xfrm>
          <a:prstGeom prst="rect">
            <a:avLst/>
          </a:prstGeom>
        </p:spPr>
      </p:pic>
      <p:sp>
        <p:nvSpPr>
          <p:cNvPr id="3" name="Rectangle 2"/>
          <p:cNvSpPr/>
          <p:nvPr/>
        </p:nvSpPr>
        <p:spPr>
          <a:xfrm>
            <a:off x="337931" y="1340560"/>
            <a:ext cx="11111948" cy="2308324"/>
          </a:xfrm>
          <a:prstGeom prst="rect">
            <a:avLst/>
          </a:prstGeom>
        </p:spPr>
        <p:txBody>
          <a:bodyPr wrap="square">
            <a:spAutoFit/>
          </a:bodyPr>
          <a:lstStyle/>
          <a:p>
            <a:r>
              <a:rPr lang="en-US" sz="2400" dirty="0">
                <a:solidFill>
                  <a:srgbClr val="262626"/>
                </a:solidFill>
                <a:latin typeface="Comic Sans MS" panose="030F0702030302020204" pitchFamily="66" charset="0"/>
              </a:rPr>
              <a:t>Beginning in the next lesson, you will use your new understanding of the human microbiome to help the Microbiome Research Institute figure out an important question about how the tiny organisms in one person’s microbiome can fight harmful bacteria in someone else’s body. Ultimately, our answer to this question will help the Microbiome Research Institute explain why they need more funding, as well.</a:t>
            </a:r>
            <a:endParaRPr lang="en-US" sz="2400" dirty="0">
              <a:latin typeface="Comic Sans MS" panose="030F0702030302020204" pitchFamily="66" charset="0"/>
            </a:endParaRPr>
          </a:p>
        </p:txBody>
      </p:sp>
      <p:sp>
        <p:nvSpPr>
          <p:cNvPr id="4" name="Rectangle 3"/>
          <p:cNvSpPr/>
          <p:nvPr/>
        </p:nvSpPr>
        <p:spPr>
          <a:xfrm>
            <a:off x="337932" y="4598001"/>
            <a:ext cx="11429998" cy="2062103"/>
          </a:xfrm>
          <a:prstGeom prst="rect">
            <a:avLst/>
          </a:prstGeom>
        </p:spPr>
        <p:txBody>
          <a:bodyPr wrap="square">
            <a:spAutoFit/>
          </a:bodyPr>
          <a:lstStyle/>
          <a:p>
            <a:pPr algn="ctr"/>
            <a:r>
              <a:rPr lang="en-US" sz="4400" b="1" u="sng" dirty="0">
                <a:solidFill>
                  <a:srgbClr val="262626"/>
                </a:solidFill>
                <a:latin typeface="Juice ITC" panose="04040403040A02020202" pitchFamily="82" charset="0"/>
              </a:rPr>
              <a:t>Reflecting About Annotations</a:t>
            </a:r>
          </a:p>
          <a:p>
            <a:r>
              <a:rPr lang="en-US" sz="4000" b="1" dirty="0">
                <a:solidFill>
                  <a:srgbClr val="262626"/>
                </a:solidFill>
                <a:latin typeface="Juice ITC" panose="04040403040A02020202" pitchFamily="82" charset="0"/>
              </a:rPr>
              <a:t>Review your annotations, answer the reflection questions below the article, and then press </a:t>
            </a:r>
            <a:r>
              <a:rPr lang="en-US" sz="4400" b="1" u="sng" dirty="0">
                <a:solidFill>
                  <a:srgbClr val="FF0000"/>
                </a:solidFill>
                <a:effectLst>
                  <a:outerShdw blurRad="38100" dist="38100" dir="2700000" algn="tl">
                    <a:srgbClr val="000000">
                      <a:alpha val="43137"/>
                    </a:srgbClr>
                  </a:outerShdw>
                </a:effectLst>
                <a:latin typeface="Juice ITC" panose="04040403040A02020202" pitchFamily="82" charset="0"/>
              </a:rPr>
              <a:t>HAND IN</a:t>
            </a:r>
            <a:r>
              <a:rPr lang="en-US" sz="4000" b="1" dirty="0">
                <a:solidFill>
                  <a:srgbClr val="262626"/>
                </a:solidFill>
                <a:latin typeface="Juice ITC" panose="04040403040A02020202" pitchFamily="82" charset="0"/>
              </a:rPr>
              <a:t> to submit your article.</a:t>
            </a:r>
            <a:endParaRPr lang="en-US" sz="4000" b="1" i="0" dirty="0">
              <a:solidFill>
                <a:srgbClr val="262626"/>
              </a:solidFill>
              <a:effectLst/>
              <a:latin typeface="Juice ITC" panose="04040403040A02020202" pitchFamily="82" charset="0"/>
            </a:endParaRPr>
          </a:p>
        </p:txBody>
      </p:sp>
    </p:spTree>
    <p:extLst>
      <p:ext uri="{BB962C8B-B14F-4D97-AF65-F5344CB8AC3E}">
        <p14:creationId xmlns:p14="http://schemas.microsoft.com/office/powerpoint/2010/main" val="7997515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3253604" cy="834887"/>
          </a:xfrm>
          <a:prstGeom prst="rect">
            <a:avLst/>
          </a:prstGeom>
        </p:spPr>
      </p:pic>
      <p:sp>
        <p:nvSpPr>
          <p:cNvPr id="7" name="Rectangle 5"/>
          <p:cNvSpPr>
            <a:spLocks noChangeArrowheads="1"/>
          </p:cNvSpPr>
          <p:nvPr/>
        </p:nvSpPr>
        <p:spPr bwMode="auto">
          <a:xfrm>
            <a:off x="212034" y="1019088"/>
            <a:ext cx="10988586" cy="26199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57132"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262626"/>
                </a:solidFill>
                <a:effectLst/>
                <a:latin typeface="Comic Sans MS" panose="030F0702030302020204" pitchFamily="66" charset="0"/>
              </a:rPr>
              <a:t>Warm-Up</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rgbClr val="262626"/>
                </a:solidFill>
                <a:effectLst/>
                <a:latin typeface="Comic Sans MS" panose="030F0702030302020204" pitchFamily="66" charset="0"/>
              </a:rPr>
              <a:t>After reading </a:t>
            </a:r>
            <a:r>
              <a:rPr kumimoji="0" lang="en-US" altLang="en-US" sz="2000" b="0" i="0" u="none" strike="noStrike" cap="none" normalizeH="0" baseline="0" dirty="0">
                <a:ln>
                  <a:noFill/>
                </a:ln>
                <a:solidFill>
                  <a:srgbClr val="FB6A27"/>
                </a:solidFill>
                <a:effectLst/>
                <a:latin typeface="Comic Sans MS" panose="030F0702030302020204" pitchFamily="66" charset="0"/>
                <a:hlinkClick r:id="rId3"/>
              </a:rPr>
              <a:t>“The Human Microbiome”</a:t>
            </a:r>
            <a:r>
              <a:rPr kumimoji="0" lang="en-US" altLang="en-US" sz="2000" b="0" i="0" u="none" strike="noStrike" cap="none" normalizeH="0" baseline="0" dirty="0">
                <a:ln>
                  <a:noFill/>
                </a:ln>
                <a:solidFill>
                  <a:srgbClr val="262626"/>
                </a:solidFill>
                <a:effectLst/>
                <a:latin typeface="Comic Sans MS" panose="030F0702030302020204" pitchFamily="66" charset="0"/>
              </a:rPr>
              <a:t> article, you learned that there are </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rgbClr val="262626"/>
                </a:solidFill>
                <a:effectLst/>
                <a:latin typeface="Comic Sans MS" panose="030F0702030302020204" pitchFamily="66" charset="0"/>
              </a:rPr>
              <a:t>trillions of bacteria in the human microbiome.</a:t>
            </a:r>
            <a:r>
              <a:rPr kumimoji="0" lang="en-US" altLang="en-US" sz="2000" b="0" i="0" u="none" strike="noStrike" cap="none" normalizeH="0" dirty="0">
                <a:ln>
                  <a:noFill/>
                </a:ln>
                <a:solidFill>
                  <a:srgbClr val="262626"/>
                </a:solidFill>
                <a:effectLst/>
                <a:latin typeface="Comic Sans MS" panose="030F0702030302020204" pitchFamily="66" charset="0"/>
              </a:rPr>
              <a:t> </a:t>
            </a:r>
            <a:r>
              <a:rPr kumimoji="0" lang="en-US" altLang="en-US" sz="2000" b="0" i="0" u="none" strike="noStrike" cap="none" normalizeH="0" baseline="0" dirty="0">
                <a:ln>
                  <a:noFill/>
                </a:ln>
                <a:solidFill>
                  <a:srgbClr val="262626"/>
                </a:solidFill>
                <a:effectLst/>
                <a:latin typeface="Comic Sans MS" panose="030F0702030302020204" pitchFamily="66" charset="0"/>
              </a:rPr>
              <a:t>Which of these statements do you agree with</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rgbClr val="262626"/>
                </a:solidFill>
                <a:effectLst/>
                <a:latin typeface="Comic Sans MS" panose="030F0702030302020204" pitchFamily="66" charset="0"/>
              </a:rPr>
              <a:t> most right now?</a:t>
            </a:r>
          </a:p>
          <a:p>
            <a:pPr marL="0" marR="0" lvl="0" indent="0" algn="l" defTabSz="914400" rtl="0" eaLnBrk="0" fontAlgn="t"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262626"/>
                </a:solidFill>
                <a:effectLst/>
                <a:latin typeface="Comic Sans MS" panose="030F0702030302020204" pitchFamily="66" charset="0"/>
              </a:rPr>
              <a:t>Bacteria are disgusting! Most bacteria in the human microbiome are harmful.</a:t>
            </a:r>
          </a:p>
          <a:p>
            <a:pPr marL="0" marR="0" lvl="0" indent="0" algn="l" defTabSz="914400" rtl="0" eaLnBrk="0" fontAlgn="t"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262626"/>
                </a:solidFill>
                <a:effectLst/>
                <a:latin typeface="Comic Sans MS" panose="030F0702030302020204" pitchFamily="66" charset="0"/>
              </a:rPr>
              <a:t>Bacteria are great! Most bacteria in the human microbiome are helpful.</a:t>
            </a:r>
          </a:p>
          <a:p>
            <a:pPr marL="0" marR="0" lvl="0" indent="0" algn="l" defTabSz="914400" rtl="0" eaLnBrk="0" fontAlgn="t"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262626"/>
                </a:solidFill>
                <a:effectLst/>
                <a:latin typeface="Comic Sans MS" panose="030F0702030302020204" pitchFamily="66" charset="0"/>
              </a:rPr>
              <a:t>I’m not sure! Bacteria are kind of disgusting, but some of them might be helpful.</a:t>
            </a:r>
            <a:endParaRPr kumimoji="0" lang="en-US" altLang="en-US" sz="1400" b="0" i="0" u="none" strike="noStrike" cap="none" normalizeH="0" baseline="0" dirty="0">
              <a:ln>
                <a:noFill/>
              </a:ln>
              <a:solidFill>
                <a:srgbClr val="333333"/>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0"/>
          <p:cNvSpPr/>
          <p:nvPr/>
        </p:nvSpPr>
        <p:spPr>
          <a:xfrm>
            <a:off x="205604" y="3685440"/>
            <a:ext cx="6096000" cy="1384995"/>
          </a:xfrm>
          <a:prstGeom prst="rect">
            <a:avLst/>
          </a:prstGeom>
        </p:spPr>
        <p:txBody>
          <a:bodyPr>
            <a:spAutoFit/>
          </a:bodyPr>
          <a:lstStyle/>
          <a:p>
            <a:r>
              <a:rPr lang="en-US" sz="2800" dirty="0">
                <a:solidFill>
                  <a:srgbClr val="262626"/>
                </a:solidFill>
                <a:latin typeface="Comic Sans MS" panose="030F0702030302020204" pitchFamily="66" charset="0"/>
              </a:rPr>
              <a:t>What other interesting things did you learn from reading “The Human Microbiome” article?</a:t>
            </a:r>
            <a:endParaRPr lang="en-US" sz="2800" b="0" i="0" dirty="0">
              <a:solidFill>
                <a:srgbClr val="262626"/>
              </a:solidFill>
              <a:effectLst/>
              <a:latin typeface="Comic Sans MS" panose="030F0702030302020204" pitchFamily="66" charset="0"/>
            </a:endParaRPr>
          </a:p>
        </p:txBody>
      </p:sp>
      <p:sp>
        <p:nvSpPr>
          <p:cNvPr id="12" name="Rectangle 11"/>
          <p:cNvSpPr/>
          <p:nvPr/>
        </p:nvSpPr>
        <p:spPr>
          <a:xfrm>
            <a:off x="6494606" y="5411065"/>
            <a:ext cx="5697394" cy="954107"/>
          </a:xfrm>
          <a:prstGeom prst="rect">
            <a:avLst/>
          </a:prstGeom>
        </p:spPr>
        <p:txBody>
          <a:bodyPr wrap="none">
            <a:spAutoFit/>
          </a:bodyPr>
          <a:lstStyle/>
          <a:p>
            <a:r>
              <a:rPr lang="en-US" sz="2800" dirty="0">
                <a:solidFill>
                  <a:srgbClr val="262626"/>
                </a:solidFill>
                <a:latin typeface="Comic Sans MS" panose="030F0702030302020204" pitchFamily="66" charset="0"/>
              </a:rPr>
              <a:t>What questions do you still have </a:t>
            </a:r>
          </a:p>
          <a:p>
            <a:r>
              <a:rPr lang="en-US" sz="2800" dirty="0">
                <a:solidFill>
                  <a:srgbClr val="262626"/>
                </a:solidFill>
                <a:latin typeface="Comic Sans MS" panose="030F0702030302020204" pitchFamily="66" charset="0"/>
              </a:rPr>
              <a:t>about the article?</a:t>
            </a:r>
            <a:endParaRPr lang="en-US" sz="2800" b="0" i="0" dirty="0">
              <a:solidFill>
                <a:srgbClr val="262626"/>
              </a:solidFill>
              <a:effectLst/>
              <a:latin typeface="Comic Sans MS" panose="030F0702030302020204" pitchFamily="66" charset="0"/>
            </a:endParaRPr>
          </a:p>
        </p:txBody>
      </p:sp>
      <p:pic>
        <p:nvPicPr>
          <p:cNvPr id="3082" name="Picture 10" descr="Image result for rhinovir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5713" y="3782380"/>
            <a:ext cx="4365950" cy="171618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influenza vir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2931" y="4770434"/>
            <a:ext cx="2087566" cy="208756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284133" y="6435319"/>
            <a:ext cx="617477" cy="461665"/>
          </a:xfrm>
          <a:prstGeom prst="rect">
            <a:avLst/>
          </a:prstGeom>
          <a:noFill/>
        </p:spPr>
        <p:txBody>
          <a:bodyPr wrap="none" lIns="91440" tIns="45720" rIns="91440" bIns="45720">
            <a:spAutoFit/>
          </a:bodyPr>
          <a:lstStyle/>
          <a:p>
            <a:pPr algn="ctr"/>
            <a:r>
              <a:rPr lang="en-US" sz="2400" b="1" cap="none" spc="0" dirty="0">
                <a:ln w="13462">
                  <a:solidFill>
                    <a:schemeClr val="bg1"/>
                  </a:solidFill>
                  <a:prstDash val="solid"/>
                </a:ln>
                <a:solidFill>
                  <a:srgbClr val="7030A0"/>
                </a:solidFill>
                <a:effectLst>
                  <a:outerShdw dist="38100" dir="2700000" algn="bl" rotWithShape="0">
                    <a:schemeClr val="accent5"/>
                  </a:outerShdw>
                </a:effectLst>
                <a:latin typeface="Comic Sans MS" panose="030F0702030302020204" pitchFamily="66" charset="0"/>
              </a:rPr>
              <a:t>Flu</a:t>
            </a:r>
          </a:p>
        </p:txBody>
      </p:sp>
      <p:sp>
        <p:nvSpPr>
          <p:cNvPr id="14" name="Rectangle 13"/>
          <p:cNvSpPr/>
          <p:nvPr/>
        </p:nvSpPr>
        <p:spPr>
          <a:xfrm>
            <a:off x="6834670" y="4898407"/>
            <a:ext cx="771365" cy="369332"/>
          </a:xfrm>
          <a:prstGeom prst="rect">
            <a:avLst/>
          </a:prstGeom>
        </p:spPr>
        <p:txBody>
          <a:bodyPr wrap="none">
            <a:spAutoFit/>
          </a:bodyPr>
          <a:lstStyle/>
          <a:p>
            <a:pPr algn="ctr"/>
            <a:r>
              <a:rPr lang="en-US"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pitchFamily="66" charset="0"/>
              </a:rPr>
              <a:t>Rhino</a:t>
            </a:r>
          </a:p>
        </p:txBody>
      </p:sp>
    </p:spTree>
    <p:extLst>
      <p:ext uri="{BB962C8B-B14F-4D97-AF65-F5344CB8AC3E}">
        <p14:creationId xmlns:p14="http://schemas.microsoft.com/office/powerpoint/2010/main" val="1052154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043808" cy="954157"/>
          </a:xfrm>
          <a:prstGeom prst="rect">
            <a:avLst/>
          </a:prstGeom>
        </p:spPr>
      </p:pic>
      <p:sp>
        <p:nvSpPr>
          <p:cNvPr id="3" name="Rectangle 2"/>
          <p:cNvSpPr/>
          <p:nvPr/>
        </p:nvSpPr>
        <p:spPr>
          <a:xfrm>
            <a:off x="1398103" y="1277683"/>
            <a:ext cx="9534939" cy="1077218"/>
          </a:xfrm>
          <a:prstGeom prst="rect">
            <a:avLst/>
          </a:prstGeom>
        </p:spPr>
        <p:txBody>
          <a:bodyPr wrap="square">
            <a:spAutoFit/>
          </a:bodyPr>
          <a:lstStyle/>
          <a:p>
            <a:r>
              <a:rPr lang="en-US" sz="2800" dirty="0">
                <a:solidFill>
                  <a:srgbClr val="262626"/>
                </a:solidFill>
                <a:latin typeface="Comic Sans MS" panose="030F0702030302020204" pitchFamily="66" charset="0"/>
              </a:rPr>
              <a:t>bacteria: tiny organisms that are made of a single cell</a:t>
            </a:r>
          </a:p>
          <a:p>
            <a:br>
              <a:rPr lang="en-US" dirty="0">
                <a:solidFill>
                  <a:srgbClr val="262626"/>
                </a:solidFill>
                <a:latin typeface="Benton Sans Regular"/>
              </a:rPr>
            </a:br>
            <a:endParaRPr lang="en-US" dirty="0"/>
          </a:p>
        </p:txBody>
      </p:sp>
      <p:pic>
        <p:nvPicPr>
          <p:cNvPr id="4098" name="Picture 2" descr="https://assets-prdd.learning.amplify.com/damAssets/1204d185-4205-4c4a-af1d-5c786e7cec22/83a8de69-ac19-4ff4-a9bf-3bc6d323f911/SCI_LS_MB_CU_43-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670" y="2067339"/>
            <a:ext cx="10237304" cy="429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4191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3244215" cy="792480"/>
          </a:xfrm>
          <a:prstGeom prst="rect">
            <a:avLst/>
          </a:prstGeom>
        </p:spPr>
      </p:pic>
      <p:pic>
        <p:nvPicPr>
          <p:cNvPr id="5122" name="Picture 2" descr="https://assets-prdd.learning.amplify.com/damAssets/62ba0156-5500-467d-a165-f863d8640154/2772cd24-5276-4384-8149-522609a48248/SCI_LS_MB_CU_44-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608" y="1066800"/>
            <a:ext cx="10700552" cy="528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745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146" name="Picture 2" descr="https://assets-prdd.learning.amplify.com/damAssets/823db290-a06a-41d8-9c36-62a3581c4181/30874848-a9ec-41a2-baac-349a473a6843/SCI_LS_MB_CU_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30017" y="1617559"/>
            <a:ext cx="8468139" cy="3046988"/>
          </a:xfrm>
          <a:prstGeom prst="rect">
            <a:avLst/>
          </a:prstGeom>
        </p:spPr>
        <p:txBody>
          <a:bodyPr wrap="square">
            <a:spAutoFit/>
          </a:bodyPr>
          <a:lstStyle/>
          <a:p>
            <a:r>
              <a:rPr lang="en-US" sz="3200" b="0" i="0" dirty="0">
                <a:solidFill>
                  <a:srgbClr val="FF0000"/>
                </a:solidFill>
                <a:effectLst/>
                <a:latin typeface="Forte" panose="03060902040502070203" pitchFamily="66" charset="0"/>
              </a:rPr>
              <a:t>organisms: living things, such as plants, animals, and bacteria</a:t>
            </a:r>
          </a:p>
          <a:p>
            <a:br>
              <a:rPr lang="en-US" sz="3200" b="0" i="0" dirty="0">
                <a:solidFill>
                  <a:srgbClr val="FF0000"/>
                </a:solidFill>
                <a:effectLst/>
                <a:latin typeface="Forte" panose="03060902040502070203" pitchFamily="66" charset="0"/>
              </a:rPr>
            </a:br>
            <a:br>
              <a:rPr lang="en-US" sz="3200" b="0" i="0" dirty="0">
                <a:solidFill>
                  <a:srgbClr val="FF0000"/>
                </a:solidFill>
                <a:effectLst/>
                <a:latin typeface="Forte" panose="03060902040502070203" pitchFamily="66" charset="0"/>
              </a:rPr>
            </a:br>
            <a:endParaRPr lang="en-US" sz="3200" b="0" i="0" dirty="0">
              <a:solidFill>
                <a:srgbClr val="FF0000"/>
              </a:solidFill>
              <a:effectLst/>
              <a:latin typeface="Forte" panose="03060902040502070203" pitchFamily="66" charset="0"/>
            </a:endParaRPr>
          </a:p>
          <a:p>
            <a:r>
              <a:rPr lang="en-US" sz="3200" b="0" i="0" dirty="0">
                <a:solidFill>
                  <a:srgbClr val="FF0000"/>
                </a:solidFill>
                <a:effectLst/>
                <a:latin typeface="Forte" panose="03060902040502070203" pitchFamily="66" charset="0"/>
              </a:rPr>
              <a:t>scale: the relative size of things</a:t>
            </a:r>
          </a:p>
        </p:txBody>
      </p:sp>
    </p:spTree>
    <p:extLst>
      <p:ext uri="{BB962C8B-B14F-4D97-AF65-F5344CB8AC3E}">
        <p14:creationId xmlns:p14="http://schemas.microsoft.com/office/powerpoint/2010/main" val="237724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dissolve">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3385018" y="239375"/>
            <a:ext cx="5208606" cy="1754326"/>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solidFill>
                  <a:srgbClr val="7030A0"/>
                </a:solidFill>
                <a:effectLst>
                  <a:outerShdw dist="38100" dir="2640000" algn="bl" rotWithShape="0">
                    <a:schemeClr val="accent1"/>
                  </a:outerShdw>
                </a:effectLst>
                <a:latin typeface="Snap ITC" panose="04040A07060A02020202" pitchFamily="82" charset="0"/>
              </a:rPr>
              <a:t>Let’s Watch </a:t>
            </a:r>
          </a:p>
          <a:p>
            <a:pPr algn="ctr"/>
            <a:r>
              <a:rPr lang="en-US" sz="5400" b="1" dirty="0">
                <a:ln w="12700">
                  <a:solidFill>
                    <a:schemeClr val="accent1"/>
                  </a:solidFill>
                  <a:prstDash val="solid"/>
                </a:ln>
                <a:solidFill>
                  <a:srgbClr val="7030A0"/>
                </a:solidFill>
                <a:effectLst>
                  <a:outerShdw dist="38100" dir="2640000" algn="bl" rotWithShape="0">
                    <a:schemeClr val="accent1"/>
                  </a:outerShdw>
                </a:effectLst>
                <a:latin typeface="Snap ITC" panose="04040A07060A02020202" pitchFamily="82" charset="0"/>
              </a:rPr>
              <a:t>“The Bill”</a:t>
            </a:r>
            <a:endParaRPr lang="en-US" sz="5400" b="1" cap="none" spc="0" dirty="0">
              <a:ln w="12700">
                <a:solidFill>
                  <a:schemeClr val="accent1"/>
                </a:solidFill>
                <a:prstDash val="solid"/>
              </a:ln>
              <a:solidFill>
                <a:srgbClr val="7030A0"/>
              </a:solidFill>
              <a:effectLst>
                <a:outerShdw dist="38100" dir="2640000" algn="bl" rotWithShape="0">
                  <a:schemeClr val="accent1"/>
                </a:outerShdw>
              </a:effectLst>
              <a:latin typeface="Snap ITC" panose="04040A07060A02020202" pitchFamily="82" charset="0"/>
            </a:endParaRPr>
          </a:p>
        </p:txBody>
      </p:sp>
      <p:pic>
        <p:nvPicPr>
          <p:cNvPr id="6146" name="Picture 2" descr="Image result for eating popcorn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89568" y="1993701"/>
            <a:ext cx="8947952" cy="464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8546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230880" cy="792480"/>
          </a:xfrm>
          <a:prstGeom prst="rect">
            <a:avLst/>
          </a:prstGeom>
        </p:spPr>
      </p:pic>
      <p:pic>
        <p:nvPicPr>
          <p:cNvPr id="7170" name="Picture 2" descr="https://assets-prdd.learning.amplify.com/damAssets/2b044bbe-aa86-489b-a51b-04498e1be744/f33f181f-b2d5-4bf1-a0bf-5491dc152b16/SCI_LS_MB_CU_1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840" y="1005840"/>
            <a:ext cx="8644254" cy="550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726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194" name="Picture 2" descr="Image result for case stu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2976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80560" y="175736"/>
            <a:ext cx="7513320" cy="2308324"/>
          </a:xfrm>
          <a:prstGeom prst="rect">
            <a:avLst/>
          </a:prstGeom>
        </p:spPr>
        <p:txBody>
          <a:bodyPr wrap="square">
            <a:spAutoFit/>
          </a:bodyPr>
          <a:lstStyle/>
          <a:p>
            <a:r>
              <a:rPr lang="en-US" sz="2400" dirty="0">
                <a:solidFill>
                  <a:srgbClr val="262626"/>
                </a:solidFill>
                <a:latin typeface="Comic Sans MS" panose="030F0702030302020204" pitchFamily="66" charset="0"/>
              </a:rPr>
              <a:t>Case studies are important because they examine what happens to one particular patient. This analysis and data may then help explain why similar things have happened to other people. The case study that you will be analyzing will help explain why fecal transplants save lives.</a:t>
            </a:r>
            <a:endParaRPr lang="en-US" sz="2400" dirty="0">
              <a:latin typeface="Comic Sans MS" panose="030F0702030302020204" pitchFamily="66" charset="0"/>
            </a:endParaRPr>
          </a:p>
        </p:txBody>
      </p:sp>
    </p:spTree>
    <p:extLst>
      <p:ext uri="{BB962C8B-B14F-4D97-AF65-F5344CB8AC3E}">
        <p14:creationId xmlns:p14="http://schemas.microsoft.com/office/powerpoint/2010/main" val="2286115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74920" y="0"/>
            <a:ext cx="7307580" cy="6944567"/>
          </a:xfrm>
          <a:prstGeom prst="rect">
            <a:avLst/>
          </a:prstGeom>
        </p:spPr>
      </p:pic>
      <p:pic>
        <p:nvPicPr>
          <p:cNvPr id="9218" name="Picture 2" descr="https://assets-prdd.learning.amplify.com/damAssets/3610601f-b72f-42d9-8aa9-201597806019/313ecb7a-22c9-4291-9271-6b2e337280bd/SCI_LS_MB_CU_1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749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evaluat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9799320" y="1767840"/>
            <a:ext cx="22574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030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Rectangle 1"/>
          <p:cNvSpPr/>
          <p:nvPr/>
        </p:nvSpPr>
        <p:spPr>
          <a:xfrm>
            <a:off x="182880" y="169604"/>
            <a:ext cx="6568440" cy="6740307"/>
          </a:xfrm>
          <a:prstGeom prst="rect">
            <a:avLst/>
          </a:prstGeom>
        </p:spPr>
        <p:txBody>
          <a:bodyPr wrap="square">
            <a:spAutoFit/>
          </a:bodyPr>
          <a:lstStyle/>
          <a:p>
            <a:r>
              <a:rPr lang="en-US" sz="3600" u="sng" dirty="0">
                <a:solidFill>
                  <a:srgbClr val="FFFF00"/>
                </a:solidFill>
                <a:latin typeface="Juice ITC" panose="04040403040A02020202" pitchFamily="82" charset="0"/>
              </a:rPr>
              <a:t>Analyzing Data in Pie Charts</a:t>
            </a:r>
          </a:p>
          <a:p>
            <a:pPr>
              <a:buFont typeface="+mj-lt"/>
              <a:buAutoNum type="arabicPeriod"/>
            </a:pPr>
            <a:r>
              <a:rPr lang="en-US" sz="3600" dirty="0">
                <a:solidFill>
                  <a:srgbClr val="FFFF00"/>
                </a:solidFill>
                <a:latin typeface="Juice ITC" panose="04040403040A02020202" pitchFamily="82" charset="0"/>
              </a:rPr>
              <a:t>Annotate the case study pie charts below with your comments and questions.</a:t>
            </a:r>
          </a:p>
          <a:p>
            <a:pPr>
              <a:buFont typeface="+mj-lt"/>
              <a:buAutoNum type="arabicPeriod"/>
            </a:pPr>
            <a:r>
              <a:rPr lang="en-US" sz="3600" dirty="0">
                <a:solidFill>
                  <a:srgbClr val="FFFF00"/>
                </a:solidFill>
                <a:latin typeface="Juice ITC" panose="04040403040A02020202" pitchFamily="82" charset="0"/>
              </a:rPr>
              <a:t>Then, discuss the following questions with your partner:</a:t>
            </a:r>
          </a:p>
          <a:p>
            <a:pPr marL="742950" lvl="1" indent="-285750">
              <a:buFont typeface="+mj-lt"/>
              <a:buAutoNum type="arabicPeriod"/>
            </a:pPr>
            <a:r>
              <a:rPr lang="en-US" sz="3600" dirty="0">
                <a:solidFill>
                  <a:srgbClr val="FFFF00"/>
                </a:solidFill>
                <a:latin typeface="Juice ITC" panose="04040403040A02020202" pitchFamily="82" charset="0"/>
              </a:rPr>
              <a:t>What is the same about the patient’s gut microbiome data from week 1 to week 3?</a:t>
            </a:r>
          </a:p>
          <a:p>
            <a:pPr marL="742950" lvl="1" indent="-285750">
              <a:buFont typeface="+mj-lt"/>
              <a:buAutoNum type="arabicPeriod"/>
            </a:pPr>
            <a:r>
              <a:rPr lang="en-US" sz="3600" dirty="0">
                <a:solidFill>
                  <a:srgbClr val="FFFF00"/>
                </a:solidFill>
                <a:latin typeface="Juice ITC" panose="04040403040A02020202" pitchFamily="82" charset="0"/>
              </a:rPr>
              <a:t>What is different about the patient’s gut microbiome data from week 1 to week 3?</a:t>
            </a:r>
          </a:p>
          <a:p>
            <a:pPr>
              <a:buFont typeface="+mj-lt"/>
              <a:buAutoNum type="arabicPeriod"/>
            </a:pPr>
            <a:r>
              <a:rPr lang="en-US" sz="3600" dirty="0">
                <a:solidFill>
                  <a:srgbClr val="FFFF00"/>
                </a:solidFill>
                <a:latin typeface="Juice ITC" panose="04040403040A02020202" pitchFamily="82" charset="0"/>
              </a:rPr>
              <a:t>When you are finished discussing with a partner, answer the questions about the patient at the bottom of the screen.</a:t>
            </a:r>
            <a:endParaRPr lang="en-US" sz="3600" b="0" i="0" dirty="0">
              <a:solidFill>
                <a:srgbClr val="FFFF00"/>
              </a:solidFill>
              <a:effectLst/>
              <a:latin typeface="Juice ITC" panose="04040403040A02020202" pitchFamily="82" charset="0"/>
            </a:endParaRPr>
          </a:p>
        </p:txBody>
      </p:sp>
      <p:sp>
        <p:nvSpPr>
          <p:cNvPr id="3" name="Rectangle 2"/>
          <p:cNvSpPr/>
          <p:nvPr/>
        </p:nvSpPr>
        <p:spPr>
          <a:xfrm>
            <a:off x="7345680" y="528935"/>
            <a:ext cx="4602480" cy="2677656"/>
          </a:xfrm>
          <a:prstGeom prst="rect">
            <a:avLst/>
          </a:prstGeom>
        </p:spPr>
        <p:txBody>
          <a:bodyPr wrap="square">
            <a:spAutoFit/>
          </a:bodyPr>
          <a:lstStyle/>
          <a:p>
            <a:r>
              <a:rPr lang="en-US" sz="2800" dirty="0">
                <a:solidFill>
                  <a:srgbClr val="FF0000"/>
                </a:solidFill>
                <a:latin typeface="Comic Sans MS" panose="030F0702030302020204" pitchFamily="66" charset="0"/>
              </a:rPr>
              <a:t>After your discussion, record your ideas below about why you think Patient 23 feels normal during week 1 but sick during week 3.</a:t>
            </a:r>
          </a:p>
        </p:txBody>
      </p:sp>
      <p:sp>
        <p:nvSpPr>
          <p:cNvPr id="4" name="Rectangle 3"/>
          <p:cNvSpPr/>
          <p:nvPr/>
        </p:nvSpPr>
        <p:spPr>
          <a:xfrm>
            <a:off x="7529319" y="4554974"/>
            <a:ext cx="3321561" cy="1754326"/>
          </a:xfrm>
          <a:prstGeom prst="rect">
            <a:avLst/>
          </a:prstGeom>
        </p:spPr>
        <p:txBody>
          <a:bodyPr wrap="square">
            <a:spAutoFit/>
          </a:bodyPr>
          <a:lstStyle/>
          <a:p>
            <a:r>
              <a:rPr lang="en-US" sz="3600" dirty="0">
                <a:solidFill>
                  <a:srgbClr val="FF0000"/>
                </a:solidFill>
                <a:latin typeface="Comic Sans MS" panose="030F0702030302020204" pitchFamily="66" charset="0"/>
              </a:rPr>
              <a:t>The evidence that supports my ideas is . . .</a:t>
            </a:r>
          </a:p>
        </p:txBody>
      </p:sp>
    </p:spTree>
    <p:extLst>
      <p:ext uri="{BB962C8B-B14F-4D97-AF65-F5344CB8AC3E}">
        <p14:creationId xmlns:p14="http://schemas.microsoft.com/office/powerpoint/2010/main" val="32896732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884122" cy="960120"/>
          </a:xfrm>
          <a:prstGeom prst="rect">
            <a:avLst/>
          </a:prstGeom>
        </p:spPr>
      </p:pic>
      <p:pic>
        <p:nvPicPr>
          <p:cNvPr id="10242" name="Picture 2" descr="Image result for reading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854" y="1471641"/>
            <a:ext cx="3974465" cy="42481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19600" y="45720"/>
            <a:ext cx="7772400" cy="2677656"/>
          </a:xfrm>
          <a:prstGeom prst="rect">
            <a:avLst/>
          </a:prstGeom>
        </p:spPr>
        <p:txBody>
          <a:bodyPr wrap="square">
            <a:spAutoFit/>
          </a:bodyPr>
          <a:lstStyle/>
          <a:p>
            <a:r>
              <a:rPr lang="en-US" sz="2400" dirty="0">
                <a:solidFill>
                  <a:srgbClr val="262626"/>
                </a:solidFill>
                <a:latin typeface="Comic Sans MS" panose="030F0702030302020204" pitchFamily="66" charset="0"/>
              </a:rPr>
              <a:t>When scientists try to answer questions they use data, like the case study you just analyzed. But, they also use information from texts to help them make sense of data. We are going to return to “The Human Microbiome” article because it might have information that could help us answer our questions about Patient 23.</a:t>
            </a:r>
            <a:endParaRPr lang="en-US" sz="2400" dirty="0">
              <a:latin typeface="Comic Sans MS" panose="030F0702030302020204" pitchFamily="66" charset="0"/>
            </a:endParaRPr>
          </a:p>
        </p:txBody>
      </p:sp>
      <p:sp>
        <p:nvSpPr>
          <p:cNvPr id="4" name="Rectangle 3"/>
          <p:cNvSpPr/>
          <p:nvPr/>
        </p:nvSpPr>
        <p:spPr>
          <a:xfrm>
            <a:off x="4419600" y="2908652"/>
            <a:ext cx="7772400" cy="2677656"/>
          </a:xfrm>
          <a:prstGeom prst="rect">
            <a:avLst/>
          </a:prstGeom>
        </p:spPr>
        <p:txBody>
          <a:bodyPr wrap="square">
            <a:spAutoFit/>
          </a:bodyPr>
          <a:lstStyle/>
          <a:p>
            <a:r>
              <a:rPr lang="en-US" sz="2400" dirty="0">
                <a:solidFill>
                  <a:srgbClr val="262626"/>
                </a:solidFill>
                <a:latin typeface="Comic Sans MS" panose="030F0702030302020204" pitchFamily="66" charset="0"/>
              </a:rPr>
              <a:t>In this class, when you read a text for the first time you will be reading to understand the text. You will always talk about the text with your classmates and try to help one another better understand the ideas in the text. Today, we will do a second read; we will return to the article we have already read with an important purpose for rereading.</a:t>
            </a:r>
            <a:endParaRPr lang="en-US" dirty="0">
              <a:latin typeface="Comic Sans MS" panose="030F0702030302020204" pitchFamily="66" charset="0"/>
            </a:endParaRPr>
          </a:p>
        </p:txBody>
      </p:sp>
      <p:sp>
        <p:nvSpPr>
          <p:cNvPr id="5" name="Rectangle 4"/>
          <p:cNvSpPr/>
          <p:nvPr/>
        </p:nvSpPr>
        <p:spPr>
          <a:xfrm>
            <a:off x="109854" y="5719792"/>
            <a:ext cx="11685906" cy="1200329"/>
          </a:xfrm>
          <a:prstGeom prst="rect">
            <a:avLst/>
          </a:prstGeom>
        </p:spPr>
        <p:txBody>
          <a:bodyPr wrap="square">
            <a:spAutoFit/>
          </a:bodyPr>
          <a:lstStyle/>
          <a:p>
            <a:r>
              <a:rPr lang="en-US" sz="2400" dirty="0">
                <a:solidFill>
                  <a:srgbClr val="262626"/>
                </a:solidFill>
                <a:latin typeface="Snap ITC" panose="04040A07060A02020202" pitchFamily="82" charset="0"/>
              </a:rPr>
              <a:t>Focus--We need to understand why Patient 23 felt normal during week 1 but sick during week 3. What might that have to do with his gut microbiome?</a:t>
            </a:r>
            <a:endParaRPr lang="en-US" sz="2400" dirty="0">
              <a:latin typeface="Snap ITC" panose="04040A07060A02020202" pitchFamily="82" charset="0"/>
            </a:endParaRPr>
          </a:p>
        </p:txBody>
      </p:sp>
      <p:sp>
        <p:nvSpPr>
          <p:cNvPr id="6" name="Rectangle 5"/>
          <p:cNvSpPr/>
          <p:nvPr/>
        </p:nvSpPr>
        <p:spPr>
          <a:xfrm>
            <a:off x="1045676" y="831160"/>
            <a:ext cx="2102820"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7030A0"/>
                </a:solidFill>
                <a:effectLst>
                  <a:outerShdw dist="38100" dir="2700000" algn="bl" rotWithShape="0">
                    <a:schemeClr val="accent5"/>
                  </a:outerShdw>
                </a:effectLst>
                <a:latin typeface="Juice ITC" panose="04040403040A02020202" pitchFamily="82" charset="0"/>
              </a:rPr>
              <a:t>Second Read</a:t>
            </a:r>
          </a:p>
        </p:txBody>
      </p:sp>
    </p:spTree>
    <p:extLst>
      <p:ext uri="{BB962C8B-B14F-4D97-AF65-F5344CB8AC3E}">
        <p14:creationId xmlns:p14="http://schemas.microsoft.com/office/powerpoint/2010/main" val="10670908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grpSp>
        <p:nvGrpSpPr>
          <p:cNvPr id="11" name="Group 10"/>
          <p:cNvGrpSpPr/>
          <p:nvPr/>
        </p:nvGrpSpPr>
        <p:grpSpPr>
          <a:xfrm>
            <a:off x="927461" y="591709"/>
            <a:ext cx="10736408" cy="5224695"/>
            <a:chOff x="927461" y="591709"/>
            <a:chExt cx="10736408" cy="5224695"/>
          </a:xfrm>
        </p:grpSpPr>
        <p:sp>
          <p:nvSpPr>
            <p:cNvPr id="9" name="TextBox 8"/>
            <p:cNvSpPr txBox="1"/>
            <p:nvPr/>
          </p:nvSpPr>
          <p:spPr>
            <a:xfrm>
              <a:off x="1278896" y="591709"/>
              <a:ext cx="10384973" cy="923330"/>
            </a:xfrm>
            <a:prstGeom prst="rect">
              <a:avLst/>
            </a:prstGeom>
            <a:noFill/>
          </p:spPr>
          <p:txBody>
            <a:bodyPr wrap="square" rtlCol="0">
              <a:spAutoFit/>
            </a:bodyPr>
            <a:lstStyle/>
            <a:p>
              <a:pPr algn="ctr"/>
              <a:r>
                <a:rPr lang="en-US" sz="5400" b="1" dirty="0"/>
                <a:t>Active Reading Highlights</a:t>
              </a:r>
            </a:p>
          </p:txBody>
        </p:sp>
        <p:grpSp>
          <p:nvGrpSpPr>
            <p:cNvPr id="10" name="Group 9"/>
            <p:cNvGrpSpPr/>
            <p:nvPr/>
          </p:nvGrpSpPr>
          <p:grpSpPr>
            <a:xfrm>
              <a:off x="927461" y="1610420"/>
              <a:ext cx="10588601" cy="4205984"/>
              <a:chOff x="927461" y="1610420"/>
              <a:chExt cx="10588601" cy="4205984"/>
            </a:xfrm>
          </p:grpSpPr>
          <p:sp>
            <p:nvSpPr>
              <p:cNvPr id="4" name="TextBox 3"/>
              <p:cNvSpPr txBox="1"/>
              <p:nvPr/>
            </p:nvSpPr>
            <p:spPr>
              <a:xfrm>
                <a:off x="927461" y="1786886"/>
                <a:ext cx="4950824" cy="646331"/>
              </a:xfrm>
              <a:prstGeom prst="rect">
                <a:avLst/>
              </a:prstGeom>
              <a:solidFill>
                <a:srgbClr val="FFFF00"/>
              </a:solidFill>
            </p:spPr>
            <p:txBody>
              <a:bodyPr wrap="square" rtlCol="0">
                <a:spAutoFit/>
              </a:bodyPr>
              <a:lstStyle/>
              <a:p>
                <a:r>
                  <a:rPr lang="en-US" sz="3600" b="1" dirty="0"/>
                  <a:t>Yellow</a:t>
                </a:r>
                <a:r>
                  <a:rPr lang="en-US" sz="3600" dirty="0"/>
                  <a:t> – Important detail</a:t>
                </a:r>
              </a:p>
            </p:txBody>
          </p:sp>
          <p:sp>
            <p:nvSpPr>
              <p:cNvPr id="5" name="TextBox 4"/>
              <p:cNvSpPr txBox="1"/>
              <p:nvPr/>
            </p:nvSpPr>
            <p:spPr>
              <a:xfrm>
                <a:off x="927461" y="2632013"/>
                <a:ext cx="5826036" cy="646331"/>
              </a:xfrm>
              <a:prstGeom prst="rect">
                <a:avLst/>
              </a:prstGeom>
              <a:solidFill>
                <a:srgbClr val="FF3399"/>
              </a:solidFill>
            </p:spPr>
            <p:txBody>
              <a:bodyPr wrap="square" rtlCol="0">
                <a:spAutoFit/>
              </a:bodyPr>
              <a:lstStyle/>
              <a:p>
                <a:r>
                  <a:rPr lang="en-US" sz="3600" b="1" dirty="0"/>
                  <a:t>Pink</a:t>
                </a:r>
                <a:r>
                  <a:rPr lang="en-US" sz="3600" dirty="0"/>
                  <a:t> – Confusing word or idea</a:t>
                </a:r>
              </a:p>
            </p:txBody>
          </p:sp>
          <p:sp>
            <p:nvSpPr>
              <p:cNvPr id="6" name="TextBox 5"/>
              <p:cNvSpPr txBox="1"/>
              <p:nvPr/>
            </p:nvSpPr>
            <p:spPr>
              <a:xfrm>
                <a:off x="927461" y="3474463"/>
                <a:ext cx="5379209" cy="646331"/>
              </a:xfrm>
              <a:prstGeom prst="rect">
                <a:avLst/>
              </a:prstGeom>
              <a:solidFill>
                <a:srgbClr val="0070C0"/>
              </a:solidFill>
            </p:spPr>
            <p:txBody>
              <a:bodyPr wrap="square" rtlCol="0">
                <a:spAutoFit/>
              </a:bodyPr>
              <a:lstStyle/>
              <a:p>
                <a:r>
                  <a:rPr lang="en-US" sz="3600" b="1" dirty="0"/>
                  <a:t>Blue</a:t>
                </a:r>
                <a:r>
                  <a:rPr lang="en-US" sz="3600" dirty="0"/>
                  <a:t> – Meaningful question</a:t>
                </a:r>
              </a:p>
            </p:txBody>
          </p:sp>
          <p:sp>
            <p:nvSpPr>
              <p:cNvPr id="7" name="TextBox 6"/>
              <p:cNvSpPr txBox="1"/>
              <p:nvPr/>
            </p:nvSpPr>
            <p:spPr>
              <a:xfrm>
                <a:off x="927461" y="4322268"/>
                <a:ext cx="5826036" cy="646331"/>
              </a:xfrm>
              <a:prstGeom prst="rect">
                <a:avLst/>
              </a:prstGeom>
              <a:solidFill>
                <a:srgbClr val="FF6600"/>
              </a:solidFill>
            </p:spPr>
            <p:txBody>
              <a:bodyPr wrap="square" rtlCol="0">
                <a:spAutoFit/>
              </a:bodyPr>
              <a:lstStyle/>
              <a:p>
                <a:r>
                  <a:rPr lang="en-US" sz="3600" b="1" dirty="0"/>
                  <a:t>Orange</a:t>
                </a:r>
                <a:r>
                  <a:rPr lang="en-US" sz="3600" dirty="0"/>
                  <a:t> – Making connections</a:t>
                </a:r>
              </a:p>
            </p:txBody>
          </p:sp>
          <p:sp>
            <p:nvSpPr>
              <p:cNvPr id="8" name="TextBox 7"/>
              <p:cNvSpPr txBox="1"/>
              <p:nvPr/>
            </p:nvSpPr>
            <p:spPr>
              <a:xfrm>
                <a:off x="927461" y="5170073"/>
                <a:ext cx="9117491" cy="646331"/>
              </a:xfrm>
              <a:prstGeom prst="rect">
                <a:avLst/>
              </a:prstGeom>
              <a:solidFill>
                <a:schemeClr val="accent6"/>
              </a:solidFill>
            </p:spPr>
            <p:txBody>
              <a:bodyPr wrap="square" rtlCol="0">
                <a:spAutoFit/>
              </a:bodyPr>
              <a:lstStyle/>
              <a:p>
                <a:r>
                  <a:rPr lang="en-US" sz="3600" b="1" dirty="0"/>
                  <a:t>Green</a:t>
                </a:r>
                <a:r>
                  <a:rPr lang="en-US" sz="3600" dirty="0"/>
                  <a:t> – Main idea (Second read focus question)</a:t>
                </a:r>
              </a:p>
            </p:txBody>
          </p:sp>
          <p:pic>
            <p:nvPicPr>
              <p:cNvPr id="1028" name="Picture 4"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49" t="15430" r="9163" b="2951"/>
              <a:stretch/>
            </p:blipFill>
            <p:spPr bwMode="auto">
              <a:xfrm>
                <a:off x="8955742" y="1610420"/>
                <a:ext cx="2560320" cy="346165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Right Arrow 1"/>
          <p:cNvSpPr/>
          <p:nvPr/>
        </p:nvSpPr>
        <p:spPr>
          <a:xfrm>
            <a:off x="261256" y="5164718"/>
            <a:ext cx="717151" cy="5215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3612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266" name="Picture 2" descr="Image result for question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6574" y="1387157"/>
            <a:ext cx="11091546" cy="46783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63715" y="239375"/>
            <a:ext cx="943726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Brush Script MT" panose="03060802040406070304" pitchFamily="66" charset="0"/>
              </a:rPr>
              <a:t>Was the article </a:t>
            </a:r>
            <a:r>
              <a:rPr lang="en-US" sz="54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Brush Script MT" panose="03060802040406070304" pitchFamily="66" charset="0"/>
              </a:rPr>
              <a:t>h</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Brush Script MT" panose="03060802040406070304" pitchFamily="66" charset="0"/>
              </a:rPr>
              <a:t>elpful? Why or why not?</a:t>
            </a:r>
          </a:p>
        </p:txBody>
      </p:sp>
    </p:spTree>
    <p:extLst>
      <p:ext uri="{BB962C8B-B14F-4D97-AF65-F5344CB8AC3E}">
        <p14:creationId xmlns:p14="http://schemas.microsoft.com/office/powerpoint/2010/main" val="19542291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385622" cy="830580"/>
          </a:xfrm>
          <a:prstGeom prst="rect">
            <a:avLst/>
          </a:prstGeom>
        </p:spPr>
      </p:pic>
      <p:pic>
        <p:nvPicPr>
          <p:cNvPr id="12290" name="Picture 2" descr="Image result for sick carto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01240" y="2072640"/>
            <a:ext cx="7696199" cy="4632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830580"/>
            <a:ext cx="11125200" cy="1077218"/>
          </a:xfrm>
          <a:prstGeom prst="rect">
            <a:avLst/>
          </a:prstGeom>
        </p:spPr>
        <p:txBody>
          <a:bodyPr wrap="square">
            <a:spAutoFit/>
          </a:bodyPr>
          <a:lstStyle/>
          <a:p>
            <a:r>
              <a:rPr lang="en-US" sz="3200" dirty="0">
                <a:solidFill>
                  <a:srgbClr val="262626"/>
                </a:solidFill>
                <a:latin typeface="Brush Script MT" panose="03060802040406070304" pitchFamily="66" charset="0"/>
              </a:rPr>
              <a:t>Use what you learned from your second read of “The Human Microbiome” article (below) to revise your explanation about why Patient 23 felt sick during week 3.</a:t>
            </a:r>
            <a:endParaRPr lang="en-US" sz="3200" dirty="0">
              <a:latin typeface="Brush Script MT" panose="03060802040406070304" pitchFamily="66" charset="0"/>
            </a:endParaRPr>
          </a:p>
        </p:txBody>
      </p:sp>
    </p:spTree>
    <p:extLst>
      <p:ext uri="{BB962C8B-B14F-4D97-AF65-F5344CB8AC3E}">
        <p14:creationId xmlns:p14="http://schemas.microsoft.com/office/powerpoint/2010/main" val="26747040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FC87A3-FB3B-4FEC-A353-E3FE12EA7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7104" y="0"/>
            <a:ext cx="2268954" cy="2262415"/>
          </a:xfrm>
          <a:prstGeom prst="rect">
            <a:avLst/>
          </a:prstGeom>
        </p:spPr>
      </p:pic>
      <p:pic>
        <p:nvPicPr>
          <p:cNvPr id="2" name="Picture 1">
            <a:extLst>
              <a:ext uri="{FF2B5EF4-FFF2-40B4-BE49-F238E27FC236}">
                <a16:creationId xmlns:a16="http://schemas.microsoft.com/office/drawing/2014/main" id="{A4C71449-05E3-4C6A-B75E-49928E1087B0}"/>
              </a:ext>
            </a:extLst>
          </p:cNvPr>
          <p:cNvPicPr>
            <a:picLocks noChangeAspect="1"/>
          </p:cNvPicPr>
          <p:nvPr/>
        </p:nvPicPr>
        <p:blipFill>
          <a:blip r:embed="rId3"/>
          <a:stretch>
            <a:fillRect/>
          </a:stretch>
        </p:blipFill>
        <p:spPr>
          <a:xfrm>
            <a:off x="0" y="0"/>
            <a:ext cx="3450771" cy="775544"/>
          </a:xfrm>
          <a:prstGeom prst="rect">
            <a:avLst/>
          </a:prstGeom>
        </p:spPr>
      </p:pic>
      <p:sp>
        <p:nvSpPr>
          <p:cNvPr id="3" name="Rectangle 2">
            <a:extLst>
              <a:ext uri="{FF2B5EF4-FFF2-40B4-BE49-F238E27FC236}">
                <a16:creationId xmlns:a16="http://schemas.microsoft.com/office/drawing/2014/main" id="{0A8AB0CD-CAD9-42C5-A5DD-216AD4DF0DC3}"/>
              </a:ext>
            </a:extLst>
          </p:cNvPr>
          <p:cNvSpPr/>
          <p:nvPr/>
        </p:nvSpPr>
        <p:spPr>
          <a:xfrm>
            <a:off x="555172" y="775544"/>
            <a:ext cx="10885714" cy="6001643"/>
          </a:xfrm>
          <a:prstGeom prst="rect">
            <a:avLst/>
          </a:prstGeom>
        </p:spPr>
        <p:txBody>
          <a:bodyPr wrap="square">
            <a:spAutoFit/>
          </a:bodyPr>
          <a:lstStyle/>
          <a:p>
            <a:r>
              <a:rPr lang="en-US" sz="2400" b="1" u="sng" dirty="0">
                <a:solidFill>
                  <a:srgbClr val="262626"/>
                </a:solidFill>
                <a:effectLst>
                  <a:outerShdw blurRad="38100" dist="38100" dir="2700000" algn="tl">
                    <a:srgbClr val="000000">
                      <a:alpha val="43137"/>
                    </a:srgbClr>
                  </a:outerShdw>
                </a:effectLst>
                <a:latin typeface="Kristen ITC" panose="03050502040202030202" pitchFamily="66" charset="0"/>
              </a:rPr>
              <a:t>Warm-Up</a:t>
            </a:r>
          </a:p>
          <a:p>
            <a:pPr>
              <a:buFont typeface="+mj-lt"/>
              <a:buAutoNum type="arabicPeriod"/>
            </a:pPr>
            <a:r>
              <a:rPr lang="en-US" sz="2400" dirty="0">
                <a:solidFill>
                  <a:srgbClr val="262626"/>
                </a:solidFill>
                <a:latin typeface="Kristen ITC" panose="03050502040202030202" pitchFamily="66" charset="0"/>
              </a:rPr>
              <a:t>Read the arguments below.</a:t>
            </a:r>
          </a:p>
          <a:p>
            <a:pPr>
              <a:buFont typeface="+mj-lt"/>
              <a:buAutoNum type="arabicPeriod"/>
            </a:pPr>
            <a:r>
              <a:rPr lang="en-US" sz="2400" dirty="0">
                <a:solidFill>
                  <a:srgbClr val="262626"/>
                </a:solidFill>
                <a:latin typeface="Kristen ITC" panose="03050502040202030202" pitchFamily="66" charset="0"/>
              </a:rPr>
              <a:t>Then, answer the question about the arguments. </a:t>
            </a:r>
          </a:p>
          <a:p>
            <a:br>
              <a:rPr lang="en-US" sz="2400" dirty="0">
                <a:solidFill>
                  <a:srgbClr val="262626"/>
                </a:solidFill>
                <a:latin typeface="Kristen ITC" panose="03050502040202030202" pitchFamily="66" charset="0"/>
              </a:rPr>
            </a:br>
            <a:r>
              <a:rPr lang="en-US" sz="2400" b="1" dirty="0">
                <a:solidFill>
                  <a:srgbClr val="262626"/>
                </a:solidFill>
                <a:latin typeface="Kristen ITC" panose="03050502040202030202" pitchFamily="66" charset="0"/>
              </a:rPr>
              <a:t>Argument One:</a:t>
            </a:r>
            <a:r>
              <a:rPr lang="en-US" sz="2400" dirty="0">
                <a:solidFill>
                  <a:srgbClr val="262626"/>
                </a:solidFill>
                <a:latin typeface="Kristen ITC" panose="03050502040202030202" pitchFamily="66" charset="0"/>
              </a:rPr>
              <a:t> Patient 23 felt sick during week 3 because he was infected with the </a:t>
            </a:r>
            <a:r>
              <a:rPr lang="en-US" sz="2400" i="1" dirty="0">
                <a:solidFill>
                  <a:srgbClr val="262626"/>
                </a:solidFill>
                <a:latin typeface="Kristen ITC" panose="03050502040202030202" pitchFamily="66" charset="0"/>
              </a:rPr>
              <a:t>C. </a:t>
            </a:r>
            <a:r>
              <a:rPr lang="en-US" sz="2400" i="1" dirty="0" err="1">
                <a:solidFill>
                  <a:srgbClr val="262626"/>
                </a:solidFill>
                <a:latin typeface="Kristen ITC" panose="03050502040202030202" pitchFamily="66" charset="0"/>
              </a:rPr>
              <a:t>jejuni</a:t>
            </a:r>
            <a:r>
              <a:rPr lang="en-US" sz="2400" dirty="0">
                <a:solidFill>
                  <a:srgbClr val="262626"/>
                </a:solidFill>
                <a:latin typeface="Kristen ITC" panose="03050502040202030202" pitchFamily="66" charset="0"/>
              </a:rPr>
              <a:t> bacteria. From “The Human Microbiome” article, I know that “this kind of </a:t>
            </a:r>
            <a:r>
              <a:rPr lang="en-US" sz="2400" i="1" dirty="0">
                <a:solidFill>
                  <a:srgbClr val="262626"/>
                </a:solidFill>
                <a:latin typeface="Kristen ITC" panose="03050502040202030202" pitchFamily="66" charset="0"/>
              </a:rPr>
              <a:t>C. </a:t>
            </a:r>
            <a:r>
              <a:rPr lang="en-US" sz="2400" i="1" dirty="0" err="1">
                <a:solidFill>
                  <a:srgbClr val="262626"/>
                </a:solidFill>
                <a:latin typeface="Kristen ITC" panose="03050502040202030202" pitchFamily="66" charset="0"/>
              </a:rPr>
              <a:t>jejuni</a:t>
            </a:r>
            <a:r>
              <a:rPr lang="en-US" sz="2400" dirty="0">
                <a:solidFill>
                  <a:srgbClr val="262626"/>
                </a:solidFill>
                <a:latin typeface="Kristen ITC" panose="03050502040202030202" pitchFamily="66" charset="0"/>
              </a:rPr>
              <a:t> infection can cause diarrhea, vomiting, and fever—all the symptoms of food poisoning.” These symptoms match the doctor’s note for Patient 23 for week 3. When Patient 23 felt healthy during week 1, the </a:t>
            </a:r>
            <a:r>
              <a:rPr lang="en-US" sz="2400" i="1" dirty="0">
                <a:solidFill>
                  <a:srgbClr val="262626"/>
                </a:solidFill>
                <a:latin typeface="Kristen ITC" panose="03050502040202030202" pitchFamily="66" charset="0"/>
              </a:rPr>
              <a:t>C. </a:t>
            </a:r>
            <a:r>
              <a:rPr lang="en-US" sz="2400" i="1" dirty="0" err="1">
                <a:solidFill>
                  <a:srgbClr val="262626"/>
                </a:solidFill>
                <a:latin typeface="Kristen ITC" panose="03050502040202030202" pitchFamily="66" charset="0"/>
              </a:rPr>
              <a:t>jejuni</a:t>
            </a:r>
            <a:r>
              <a:rPr lang="en-US" sz="2400" dirty="0">
                <a:solidFill>
                  <a:srgbClr val="262626"/>
                </a:solidFill>
                <a:latin typeface="Kristen ITC" panose="03050502040202030202" pitchFamily="66" charset="0"/>
              </a:rPr>
              <a:t> bacteria was not present in his gut microbiome. In week 3, when he felt sick, </a:t>
            </a:r>
            <a:r>
              <a:rPr lang="en-US" sz="2400" i="1" dirty="0">
                <a:solidFill>
                  <a:srgbClr val="262626"/>
                </a:solidFill>
                <a:latin typeface="Kristen ITC" panose="03050502040202030202" pitchFamily="66" charset="0"/>
              </a:rPr>
              <a:t>C. </a:t>
            </a:r>
            <a:r>
              <a:rPr lang="en-US" sz="2400" i="1" dirty="0" err="1">
                <a:solidFill>
                  <a:srgbClr val="262626"/>
                </a:solidFill>
                <a:latin typeface="Kristen ITC" panose="03050502040202030202" pitchFamily="66" charset="0"/>
              </a:rPr>
              <a:t>jejuni</a:t>
            </a:r>
            <a:r>
              <a:rPr lang="en-US" sz="2400" dirty="0">
                <a:solidFill>
                  <a:srgbClr val="262626"/>
                </a:solidFill>
                <a:latin typeface="Kristen ITC" panose="03050502040202030202" pitchFamily="66" charset="0"/>
              </a:rPr>
              <a:t> was present. Therefore, </a:t>
            </a:r>
            <a:r>
              <a:rPr lang="en-US" sz="2400" i="1" dirty="0">
                <a:solidFill>
                  <a:srgbClr val="262626"/>
                </a:solidFill>
                <a:latin typeface="Kristen ITC" panose="03050502040202030202" pitchFamily="66" charset="0"/>
              </a:rPr>
              <a:t>C. </a:t>
            </a:r>
            <a:r>
              <a:rPr lang="en-US" sz="2400" i="1" dirty="0" err="1">
                <a:solidFill>
                  <a:srgbClr val="262626"/>
                </a:solidFill>
                <a:latin typeface="Kristen ITC" panose="03050502040202030202" pitchFamily="66" charset="0"/>
              </a:rPr>
              <a:t>jejuni</a:t>
            </a:r>
            <a:r>
              <a:rPr lang="en-US" sz="2400" dirty="0">
                <a:solidFill>
                  <a:srgbClr val="262626"/>
                </a:solidFill>
                <a:latin typeface="Kristen ITC" panose="03050502040202030202" pitchFamily="66" charset="0"/>
              </a:rPr>
              <a:t> is probably the cause of his sickness. </a:t>
            </a:r>
            <a:br>
              <a:rPr lang="en-US" sz="2400" dirty="0">
                <a:solidFill>
                  <a:srgbClr val="262626"/>
                </a:solidFill>
                <a:latin typeface="Kristen ITC" panose="03050502040202030202" pitchFamily="66" charset="0"/>
              </a:rPr>
            </a:br>
            <a:br>
              <a:rPr lang="en-US" sz="2400" dirty="0">
                <a:solidFill>
                  <a:srgbClr val="262626"/>
                </a:solidFill>
                <a:latin typeface="Kristen ITC" panose="03050502040202030202" pitchFamily="66" charset="0"/>
              </a:rPr>
            </a:br>
            <a:r>
              <a:rPr lang="en-US" sz="2400" b="1" dirty="0">
                <a:solidFill>
                  <a:srgbClr val="262626"/>
                </a:solidFill>
                <a:latin typeface="Kristen ITC" panose="03050502040202030202" pitchFamily="66" charset="0"/>
              </a:rPr>
              <a:t>Argument Two:</a:t>
            </a:r>
            <a:r>
              <a:rPr lang="en-US" sz="2400" dirty="0">
                <a:solidFill>
                  <a:srgbClr val="262626"/>
                </a:solidFill>
                <a:latin typeface="Kristen ITC" panose="03050502040202030202" pitchFamily="66" charset="0"/>
              </a:rPr>
              <a:t> Patient 23 felt sick during week 3 because he was infected with the </a:t>
            </a:r>
            <a:r>
              <a:rPr lang="en-US" sz="2400" i="1" dirty="0">
                <a:solidFill>
                  <a:srgbClr val="262626"/>
                </a:solidFill>
                <a:latin typeface="Kristen ITC" panose="03050502040202030202" pitchFamily="66" charset="0"/>
              </a:rPr>
              <a:t>C. </a:t>
            </a:r>
            <a:r>
              <a:rPr lang="en-US" sz="2400" i="1" dirty="0" err="1">
                <a:solidFill>
                  <a:srgbClr val="262626"/>
                </a:solidFill>
                <a:latin typeface="Kristen ITC" panose="03050502040202030202" pitchFamily="66" charset="0"/>
              </a:rPr>
              <a:t>jejuni</a:t>
            </a:r>
            <a:r>
              <a:rPr lang="en-US" sz="2400" dirty="0">
                <a:solidFill>
                  <a:srgbClr val="262626"/>
                </a:solidFill>
                <a:latin typeface="Kristen ITC" panose="03050502040202030202" pitchFamily="66" charset="0"/>
              </a:rPr>
              <a:t> bacteria. </a:t>
            </a:r>
            <a:r>
              <a:rPr lang="en-US" sz="2400" i="1" dirty="0">
                <a:solidFill>
                  <a:srgbClr val="262626"/>
                </a:solidFill>
                <a:latin typeface="Kristen ITC" panose="03050502040202030202" pitchFamily="66" charset="0"/>
              </a:rPr>
              <a:t>C. </a:t>
            </a:r>
            <a:r>
              <a:rPr lang="en-US" sz="2400" i="1" dirty="0" err="1">
                <a:solidFill>
                  <a:srgbClr val="262626"/>
                </a:solidFill>
                <a:latin typeface="Kristen ITC" panose="03050502040202030202" pitchFamily="66" charset="0"/>
              </a:rPr>
              <a:t>jejuni</a:t>
            </a:r>
            <a:r>
              <a:rPr lang="en-US" sz="2400" dirty="0">
                <a:solidFill>
                  <a:srgbClr val="262626"/>
                </a:solidFill>
                <a:latin typeface="Kristen ITC" panose="03050502040202030202" pitchFamily="66" charset="0"/>
              </a:rPr>
              <a:t> is very bad for you. He probably ate something spoiled. My sister got food poisoning once.</a:t>
            </a:r>
            <a:endParaRPr lang="en-US" sz="2400" b="0" i="0" u="none" strike="noStrike" dirty="0">
              <a:solidFill>
                <a:srgbClr val="262626"/>
              </a:solidFill>
              <a:effectLst/>
              <a:latin typeface="Kristen ITC" panose="03050502040202030202" pitchFamily="66" charset="0"/>
            </a:endParaRPr>
          </a:p>
        </p:txBody>
      </p:sp>
      <p:sp>
        <p:nvSpPr>
          <p:cNvPr id="7" name="Speech Bubble: Oval 6">
            <a:extLst>
              <a:ext uri="{FF2B5EF4-FFF2-40B4-BE49-F238E27FC236}">
                <a16:creationId xmlns:a16="http://schemas.microsoft.com/office/drawing/2014/main" id="{5E4942C8-5C9F-4D49-9EE5-8CB5526ACF69}"/>
              </a:ext>
            </a:extLst>
          </p:cNvPr>
          <p:cNvSpPr/>
          <p:nvPr/>
        </p:nvSpPr>
        <p:spPr>
          <a:xfrm>
            <a:off x="4942114" y="80813"/>
            <a:ext cx="3292929" cy="1475844"/>
          </a:xfrm>
          <a:prstGeom prst="wedgeEllipseCallout">
            <a:avLst>
              <a:gd name="adj1" fmla="val 129473"/>
              <a:gd name="adj2" fmla="val -170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mic Sans MS" panose="030F0702030302020204" pitchFamily="66" charset="0"/>
              </a:rPr>
              <a:t>Which of these arguments is more convincing? Explain your thinking below.</a:t>
            </a:r>
          </a:p>
        </p:txBody>
      </p:sp>
    </p:spTree>
    <p:extLst>
      <p:ext uri="{BB962C8B-B14F-4D97-AF65-F5344CB8AC3E}">
        <p14:creationId xmlns:p14="http://schemas.microsoft.com/office/powerpoint/2010/main" val="932079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assets-prdd.learning.amplify.com/damAssets/5cb32c72-ab87-4d36-b3e2-ec910f7c441e/521830c8-7e80-401b-aed7-ff42ee3e52f8/SCI_LS_MB_CU_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253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E60752-9E2D-4042-A26B-3100127161F6}"/>
              </a:ext>
            </a:extLst>
          </p:cNvPr>
          <p:cNvPicPr>
            <a:picLocks noChangeAspect="1"/>
          </p:cNvPicPr>
          <p:nvPr/>
        </p:nvPicPr>
        <p:blipFill>
          <a:blip r:embed="rId2"/>
          <a:stretch>
            <a:fillRect/>
          </a:stretch>
        </p:blipFill>
        <p:spPr>
          <a:xfrm>
            <a:off x="145905" y="0"/>
            <a:ext cx="4848225" cy="1039091"/>
          </a:xfrm>
          <a:prstGeom prst="rect">
            <a:avLst/>
          </a:prstGeom>
        </p:spPr>
      </p:pic>
      <p:pic>
        <p:nvPicPr>
          <p:cNvPr id="4" name="Picture 3">
            <a:extLst>
              <a:ext uri="{FF2B5EF4-FFF2-40B4-BE49-F238E27FC236}">
                <a16:creationId xmlns:a16="http://schemas.microsoft.com/office/drawing/2014/main" id="{F4F36904-F727-4197-B1EF-EA083A5A3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08" y="1329179"/>
            <a:ext cx="10481481" cy="5408415"/>
          </a:xfrm>
          <a:prstGeom prst="rect">
            <a:avLst/>
          </a:prstGeom>
        </p:spPr>
      </p:pic>
    </p:spTree>
    <p:extLst>
      <p:ext uri="{BB962C8B-B14F-4D97-AF65-F5344CB8AC3E}">
        <p14:creationId xmlns:p14="http://schemas.microsoft.com/office/powerpoint/2010/main" val="554799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1F446A-63F9-4ABC-B31C-91BDF0FC2F38}"/>
              </a:ext>
            </a:extLst>
          </p:cNvPr>
          <p:cNvPicPr>
            <a:picLocks noChangeAspect="1"/>
          </p:cNvPicPr>
          <p:nvPr/>
        </p:nvPicPr>
        <p:blipFill rotWithShape="1">
          <a:blip r:embed="rId2">
            <a:extLst>
              <a:ext uri="{28A0092B-C50C-407E-A947-70E740481C1C}">
                <a14:useLocalDpi xmlns:a14="http://schemas.microsoft.com/office/drawing/2010/main" val="0"/>
              </a:ext>
            </a:extLst>
          </a:blip>
          <a:srcRect t="10607" r="1" b="11399"/>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6684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693A2C-63C1-4CDD-9D5C-5CF10CDF4D51}"/>
              </a:ext>
            </a:extLst>
          </p:cNvPr>
          <p:cNvPicPr>
            <a:picLocks noChangeAspect="1"/>
          </p:cNvPicPr>
          <p:nvPr/>
        </p:nvPicPr>
        <p:blipFill rotWithShape="1">
          <a:blip r:embed="rId2">
            <a:extLst>
              <a:ext uri="{28A0092B-C50C-407E-A947-70E740481C1C}">
                <a14:useLocalDpi xmlns:a14="http://schemas.microsoft.com/office/drawing/2010/main" val="0"/>
              </a:ext>
            </a:extLst>
          </a:blip>
          <a:srcRect t="12045" r="1" b="9961"/>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813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1B31BFC-4843-4E04-BA39-227A06E97A21}"/>
              </a:ext>
            </a:extLst>
          </p:cNvPr>
          <p:cNvPicPr>
            <a:picLocks noChangeAspect="1"/>
          </p:cNvPicPr>
          <p:nvPr/>
        </p:nvPicPr>
        <p:blipFill rotWithShape="1">
          <a:blip r:embed="rId2">
            <a:extLst>
              <a:ext uri="{28A0092B-C50C-407E-A947-70E740481C1C}">
                <a14:useLocalDpi xmlns:a14="http://schemas.microsoft.com/office/drawing/2010/main" val="0"/>
              </a:ext>
            </a:extLst>
          </a:blip>
          <a:srcRect t="16329" r="5" b="5595"/>
          <a:stretch/>
        </p:blipFill>
        <p:spPr>
          <a:xfrm>
            <a:off x="643467" y="643467"/>
            <a:ext cx="10905066" cy="5571066"/>
          </a:xfrm>
          <a:prstGeom prst="rect">
            <a:avLst/>
          </a:prstGeom>
        </p:spPr>
      </p:pic>
      <p:sp>
        <p:nvSpPr>
          <p:cNvPr id="13"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8302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023ECC-3347-4D50-A1E5-401D5A0722E9}"/>
              </a:ext>
            </a:extLst>
          </p:cNvPr>
          <p:cNvSpPr/>
          <p:nvPr/>
        </p:nvSpPr>
        <p:spPr>
          <a:xfrm>
            <a:off x="754143" y="2551837"/>
            <a:ext cx="10482607" cy="3108543"/>
          </a:xfrm>
          <a:prstGeom prst="rect">
            <a:avLst/>
          </a:prstGeom>
        </p:spPr>
        <p:txBody>
          <a:bodyPr wrap="square">
            <a:spAutoFit/>
          </a:bodyPr>
          <a:lstStyle/>
          <a:p>
            <a:r>
              <a:rPr lang="en-US" sz="2800" dirty="0">
                <a:solidFill>
                  <a:srgbClr val="262626"/>
                </a:solidFill>
                <a:latin typeface="Comic Sans MS" panose="030F0702030302020204" pitchFamily="66" charset="0"/>
              </a:rPr>
              <a:t>claim: a proposed answer to a question about the natural world</a:t>
            </a:r>
          </a:p>
          <a:p>
            <a:endParaRPr lang="en-US" sz="2800" dirty="0">
              <a:solidFill>
                <a:srgbClr val="262626"/>
              </a:solidFill>
              <a:latin typeface="Comic Sans MS" panose="030F0702030302020204" pitchFamily="66" charset="0"/>
            </a:endParaRPr>
          </a:p>
          <a:p>
            <a:r>
              <a:rPr lang="en-US" sz="2800" dirty="0">
                <a:solidFill>
                  <a:srgbClr val="262626"/>
                </a:solidFill>
                <a:latin typeface="Comic Sans MS" panose="030F0702030302020204" pitchFamily="66" charset="0"/>
              </a:rPr>
              <a:t>evidence: information about the natural world that is used to support a claim</a:t>
            </a:r>
          </a:p>
          <a:p>
            <a:r>
              <a:rPr lang="en-US" sz="2800" dirty="0">
                <a:solidFill>
                  <a:srgbClr val="262626"/>
                </a:solidFill>
                <a:latin typeface="Comic Sans MS" panose="030F0702030302020204" pitchFamily="66" charset="0"/>
              </a:rPr>
              <a:t>reasoning: the process of making clear how your evidence supports your claim</a:t>
            </a:r>
            <a:endParaRPr lang="en-US" sz="2800" b="0" i="0" u="none" strike="noStrike" dirty="0">
              <a:solidFill>
                <a:srgbClr val="262626"/>
              </a:solidFill>
              <a:effectLst/>
              <a:latin typeface="Comic Sans MS" panose="030F0702030302020204" pitchFamily="66" charset="0"/>
            </a:endParaRPr>
          </a:p>
        </p:txBody>
      </p:sp>
      <p:pic>
        <p:nvPicPr>
          <p:cNvPr id="4" name="Picture 3">
            <a:extLst>
              <a:ext uri="{FF2B5EF4-FFF2-40B4-BE49-F238E27FC236}">
                <a16:creationId xmlns:a16="http://schemas.microsoft.com/office/drawing/2014/main" id="{AC05A8B0-F972-4D7D-A2C8-4FA364D22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410" y="480767"/>
            <a:ext cx="8436989" cy="1706252"/>
          </a:xfrm>
          <a:prstGeom prst="rect">
            <a:avLst/>
          </a:prstGeom>
        </p:spPr>
      </p:pic>
    </p:spTree>
    <p:extLst>
      <p:ext uri="{BB962C8B-B14F-4D97-AF65-F5344CB8AC3E}">
        <p14:creationId xmlns:p14="http://schemas.microsoft.com/office/powerpoint/2010/main" val="40464728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3B0257-953F-4481-8556-69E4F0C3D096}"/>
              </a:ext>
            </a:extLst>
          </p:cNvPr>
          <p:cNvSpPr/>
          <p:nvPr/>
        </p:nvSpPr>
        <p:spPr>
          <a:xfrm>
            <a:off x="561109" y="1651430"/>
            <a:ext cx="10896600" cy="4524315"/>
          </a:xfrm>
          <a:prstGeom prst="rect">
            <a:avLst/>
          </a:prstGeom>
        </p:spPr>
        <p:txBody>
          <a:bodyPr wrap="square">
            <a:spAutoFit/>
          </a:bodyPr>
          <a:lstStyle/>
          <a:p>
            <a:r>
              <a:rPr lang="en-US" sz="2400" dirty="0">
                <a:solidFill>
                  <a:srgbClr val="262626"/>
                </a:solidFill>
                <a:latin typeface="Kristen ITC" panose="03050502040202030202" pitchFamily="66" charset="0"/>
              </a:rPr>
              <a:t>Do both arguments have a claim that answers the question?</a:t>
            </a:r>
            <a:br>
              <a:rPr lang="en-US" sz="2400" dirty="0">
                <a:solidFill>
                  <a:srgbClr val="262626"/>
                </a:solidFill>
                <a:latin typeface="Kristen ITC" panose="03050502040202030202" pitchFamily="66" charset="0"/>
              </a:rPr>
            </a:br>
            <a:endParaRPr lang="en-US" sz="2400" dirty="0">
              <a:solidFill>
                <a:srgbClr val="262626"/>
              </a:solidFill>
              <a:latin typeface="Kristen ITC" panose="03050502040202030202" pitchFamily="66" charset="0"/>
            </a:endParaRPr>
          </a:p>
          <a:p>
            <a:endParaRPr lang="en-US" sz="2400" dirty="0">
              <a:solidFill>
                <a:srgbClr val="262626"/>
              </a:solidFill>
              <a:latin typeface="Kristen ITC" panose="03050502040202030202" pitchFamily="66" charset="0"/>
            </a:endParaRPr>
          </a:p>
          <a:p>
            <a:endParaRPr lang="en-US" sz="2400" dirty="0">
              <a:solidFill>
                <a:srgbClr val="262626"/>
              </a:solidFill>
              <a:latin typeface="Kristen ITC" panose="03050502040202030202" pitchFamily="66" charset="0"/>
            </a:endParaRPr>
          </a:p>
          <a:p>
            <a:endParaRPr lang="en-US" sz="2400" dirty="0">
              <a:solidFill>
                <a:srgbClr val="262626"/>
              </a:solidFill>
              <a:latin typeface="Kristen ITC" panose="03050502040202030202" pitchFamily="66" charset="0"/>
            </a:endParaRPr>
          </a:p>
          <a:p>
            <a:r>
              <a:rPr lang="en-US" sz="2400" dirty="0">
                <a:solidFill>
                  <a:srgbClr val="262626"/>
                </a:solidFill>
                <a:latin typeface="Kristen ITC" panose="03050502040202030202" pitchFamily="66" charset="0"/>
              </a:rPr>
              <a:t>Do both arguments have evidence that supports the claim?</a:t>
            </a:r>
          </a:p>
          <a:p>
            <a:br>
              <a:rPr lang="en-US" sz="2400" dirty="0">
                <a:solidFill>
                  <a:srgbClr val="262626"/>
                </a:solidFill>
                <a:latin typeface="Kristen ITC" panose="03050502040202030202" pitchFamily="66" charset="0"/>
              </a:rPr>
            </a:br>
            <a:endParaRPr lang="en-US" sz="2400" dirty="0">
              <a:solidFill>
                <a:srgbClr val="262626"/>
              </a:solidFill>
              <a:latin typeface="Kristen ITC" panose="03050502040202030202" pitchFamily="66" charset="0"/>
            </a:endParaRPr>
          </a:p>
          <a:p>
            <a:endParaRPr lang="en-US" sz="2400" dirty="0">
              <a:solidFill>
                <a:srgbClr val="262626"/>
              </a:solidFill>
              <a:latin typeface="Kristen ITC" panose="03050502040202030202" pitchFamily="66" charset="0"/>
            </a:endParaRPr>
          </a:p>
          <a:p>
            <a:endParaRPr lang="en-US" sz="2400" dirty="0">
              <a:solidFill>
                <a:srgbClr val="262626"/>
              </a:solidFill>
              <a:latin typeface="Kristen ITC" panose="03050502040202030202" pitchFamily="66" charset="0"/>
            </a:endParaRPr>
          </a:p>
          <a:p>
            <a:r>
              <a:rPr lang="en-US" sz="2400" dirty="0">
                <a:solidFill>
                  <a:srgbClr val="262626"/>
                </a:solidFill>
                <a:latin typeface="Kristen ITC" panose="03050502040202030202" pitchFamily="66" charset="0"/>
              </a:rPr>
              <a:t>Do both arguments explain how the evidence supports the claim?</a:t>
            </a:r>
            <a:br>
              <a:rPr lang="en-US" sz="2400" dirty="0">
                <a:solidFill>
                  <a:srgbClr val="262626"/>
                </a:solidFill>
                <a:latin typeface="Kristen ITC" panose="03050502040202030202" pitchFamily="66" charset="0"/>
              </a:rPr>
            </a:br>
            <a:endParaRPr lang="en-US" sz="2400" b="0" i="0" u="none" strike="noStrike" dirty="0">
              <a:solidFill>
                <a:srgbClr val="262626"/>
              </a:solidFill>
              <a:effectLst/>
              <a:latin typeface="Kristen ITC" panose="03050502040202030202" pitchFamily="66" charset="0"/>
            </a:endParaRPr>
          </a:p>
        </p:txBody>
      </p:sp>
      <p:sp>
        <p:nvSpPr>
          <p:cNvPr id="3" name="Rectangle 2">
            <a:extLst>
              <a:ext uri="{FF2B5EF4-FFF2-40B4-BE49-F238E27FC236}">
                <a16:creationId xmlns:a16="http://schemas.microsoft.com/office/drawing/2014/main" id="{152FF004-1AD0-4092-B248-E378E13324AB}"/>
              </a:ext>
            </a:extLst>
          </p:cNvPr>
          <p:cNvSpPr/>
          <p:nvPr/>
        </p:nvSpPr>
        <p:spPr>
          <a:xfrm>
            <a:off x="3753622" y="2489261"/>
            <a:ext cx="3797835" cy="369332"/>
          </a:xfrm>
          <a:prstGeom prst="rect">
            <a:avLst/>
          </a:prstGeom>
        </p:spPr>
        <p:txBody>
          <a:bodyPr wrap="none">
            <a:spAutoFit/>
          </a:bodyPr>
          <a:lstStyle/>
          <a:p>
            <a:r>
              <a:rPr lang="en-US" dirty="0">
                <a:solidFill>
                  <a:srgbClr val="262626"/>
                </a:solidFill>
                <a:latin typeface="Kristen ITC" panose="03050502040202030202" pitchFamily="66" charset="0"/>
              </a:rPr>
              <a:t>[Yes, they have the same claim.]</a:t>
            </a:r>
            <a:endParaRPr lang="en-US" dirty="0"/>
          </a:p>
        </p:txBody>
      </p:sp>
      <p:sp>
        <p:nvSpPr>
          <p:cNvPr id="4" name="Rectangle 3">
            <a:extLst>
              <a:ext uri="{FF2B5EF4-FFF2-40B4-BE49-F238E27FC236}">
                <a16:creationId xmlns:a16="http://schemas.microsoft.com/office/drawing/2014/main" id="{A9081BF7-380A-413F-80D1-A158AC746F33}"/>
              </a:ext>
            </a:extLst>
          </p:cNvPr>
          <p:cNvSpPr/>
          <p:nvPr/>
        </p:nvSpPr>
        <p:spPr>
          <a:xfrm>
            <a:off x="1690254" y="4106365"/>
            <a:ext cx="7401791" cy="1015663"/>
          </a:xfrm>
          <a:prstGeom prst="rect">
            <a:avLst/>
          </a:prstGeom>
        </p:spPr>
        <p:txBody>
          <a:bodyPr wrap="square">
            <a:spAutoFit/>
          </a:bodyPr>
          <a:lstStyle/>
          <a:p>
            <a:r>
              <a:rPr lang="en-US" sz="2000" dirty="0">
                <a:solidFill>
                  <a:srgbClr val="262626"/>
                </a:solidFill>
                <a:latin typeface="Kristen ITC" panose="03050502040202030202" pitchFamily="66" charset="0"/>
              </a:rPr>
              <a:t>[Argument One includes several pieces of evidence that support the claim. Argument Two has some information, but it does not support the claim.]</a:t>
            </a:r>
          </a:p>
        </p:txBody>
      </p:sp>
      <p:sp>
        <p:nvSpPr>
          <p:cNvPr id="5" name="Rectangle 4">
            <a:extLst>
              <a:ext uri="{FF2B5EF4-FFF2-40B4-BE49-F238E27FC236}">
                <a16:creationId xmlns:a16="http://schemas.microsoft.com/office/drawing/2014/main" id="{ECD6593F-3768-4822-A5C2-0F1D1DA00B2A}"/>
              </a:ext>
            </a:extLst>
          </p:cNvPr>
          <p:cNvSpPr/>
          <p:nvPr/>
        </p:nvSpPr>
        <p:spPr>
          <a:xfrm>
            <a:off x="3033444" y="6001021"/>
            <a:ext cx="6219972" cy="400110"/>
          </a:xfrm>
          <a:prstGeom prst="rect">
            <a:avLst/>
          </a:prstGeom>
        </p:spPr>
        <p:txBody>
          <a:bodyPr wrap="none">
            <a:spAutoFit/>
          </a:bodyPr>
          <a:lstStyle/>
          <a:p>
            <a:r>
              <a:rPr lang="en-US" dirty="0">
                <a:solidFill>
                  <a:srgbClr val="262626"/>
                </a:solidFill>
                <a:latin typeface="Kristen ITC" panose="03050502040202030202" pitchFamily="66" charset="0"/>
              </a:rPr>
              <a:t>[</a:t>
            </a:r>
            <a:r>
              <a:rPr lang="en-US" sz="2000" dirty="0">
                <a:solidFill>
                  <a:srgbClr val="262626"/>
                </a:solidFill>
                <a:latin typeface="Kristen ITC" panose="03050502040202030202" pitchFamily="66" charset="0"/>
              </a:rPr>
              <a:t>Argument One does. Argument Two does not.]</a:t>
            </a:r>
            <a:endParaRPr lang="en-US" sz="2000" dirty="0"/>
          </a:p>
        </p:txBody>
      </p:sp>
      <p:pic>
        <p:nvPicPr>
          <p:cNvPr id="7" name="Picture 6">
            <a:extLst>
              <a:ext uri="{FF2B5EF4-FFF2-40B4-BE49-F238E27FC236}">
                <a16:creationId xmlns:a16="http://schemas.microsoft.com/office/drawing/2014/main" id="{70050176-75EE-47BD-BDA2-E7D14EB0E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163" y="-97956"/>
            <a:ext cx="2777837" cy="1670447"/>
          </a:xfrm>
          <a:prstGeom prst="rect">
            <a:avLst/>
          </a:prstGeom>
        </p:spPr>
      </p:pic>
    </p:spTree>
    <p:extLst>
      <p:ext uri="{BB962C8B-B14F-4D97-AF65-F5344CB8AC3E}">
        <p14:creationId xmlns:p14="http://schemas.microsoft.com/office/powerpoint/2010/main" val="78231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F0ED0-F643-4EFE-A269-329B51DC96D1}"/>
              </a:ext>
            </a:extLst>
          </p:cNvPr>
          <p:cNvPicPr>
            <a:picLocks noChangeAspect="1"/>
          </p:cNvPicPr>
          <p:nvPr/>
        </p:nvPicPr>
        <p:blipFill>
          <a:blip r:embed="rId2"/>
          <a:stretch>
            <a:fillRect/>
          </a:stretch>
        </p:blipFill>
        <p:spPr>
          <a:xfrm>
            <a:off x="-64943" y="0"/>
            <a:ext cx="4318288" cy="1036073"/>
          </a:xfrm>
          <a:prstGeom prst="rect">
            <a:avLst/>
          </a:prstGeom>
        </p:spPr>
      </p:pic>
      <p:pic>
        <p:nvPicPr>
          <p:cNvPr id="4" name="Picture 3">
            <a:extLst>
              <a:ext uri="{FF2B5EF4-FFF2-40B4-BE49-F238E27FC236}">
                <a16:creationId xmlns:a16="http://schemas.microsoft.com/office/drawing/2014/main" id="{DC56447B-8C48-4716-982F-660C862E7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150" y="1611983"/>
            <a:ext cx="9137248" cy="4381502"/>
          </a:xfrm>
          <a:prstGeom prst="rect">
            <a:avLst/>
          </a:prstGeom>
        </p:spPr>
      </p:pic>
    </p:spTree>
    <p:extLst>
      <p:ext uri="{BB962C8B-B14F-4D97-AF65-F5344CB8AC3E}">
        <p14:creationId xmlns:p14="http://schemas.microsoft.com/office/powerpoint/2010/main" val="12024029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737A460-79D8-41DA-BC28-679DC4F503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08" y="643467"/>
            <a:ext cx="8514584" cy="4117069"/>
          </a:xfrm>
          <a:prstGeom prst="rect">
            <a:avLst/>
          </a:prstGeom>
        </p:spPr>
      </p:pic>
      <p:sp>
        <p:nvSpPr>
          <p:cNvPr id="4" name="Rectangle 3">
            <a:extLst>
              <a:ext uri="{FF2B5EF4-FFF2-40B4-BE49-F238E27FC236}">
                <a16:creationId xmlns:a16="http://schemas.microsoft.com/office/drawing/2014/main" id="{0D4DCD71-A587-44D0-A757-6DE3D2CCCCD8}"/>
              </a:ext>
            </a:extLst>
          </p:cNvPr>
          <p:cNvSpPr/>
          <p:nvPr/>
        </p:nvSpPr>
        <p:spPr>
          <a:xfrm>
            <a:off x="923827" y="4555153"/>
            <a:ext cx="10435471" cy="1631216"/>
          </a:xfrm>
          <a:prstGeom prst="rect">
            <a:avLst/>
          </a:prstGeom>
        </p:spPr>
        <p:txBody>
          <a:bodyPr wrap="square">
            <a:spAutoFit/>
          </a:bodyPr>
          <a:lstStyle/>
          <a:p>
            <a:r>
              <a:rPr lang="en-US" sz="2000" dirty="0">
                <a:solidFill>
                  <a:srgbClr val="262626"/>
                </a:solidFill>
                <a:latin typeface="Comic Sans MS" panose="030F0702030302020204" pitchFamily="66" charset="0"/>
              </a:rPr>
              <a:t>We have a lot of evidence that supports the claim that Patient 23 was infected with </a:t>
            </a:r>
            <a:r>
              <a:rPr lang="en-US" sz="2000" i="1" dirty="0">
                <a:solidFill>
                  <a:srgbClr val="262626"/>
                </a:solidFill>
                <a:latin typeface="Comic Sans MS" panose="030F0702030302020204" pitchFamily="66" charset="0"/>
              </a:rPr>
              <a:t>C. </a:t>
            </a:r>
            <a:r>
              <a:rPr lang="en-US" sz="2000" i="1" dirty="0" err="1">
                <a:solidFill>
                  <a:srgbClr val="262626"/>
                </a:solidFill>
                <a:latin typeface="Comic Sans MS" panose="030F0702030302020204" pitchFamily="66" charset="0"/>
              </a:rPr>
              <a:t>jejuni</a:t>
            </a:r>
            <a:r>
              <a:rPr lang="en-US" sz="2000" dirty="0">
                <a:solidFill>
                  <a:srgbClr val="262626"/>
                </a:solidFill>
                <a:latin typeface="Comic Sans MS" panose="030F0702030302020204" pitchFamily="66" charset="0"/>
              </a:rPr>
              <a:t>. As you will see in the next set of case study data, Patient 23 was treated with antibiotics after week 3. To continue our work for the Microbiome Research Institute, we will want to focus on antibiotics, and, in particular, this question: </a:t>
            </a:r>
            <a:r>
              <a:rPr lang="en-US" sz="2000" i="1" dirty="0">
                <a:solidFill>
                  <a:srgbClr val="262626"/>
                </a:solidFill>
                <a:latin typeface="Comic Sans MS" panose="030F0702030302020204" pitchFamily="66" charset="0"/>
              </a:rPr>
              <a:t>How do antibiotics affect the microbiome?</a:t>
            </a:r>
            <a:endParaRPr lang="en-US" sz="2000" dirty="0">
              <a:latin typeface="Comic Sans MS" panose="030F0702030302020204" pitchFamily="66" charset="0"/>
            </a:endParaRPr>
          </a:p>
        </p:txBody>
      </p:sp>
    </p:spTree>
    <p:extLst>
      <p:ext uri="{BB962C8B-B14F-4D97-AF65-F5344CB8AC3E}">
        <p14:creationId xmlns:p14="http://schemas.microsoft.com/office/powerpoint/2010/main" val="3981179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8048D57-E2A2-4C78-81D0-655104CD8939}"/>
              </a:ext>
            </a:extLst>
          </p:cNvPr>
          <p:cNvPicPr>
            <a:picLocks noChangeAspect="1"/>
          </p:cNvPicPr>
          <p:nvPr/>
        </p:nvPicPr>
        <p:blipFill rotWithShape="1">
          <a:blip r:embed="rId2">
            <a:extLst>
              <a:ext uri="{28A0092B-C50C-407E-A947-70E740481C1C}">
                <a14:useLocalDpi xmlns:a14="http://schemas.microsoft.com/office/drawing/2010/main" val="0"/>
              </a:ext>
            </a:extLst>
          </a:blip>
          <a:srcRect t="13160" r="1" b="14119"/>
          <a:stretch/>
        </p:blipFill>
        <p:spPr>
          <a:xfrm>
            <a:off x="594976"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A40712A-38BC-4E6C-958E-2E0D9BB1B256}"/>
              </a:ext>
            </a:extLst>
          </p:cNvPr>
          <p:cNvSpPr/>
          <p:nvPr/>
        </p:nvSpPr>
        <p:spPr>
          <a:xfrm>
            <a:off x="1483150" y="1022511"/>
            <a:ext cx="9508504" cy="830997"/>
          </a:xfrm>
          <a:prstGeom prst="rect">
            <a:avLst/>
          </a:prstGeom>
        </p:spPr>
        <p:txBody>
          <a:bodyPr wrap="square">
            <a:spAutoFit/>
          </a:bodyPr>
          <a:lstStyle/>
          <a:p>
            <a:r>
              <a:rPr lang="en-US" sz="2400" b="1" dirty="0">
                <a:solidFill>
                  <a:srgbClr val="FF0000"/>
                </a:solidFill>
                <a:latin typeface="Comic Sans MS" panose="030F0702030302020204" pitchFamily="66" charset="0"/>
              </a:rPr>
              <a:t>Now, we are going to look at some evidence to see if this claim is supported.</a:t>
            </a:r>
          </a:p>
        </p:txBody>
      </p:sp>
      <p:sp>
        <p:nvSpPr>
          <p:cNvPr id="5" name="Rectangle 4">
            <a:extLst>
              <a:ext uri="{FF2B5EF4-FFF2-40B4-BE49-F238E27FC236}">
                <a16:creationId xmlns:a16="http://schemas.microsoft.com/office/drawing/2014/main" id="{BAA4D461-5794-4B24-979A-26D8D77F407B}"/>
              </a:ext>
            </a:extLst>
          </p:cNvPr>
          <p:cNvSpPr/>
          <p:nvPr/>
        </p:nvSpPr>
        <p:spPr>
          <a:xfrm>
            <a:off x="810491" y="4654070"/>
            <a:ext cx="10689551" cy="1631216"/>
          </a:xfrm>
          <a:prstGeom prst="rect">
            <a:avLst/>
          </a:prstGeom>
        </p:spPr>
        <p:txBody>
          <a:bodyPr wrap="square">
            <a:spAutoFit/>
          </a:bodyPr>
          <a:lstStyle/>
          <a:p>
            <a:r>
              <a:rPr lang="en-US" sz="2000" dirty="0">
                <a:solidFill>
                  <a:srgbClr val="7030A0"/>
                </a:solidFill>
                <a:latin typeface="Comic Sans MS" panose="030F0702030302020204" pitchFamily="66" charset="0"/>
              </a:rPr>
              <a:t>One thing scientists need to do when they are making an argument is to evaluate evidence in order to see if it is relevant to the question they are investigating. Relevant means that the evidence addresses the question and can help scientists decide whether or not the claim is supported. A strong argument should not include irrelevant information or information that does not relate to the question and claim.</a:t>
            </a:r>
          </a:p>
        </p:txBody>
      </p:sp>
    </p:spTree>
    <p:extLst>
      <p:ext uri="{BB962C8B-B14F-4D97-AF65-F5344CB8AC3E}">
        <p14:creationId xmlns:p14="http://schemas.microsoft.com/office/powerpoint/2010/main" val="17882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826C9B-BB94-4925-A64A-47D93DD76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513" y="593889"/>
            <a:ext cx="9764973" cy="5816338"/>
          </a:xfrm>
          <a:prstGeom prst="rect">
            <a:avLst/>
          </a:prstGeom>
        </p:spPr>
      </p:pic>
    </p:spTree>
    <p:extLst>
      <p:ext uri="{BB962C8B-B14F-4D97-AF65-F5344CB8AC3E}">
        <p14:creationId xmlns:p14="http://schemas.microsoft.com/office/powerpoint/2010/main" val="767092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assets-prdd.learning.amplify.com/damAssets/0b725c89-c981-481a-ac88-65dbe867a66c/006ba53e-41cf-4491-aeb3-6f8d63ab53b8/SCI_LS_MB_CU_1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eyelash mi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810" y="1014999"/>
            <a:ext cx="4824387" cy="336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94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A4C9A-D412-40A6-A80E-1ED159AB4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513" y="1055802"/>
            <a:ext cx="9764973" cy="4901938"/>
          </a:xfrm>
          <a:prstGeom prst="rect">
            <a:avLst/>
          </a:prstGeom>
        </p:spPr>
      </p:pic>
    </p:spTree>
    <p:extLst>
      <p:ext uri="{BB962C8B-B14F-4D97-AF65-F5344CB8AC3E}">
        <p14:creationId xmlns:p14="http://schemas.microsoft.com/office/powerpoint/2010/main" val="25662591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5455C8-BD52-4286-8C80-CC922A1590CB}"/>
              </a:ext>
            </a:extLst>
          </p:cNvPr>
          <p:cNvSpPr/>
          <p:nvPr/>
        </p:nvSpPr>
        <p:spPr>
          <a:xfrm>
            <a:off x="367146" y="272857"/>
            <a:ext cx="6643254" cy="6555641"/>
          </a:xfrm>
          <a:prstGeom prst="rect">
            <a:avLst/>
          </a:prstGeom>
        </p:spPr>
        <p:txBody>
          <a:bodyPr wrap="square">
            <a:spAutoFit/>
          </a:bodyPr>
          <a:lstStyle/>
          <a:p>
            <a:r>
              <a:rPr lang="en-US" sz="2800" dirty="0">
                <a:solidFill>
                  <a:srgbClr val="262626"/>
                </a:solidFill>
                <a:latin typeface="Kristen ITC" panose="03050502040202030202" pitchFamily="66" charset="0"/>
              </a:rPr>
              <a:t>Antibiotics Card Sort</a:t>
            </a:r>
          </a:p>
          <a:p>
            <a:r>
              <a:rPr lang="en-US" sz="2800" i="1" dirty="0">
                <a:solidFill>
                  <a:srgbClr val="262626"/>
                </a:solidFill>
                <a:latin typeface="Kristen ITC" panose="03050502040202030202" pitchFamily="66" charset="0"/>
              </a:rPr>
              <a:t>How do antibiotics affect the microbiome?</a:t>
            </a:r>
            <a:endParaRPr lang="en-US" sz="2800" dirty="0">
              <a:solidFill>
                <a:srgbClr val="262626"/>
              </a:solidFill>
              <a:latin typeface="Kristen ITC" panose="03050502040202030202" pitchFamily="66" charset="0"/>
            </a:endParaRPr>
          </a:p>
          <a:p>
            <a:pPr>
              <a:buFont typeface="+mj-lt"/>
              <a:buAutoNum type="arabicPeriod"/>
            </a:pPr>
            <a:r>
              <a:rPr lang="en-US" sz="2800" dirty="0">
                <a:solidFill>
                  <a:srgbClr val="262626"/>
                </a:solidFill>
                <a:latin typeface="Kristen ITC" panose="03050502040202030202" pitchFamily="66" charset="0"/>
              </a:rPr>
              <a:t>Place the Claim card at the top of your desk and the Relevant and Irrelevant headers underneath it.</a:t>
            </a:r>
          </a:p>
          <a:p>
            <a:pPr>
              <a:buFont typeface="+mj-lt"/>
              <a:buAutoNum type="arabicPeriod"/>
            </a:pPr>
            <a:r>
              <a:rPr lang="en-US" sz="2800" dirty="0">
                <a:solidFill>
                  <a:srgbClr val="262626"/>
                </a:solidFill>
                <a:latin typeface="Kristen ITC" panose="03050502040202030202" pitchFamily="66" charset="0"/>
              </a:rPr>
              <a:t>With your partner, discuss each evidence card and decide if it is relevant or irrelevant to the claim.</a:t>
            </a:r>
          </a:p>
          <a:p>
            <a:pPr>
              <a:buFont typeface="+mj-lt"/>
              <a:buAutoNum type="arabicPeriod"/>
            </a:pPr>
            <a:r>
              <a:rPr lang="en-US" sz="2800" dirty="0">
                <a:solidFill>
                  <a:srgbClr val="262626"/>
                </a:solidFill>
                <a:latin typeface="Kristen ITC" panose="03050502040202030202" pitchFamily="66" charset="0"/>
              </a:rPr>
              <a:t>Place each evidence card under the appropriate header on your desk.</a:t>
            </a:r>
          </a:p>
          <a:p>
            <a:pPr>
              <a:buFont typeface="+mj-lt"/>
              <a:buAutoNum type="arabicPeriod"/>
            </a:pPr>
            <a:r>
              <a:rPr lang="en-US" sz="2800" b="0" i="0" u="none" strike="noStrike" dirty="0">
                <a:solidFill>
                  <a:srgbClr val="262626"/>
                </a:solidFill>
                <a:effectLst/>
                <a:latin typeface="Kristen ITC" panose="03050502040202030202" pitchFamily="66" charset="0"/>
              </a:rPr>
              <a:t> </a:t>
            </a:r>
            <a:r>
              <a:rPr lang="en-US" sz="2800" b="0" i="0" u="none" strike="noStrike" dirty="0">
                <a:solidFill>
                  <a:srgbClr val="FF0000"/>
                </a:solidFill>
                <a:effectLst/>
                <a:latin typeface="Kristen ITC" panose="03050502040202030202" pitchFamily="66" charset="0"/>
              </a:rPr>
              <a:t>Explain why you placed the card under the relevant or irrelevant headings on a piece of notebook paper.</a:t>
            </a:r>
          </a:p>
        </p:txBody>
      </p:sp>
      <p:pic>
        <p:nvPicPr>
          <p:cNvPr id="4" name="Picture 3">
            <a:extLst>
              <a:ext uri="{FF2B5EF4-FFF2-40B4-BE49-F238E27FC236}">
                <a16:creationId xmlns:a16="http://schemas.microsoft.com/office/drawing/2014/main" id="{D4DC3597-5563-4A47-9C93-9751B89CF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127" y="0"/>
            <a:ext cx="5313218" cy="6858000"/>
          </a:xfrm>
          <a:prstGeom prst="rect">
            <a:avLst/>
          </a:prstGeom>
        </p:spPr>
      </p:pic>
    </p:spTree>
    <p:extLst>
      <p:ext uri="{BB962C8B-B14F-4D97-AF65-F5344CB8AC3E}">
        <p14:creationId xmlns:p14="http://schemas.microsoft.com/office/powerpoint/2010/main" val="22134465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696AE2-9335-4195-AD71-613076728DD2}"/>
              </a:ext>
            </a:extLst>
          </p:cNvPr>
          <p:cNvPicPr>
            <a:picLocks noChangeAspect="1"/>
          </p:cNvPicPr>
          <p:nvPr/>
        </p:nvPicPr>
        <p:blipFill>
          <a:blip r:embed="rId2"/>
          <a:stretch>
            <a:fillRect/>
          </a:stretch>
        </p:blipFill>
        <p:spPr>
          <a:xfrm>
            <a:off x="0" y="0"/>
            <a:ext cx="4509655" cy="1142561"/>
          </a:xfrm>
          <a:prstGeom prst="rect">
            <a:avLst/>
          </a:prstGeom>
        </p:spPr>
      </p:pic>
      <p:sp>
        <p:nvSpPr>
          <p:cNvPr id="3" name="Rectangle 2">
            <a:extLst>
              <a:ext uri="{FF2B5EF4-FFF2-40B4-BE49-F238E27FC236}">
                <a16:creationId xmlns:a16="http://schemas.microsoft.com/office/drawing/2014/main" id="{BF1283B4-CF92-4582-A727-E22A4C5B2219}"/>
              </a:ext>
            </a:extLst>
          </p:cNvPr>
          <p:cNvSpPr/>
          <p:nvPr/>
        </p:nvSpPr>
        <p:spPr>
          <a:xfrm>
            <a:off x="129224" y="1318553"/>
            <a:ext cx="6407523" cy="4401205"/>
          </a:xfrm>
          <a:prstGeom prst="rect">
            <a:avLst/>
          </a:prstGeom>
        </p:spPr>
        <p:txBody>
          <a:bodyPr wrap="none">
            <a:spAutoFit/>
          </a:bodyPr>
          <a:lstStyle/>
          <a:p>
            <a:r>
              <a:rPr lang="en-US" sz="2800" dirty="0">
                <a:solidFill>
                  <a:srgbClr val="262626"/>
                </a:solidFill>
                <a:latin typeface="Comic Sans MS" panose="030F0702030302020204" pitchFamily="66" charset="0"/>
              </a:rPr>
              <a:t>Did you find evidence that supported</a:t>
            </a:r>
          </a:p>
          <a:p>
            <a:r>
              <a:rPr lang="en-US" sz="2800" dirty="0">
                <a:solidFill>
                  <a:srgbClr val="262626"/>
                </a:solidFill>
                <a:latin typeface="Comic Sans MS" panose="030F0702030302020204" pitchFamily="66" charset="0"/>
              </a:rPr>
              <a:t> the claim?</a:t>
            </a:r>
          </a:p>
          <a:p>
            <a:endParaRPr lang="en-US" sz="2800" dirty="0">
              <a:solidFill>
                <a:srgbClr val="262626"/>
              </a:solidFill>
              <a:latin typeface="Comic Sans MS" panose="030F0702030302020204" pitchFamily="66" charset="0"/>
            </a:endParaRPr>
          </a:p>
          <a:p>
            <a:r>
              <a:rPr lang="en-US" sz="2800" dirty="0">
                <a:solidFill>
                  <a:srgbClr val="262626"/>
                </a:solidFill>
                <a:latin typeface="Comic Sans MS" panose="030F0702030302020204" pitchFamily="66" charset="0"/>
              </a:rPr>
              <a:t>Were any difficult to sort? Why?</a:t>
            </a:r>
          </a:p>
          <a:p>
            <a:endParaRPr lang="en-US" sz="2800" dirty="0">
              <a:solidFill>
                <a:srgbClr val="262626"/>
              </a:solidFill>
              <a:latin typeface="Comic Sans MS" panose="030F0702030302020204" pitchFamily="66" charset="0"/>
            </a:endParaRPr>
          </a:p>
          <a:p>
            <a:endParaRPr lang="en-US" sz="2800" dirty="0">
              <a:solidFill>
                <a:srgbClr val="262626"/>
              </a:solidFill>
              <a:latin typeface="Comic Sans MS" panose="030F0702030302020204" pitchFamily="66" charset="0"/>
            </a:endParaRPr>
          </a:p>
          <a:p>
            <a:r>
              <a:rPr lang="en-US" sz="2800" dirty="0">
                <a:solidFill>
                  <a:srgbClr val="262626"/>
                </a:solidFill>
                <a:latin typeface="Comic Sans MS" panose="030F0702030302020204" pitchFamily="66" charset="0"/>
              </a:rPr>
              <a:t>Make sure you use only relevant </a:t>
            </a:r>
          </a:p>
          <a:p>
            <a:r>
              <a:rPr lang="en-US" sz="2800" dirty="0">
                <a:solidFill>
                  <a:srgbClr val="262626"/>
                </a:solidFill>
                <a:latin typeface="Comic Sans MS" panose="030F0702030302020204" pitchFamily="66" charset="0"/>
              </a:rPr>
              <a:t>evidence.</a:t>
            </a:r>
          </a:p>
          <a:p>
            <a:endParaRPr lang="en-US" sz="2800" dirty="0">
              <a:solidFill>
                <a:srgbClr val="262626"/>
              </a:solidFill>
              <a:latin typeface="Comic Sans MS" panose="030F0702030302020204" pitchFamily="66" charset="0"/>
            </a:endParaRPr>
          </a:p>
          <a:p>
            <a:endParaRPr lang="en-US" sz="2800" dirty="0">
              <a:latin typeface="Comic Sans MS" panose="030F0702030302020204" pitchFamily="66" charset="0"/>
            </a:endParaRPr>
          </a:p>
        </p:txBody>
      </p:sp>
      <p:pic>
        <p:nvPicPr>
          <p:cNvPr id="5" name="Picture 4">
            <a:extLst>
              <a:ext uri="{FF2B5EF4-FFF2-40B4-BE49-F238E27FC236}">
                <a16:creationId xmlns:a16="http://schemas.microsoft.com/office/drawing/2014/main" id="{36EFCD06-286B-4B68-8D91-178953B22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855" y="0"/>
            <a:ext cx="5320145" cy="6858000"/>
          </a:xfrm>
          <a:prstGeom prst="rect">
            <a:avLst/>
          </a:prstGeom>
        </p:spPr>
      </p:pic>
    </p:spTree>
    <p:extLst>
      <p:ext uri="{BB962C8B-B14F-4D97-AF65-F5344CB8AC3E}">
        <p14:creationId xmlns:p14="http://schemas.microsoft.com/office/powerpoint/2010/main" val="17016568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302D1-30E7-4493-8B5A-A60220B6E1FD}"/>
              </a:ext>
            </a:extLst>
          </p:cNvPr>
          <p:cNvPicPr>
            <a:picLocks noChangeAspect="1"/>
          </p:cNvPicPr>
          <p:nvPr/>
        </p:nvPicPr>
        <p:blipFill>
          <a:blip r:embed="rId2"/>
          <a:stretch>
            <a:fillRect/>
          </a:stretch>
        </p:blipFill>
        <p:spPr>
          <a:xfrm>
            <a:off x="0" y="62830"/>
            <a:ext cx="4800600" cy="945792"/>
          </a:xfrm>
          <a:prstGeom prst="rect">
            <a:avLst/>
          </a:prstGeom>
        </p:spPr>
      </p:pic>
      <p:pic>
        <p:nvPicPr>
          <p:cNvPr id="4" name="Picture 3">
            <a:extLst>
              <a:ext uri="{FF2B5EF4-FFF2-40B4-BE49-F238E27FC236}">
                <a16:creationId xmlns:a16="http://schemas.microsoft.com/office/drawing/2014/main" id="{870AADD1-4757-4F2D-8694-F59FFB469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597" y="1932004"/>
            <a:ext cx="9747316" cy="4925996"/>
          </a:xfrm>
          <a:prstGeom prst="rect">
            <a:avLst/>
          </a:prstGeom>
        </p:spPr>
      </p:pic>
      <p:sp>
        <p:nvSpPr>
          <p:cNvPr id="5" name="Rectangle 4">
            <a:extLst>
              <a:ext uri="{FF2B5EF4-FFF2-40B4-BE49-F238E27FC236}">
                <a16:creationId xmlns:a16="http://schemas.microsoft.com/office/drawing/2014/main" id="{5C19CB38-C70C-4DF0-9A5B-9668A7E0DA59}"/>
              </a:ext>
            </a:extLst>
          </p:cNvPr>
          <p:cNvSpPr/>
          <p:nvPr/>
        </p:nvSpPr>
        <p:spPr>
          <a:xfrm>
            <a:off x="1197205" y="1008622"/>
            <a:ext cx="9932708" cy="954107"/>
          </a:xfrm>
          <a:prstGeom prst="rect">
            <a:avLst/>
          </a:prstGeom>
        </p:spPr>
        <p:txBody>
          <a:bodyPr wrap="square">
            <a:spAutoFit/>
          </a:bodyPr>
          <a:lstStyle/>
          <a:p>
            <a:r>
              <a:rPr lang="en-US" sz="2800" dirty="0">
                <a:solidFill>
                  <a:srgbClr val="262626"/>
                </a:solidFill>
                <a:latin typeface="Comic Sans MS" panose="030F0702030302020204" pitchFamily="66" charset="0"/>
              </a:rPr>
              <a:t>What will happen to Patient 23’s gut microbiome after his antibiotics treatment?</a:t>
            </a:r>
            <a:endParaRPr lang="en-US" sz="2800" dirty="0">
              <a:latin typeface="Comic Sans MS" panose="030F0702030302020204" pitchFamily="66" charset="0"/>
            </a:endParaRPr>
          </a:p>
        </p:txBody>
      </p:sp>
    </p:spTree>
    <p:extLst>
      <p:ext uri="{BB962C8B-B14F-4D97-AF65-F5344CB8AC3E}">
        <p14:creationId xmlns:p14="http://schemas.microsoft.com/office/powerpoint/2010/main" val="62742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7BC728-85B2-4E94-898A-35C4313B4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988"/>
            <a:ext cx="12192000" cy="6923988"/>
          </a:xfrm>
          <a:prstGeom prst="rect">
            <a:avLst/>
          </a:prstGeom>
        </p:spPr>
      </p:pic>
      <p:sp>
        <p:nvSpPr>
          <p:cNvPr id="4" name="Rectangle 3">
            <a:extLst>
              <a:ext uri="{FF2B5EF4-FFF2-40B4-BE49-F238E27FC236}">
                <a16:creationId xmlns:a16="http://schemas.microsoft.com/office/drawing/2014/main" id="{948DA0E5-4D5E-4433-9D03-14368C3187BD}"/>
              </a:ext>
            </a:extLst>
          </p:cNvPr>
          <p:cNvSpPr/>
          <p:nvPr/>
        </p:nvSpPr>
        <p:spPr>
          <a:xfrm>
            <a:off x="6096000" y="0"/>
            <a:ext cx="6096000" cy="1938992"/>
          </a:xfrm>
          <a:prstGeom prst="rect">
            <a:avLst/>
          </a:prstGeom>
        </p:spPr>
        <p:txBody>
          <a:bodyPr>
            <a:spAutoFit/>
          </a:bodyPr>
          <a:lstStyle/>
          <a:p>
            <a:r>
              <a:rPr lang="en-US" sz="2400" dirty="0">
                <a:solidFill>
                  <a:srgbClr val="262626"/>
                </a:solidFill>
                <a:latin typeface="Comic Sans MS" panose="030F0702030302020204" pitchFamily="66" charset="0"/>
              </a:rPr>
              <a:t>Observe what happened to Patient 23 during week 5 (after he was treated with antibiotics). </a:t>
            </a:r>
          </a:p>
          <a:p>
            <a:r>
              <a:rPr lang="en-US" sz="2400" dirty="0">
                <a:solidFill>
                  <a:srgbClr val="262626"/>
                </a:solidFill>
                <a:latin typeface="Comic Sans MS" panose="030F0702030302020204" pitchFamily="66" charset="0"/>
              </a:rPr>
              <a:t>What do you notice? How do you think antibiotics affected his microbiome? </a:t>
            </a:r>
            <a:endParaRPr lang="en-US" sz="2400" b="0" i="0" u="none" strike="noStrike" dirty="0">
              <a:solidFill>
                <a:srgbClr val="262626"/>
              </a:solidFill>
              <a:effectLst/>
              <a:latin typeface="Comic Sans MS" panose="030F0702030302020204" pitchFamily="66" charset="0"/>
            </a:endParaRPr>
          </a:p>
        </p:txBody>
      </p:sp>
    </p:spTree>
    <p:extLst>
      <p:ext uri="{BB962C8B-B14F-4D97-AF65-F5344CB8AC3E}">
        <p14:creationId xmlns:p14="http://schemas.microsoft.com/office/powerpoint/2010/main" val="3863922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A67C27-8800-407E-8EA3-A20EB5DDBFF6}"/>
              </a:ext>
            </a:extLst>
          </p:cNvPr>
          <p:cNvPicPr>
            <a:picLocks noChangeAspect="1"/>
          </p:cNvPicPr>
          <p:nvPr/>
        </p:nvPicPr>
        <p:blipFill>
          <a:blip r:embed="rId2"/>
          <a:stretch>
            <a:fillRect/>
          </a:stretch>
        </p:blipFill>
        <p:spPr>
          <a:xfrm>
            <a:off x="1" y="-53687"/>
            <a:ext cx="4364182" cy="1097280"/>
          </a:xfrm>
          <a:prstGeom prst="rect">
            <a:avLst/>
          </a:prstGeom>
        </p:spPr>
      </p:pic>
      <p:sp>
        <p:nvSpPr>
          <p:cNvPr id="3" name="Rectangle 2">
            <a:extLst>
              <a:ext uri="{FF2B5EF4-FFF2-40B4-BE49-F238E27FC236}">
                <a16:creationId xmlns:a16="http://schemas.microsoft.com/office/drawing/2014/main" id="{904E4E87-E304-4167-9182-E2C41B005DF8}"/>
              </a:ext>
            </a:extLst>
          </p:cNvPr>
          <p:cNvSpPr/>
          <p:nvPr/>
        </p:nvSpPr>
        <p:spPr>
          <a:xfrm>
            <a:off x="581890" y="1096926"/>
            <a:ext cx="11229109" cy="523220"/>
          </a:xfrm>
          <a:prstGeom prst="rect">
            <a:avLst/>
          </a:prstGeom>
        </p:spPr>
        <p:txBody>
          <a:bodyPr wrap="square">
            <a:spAutoFit/>
          </a:bodyPr>
          <a:lstStyle/>
          <a:p>
            <a:r>
              <a:rPr lang="en-US" sz="2800" dirty="0">
                <a:solidFill>
                  <a:srgbClr val="262626"/>
                </a:solidFill>
                <a:latin typeface="Comic Sans MS" panose="030F0702030302020204" pitchFamily="66" charset="0"/>
              </a:rPr>
              <a:t>Reading “Meet a Scientist Who Studies the Human Microbiome”</a:t>
            </a:r>
            <a:endParaRPr lang="en-US" sz="2800" dirty="0">
              <a:latin typeface="Comic Sans MS" panose="030F0702030302020204" pitchFamily="66" charset="0"/>
            </a:endParaRPr>
          </a:p>
        </p:txBody>
      </p:sp>
      <p:pic>
        <p:nvPicPr>
          <p:cNvPr id="5" name="Picture 4">
            <a:extLst>
              <a:ext uri="{FF2B5EF4-FFF2-40B4-BE49-F238E27FC236}">
                <a16:creationId xmlns:a16="http://schemas.microsoft.com/office/drawing/2014/main" id="{482C5055-3C9E-4BB4-BB5E-A63C94209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23" y="4218709"/>
            <a:ext cx="3981450" cy="2435802"/>
          </a:xfrm>
          <a:prstGeom prst="rect">
            <a:avLst/>
          </a:prstGeom>
        </p:spPr>
      </p:pic>
      <p:pic>
        <p:nvPicPr>
          <p:cNvPr id="7" name="Picture 6">
            <a:extLst>
              <a:ext uri="{FF2B5EF4-FFF2-40B4-BE49-F238E27FC236}">
                <a16:creationId xmlns:a16="http://schemas.microsoft.com/office/drawing/2014/main" id="{E0939B19-2C03-4B24-A367-54D872D76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472" y="1662884"/>
            <a:ext cx="3041073" cy="2280805"/>
          </a:xfrm>
          <a:prstGeom prst="rect">
            <a:avLst/>
          </a:prstGeom>
        </p:spPr>
      </p:pic>
      <p:pic>
        <p:nvPicPr>
          <p:cNvPr id="9" name="Picture 8">
            <a:extLst>
              <a:ext uri="{FF2B5EF4-FFF2-40B4-BE49-F238E27FC236}">
                <a16:creationId xmlns:a16="http://schemas.microsoft.com/office/drawing/2014/main" id="{DD1E8413-C296-482E-B8F0-6B1F0B7F82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969" y="1781608"/>
            <a:ext cx="4762500" cy="3571875"/>
          </a:xfrm>
          <a:prstGeom prst="rect">
            <a:avLst/>
          </a:prstGeom>
        </p:spPr>
      </p:pic>
      <p:sp>
        <p:nvSpPr>
          <p:cNvPr id="10" name="Rectangle 9">
            <a:extLst>
              <a:ext uri="{FF2B5EF4-FFF2-40B4-BE49-F238E27FC236}">
                <a16:creationId xmlns:a16="http://schemas.microsoft.com/office/drawing/2014/main" id="{7DE0AE15-C2C1-4E49-8655-0244B4E108EA}"/>
              </a:ext>
            </a:extLst>
          </p:cNvPr>
          <p:cNvSpPr/>
          <p:nvPr/>
        </p:nvSpPr>
        <p:spPr>
          <a:xfrm>
            <a:off x="5181600" y="5828253"/>
            <a:ext cx="6096000" cy="954107"/>
          </a:xfrm>
          <a:prstGeom prst="rect">
            <a:avLst/>
          </a:prstGeom>
        </p:spPr>
        <p:txBody>
          <a:bodyPr>
            <a:spAutoFit/>
          </a:bodyPr>
          <a:lstStyle/>
          <a:p>
            <a:r>
              <a:rPr lang="en-US" sz="2800" dirty="0">
                <a:solidFill>
                  <a:srgbClr val="262626"/>
                </a:solidFill>
                <a:latin typeface="Comic Sans MS" panose="030F0702030302020204" pitchFamily="66" charset="0"/>
              </a:rPr>
              <a:t>What do scientists who study the human microbiome hope to achieve? </a:t>
            </a:r>
            <a:endParaRPr lang="en-US" sz="2800" dirty="0">
              <a:latin typeface="Comic Sans MS" panose="030F0702030302020204" pitchFamily="66" charset="0"/>
            </a:endParaRPr>
          </a:p>
        </p:txBody>
      </p:sp>
    </p:spTree>
    <p:extLst>
      <p:ext uri="{BB962C8B-B14F-4D97-AF65-F5344CB8AC3E}">
        <p14:creationId xmlns:p14="http://schemas.microsoft.com/office/powerpoint/2010/main" val="2820208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2389</Words>
  <Application>Microsoft Office PowerPoint</Application>
  <PresentationFormat>Widescreen</PresentationFormat>
  <Paragraphs>271</Paragraphs>
  <Slides>95</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95</vt:i4>
      </vt:variant>
    </vt:vector>
  </HeadingPairs>
  <TitlesOfParts>
    <vt:vector size="112" baseType="lpstr">
      <vt:lpstr>Arial</vt:lpstr>
      <vt:lpstr>Benton Sans Book</vt:lpstr>
      <vt:lpstr>Benton Sans Regular</vt:lpstr>
      <vt:lpstr>Brush Script MT</vt:lpstr>
      <vt:lpstr>Calibri</vt:lpstr>
      <vt:lpstr>Calibri Light</vt:lpstr>
      <vt:lpstr>Chiller</vt:lpstr>
      <vt:lpstr>Comic Sans MS</vt:lpstr>
      <vt:lpstr>Forte</vt:lpstr>
      <vt:lpstr>Harlow Solid Italic</vt:lpstr>
      <vt:lpstr>Ink Free</vt:lpstr>
      <vt:lpstr>Juice ITC</vt:lpstr>
      <vt:lpstr>Kristen ITC</vt:lpstr>
      <vt:lpstr>Magneto</vt:lpstr>
      <vt:lpstr>Snap ITC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FOLEY</dc:creator>
  <cp:lastModifiedBy>THOMAS FOLEY</cp:lastModifiedBy>
  <cp:revision>5</cp:revision>
  <dcterms:created xsi:type="dcterms:W3CDTF">2018-09-16T23:57:32Z</dcterms:created>
  <dcterms:modified xsi:type="dcterms:W3CDTF">2018-09-17T00:29:03Z</dcterms:modified>
</cp:coreProperties>
</file>